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4" r:id="rId5"/>
    <p:sldId id="258" r:id="rId6"/>
    <p:sldId id="277" r:id="rId7"/>
    <p:sldId id="259" r:id="rId8"/>
    <p:sldId id="280" r:id="rId9"/>
    <p:sldId id="283" r:id="rId10"/>
    <p:sldId id="260" r:id="rId11"/>
    <p:sldId id="281" r:id="rId12"/>
    <p:sldId id="261" r:id="rId13"/>
    <p:sldId id="262" r:id="rId14"/>
    <p:sldId id="263" r:id="rId15"/>
    <p:sldId id="267" r:id="rId16"/>
    <p:sldId id="278" r:id="rId17"/>
    <p:sldId id="268" r:id="rId18"/>
    <p:sldId id="269" r:id="rId19"/>
    <p:sldId id="270" r:id="rId20"/>
    <p:sldId id="275" r:id="rId21"/>
    <p:sldId id="276" r:id="rId22"/>
    <p:sldId id="271" r:id="rId23"/>
    <p:sldId id="272" r:id="rId24"/>
    <p:sldId id="264" r:id="rId25"/>
    <p:sldId id="265" r:id="rId26"/>
    <p:sldId id="266"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60"/>
  </p:normalViewPr>
  <p:slideViewPr>
    <p:cSldViewPr>
      <p:cViewPr varScale="1">
        <p:scale>
          <a:sx n="68" d="100"/>
          <a:sy n="68"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65A035-DC1E-48BE-A923-FE959A536866}"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179368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5A035-DC1E-48BE-A923-FE959A536866}"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143596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5A035-DC1E-48BE-A923-FE959A536866}"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47333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5A035-DC1E-48BE-A923-FE959A536866}"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384879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65A035-DC1E-48BE-A923-FE959A536866}"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169852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65A035-DC1E-48BE-A923-FE959A536866}"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147128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65A035-DC1E-48BE-A923-FE959A536866}" type="datetimeFigureOut">
              <a:rPr lang="en-GB" smtClean="0"/>
              <a:t>08/11/2020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328517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65A035-DC1E-48BE-A923-FE959A536866}" type="datetimeFigureOut">
              <a:rPr lang="en-GB" smtClean="0"/>
              <a:t>08/11/2020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498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5A035-DC1E-48BE-A923-FE959A536866}" type="datetimeFigureOut">
              <a:rPr lang="en-GB" smtClean="0"/>
              <a:t>08/11/2020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24914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65A035-DC1E-48BE-A923-FE959A536866}"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20701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65A035-DC1E-48BE-A923-FE959A536866}"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8637D0-98A6-4B20-9D9E-C8FBCB43F857}" type="slidenum">
              <a:rPr lang="en-GB" smtClean="0"/>
              <a:t>‹#›</a:t>
            </a:fld>
            <a:endParaRPr lang="en-GB"/>
          </a:p>
        </p:txBody>
      </p:sp>
    </p:spTree>
    <p:extLst>
      <p:ext uri="{BB962C8B-B14F-4D97-AF65-F5344CB8AC3E}">
        <p14:creationId xmlns:p14="http://schemas.microsoft.com/office/powerpoint/2010/main" val="73699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5A035-DC1E-48BE-A923-FE959A536866}" type="datetimeFigureOut">
              <a:rPr lang="en-GB" smtClean="0"/>
              <a:t>08/11/2020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637D0-98A6-4B20-9D9E-C8FBCB43F857}" type="slidenum">
              <a:rPr lang="en-GB" smtClean="0"/>
              <a:t>‹#›</a:t>
            </a:fld>
            <a:endParaRPr lang="en-GB"/>
          </a:p>
        </p:txBody>
      </p:sp>
    </p:spTree>
    <p:extLst>
      <p:ext uri="{BB962C8B-B14F-4D97-AF65-F5344CB8AC3E}">
        <p14:creationId xmlns:p14="http://schemas.microsoft.com/office/powerpoint/2010/main" val="3018974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4"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1</a:t>
            </a:r>
          </a:p>
        </p:txBody>
      </p:sp>
      <p:sp>
        <p:nvSpPr>
          <p:cNvPr id="5" name="Rectangle 4"/>
          <p:cNvSpPr/>
          <p:nvPr/>
        </p:nvSpPr>
        <p:spPr>
          <a:xfrm>
            <a:off x="251520" y="260648"/>
            <a:ext cx="4572000" cy="1754326"/>
          </a:xfrm>
          <a:prstGeom prst="rect">
            <a:avLst/>
          </a:prstGeom>
        </p:spPr>
        <p:txBody>
          <a:bodyPr>
            <a:spAutoFit/>
          </a:bodyPr>
          <a:lstStyle/>
          <a:p>
            <a:r>
              <a:rPr lang="en-GB" dirty="0">
                <a:solidFill>
                  <a:schemeClr val="bg1"/>
                </a:solidFill>
              </a:rPr>
              <a:t>Oh! But he was a tight-fisted hand at the grindstone, Scrooge! a squeezing, wrenching, grasping, scraping, clutching, covetous old sinner! Hard and sharp as flint, from which no steel had ever struck out generous fire; secret, and self-contained, and solitary as an oyster. </a:t>
            </a:r>
          </a:p>
        </p:txBody>
      </p:sp>
      <p:sp>
        <p:nvSpPr>
          <p:cNvPr id="6" name="Rectangle 5"/>
          <p:cNvSpPr/>
          <p:nvPr/>
        </p:nvSpPr>
        <p:spPr>
          <a:xfrm>
            <a:off x="265110" y="2738537"/>
            <a:ext cx="1975210" cy="923330"/>
          </a:xfrm>
          <a:prstGeom prst="rect">
            <a:avLst/>
          </a:prstGeom>
        </p:spPr>
        <p:txBody>
          <a:bodyPr wrap="square">
            <a:spAutoFit/>
          </a:bodyPr>
          <a:lstStyle/>
          <a:p>
            <a:r>
              <a:rPr lang="en-GB" dirty="0">
                <a:solidFill>
                  <a:schemeClr val="bg1"/>
                </a:solidFill>
              </a:rPr>
              <a:t>No warmth could warm, no wintry weather chill him.</a:t>
            </a:r>
          </a:p>
        </p:txBody>
      </p:sp>
      <p:sp>
        <p:nvSpPr>
          <p:cNvPr id="7" name="Rectangle 6"/>
          <p:cNvSpPr/>
          <p:nvPr/>
        </p:nvSpPr>
        <p:spPr>
          <a:xfrm>
            <a:off x="5436096" y="260648"/>
            <a:ext cx="3491880" cy="1754326"/>
          </a:xfrm>
          <a:prstGeom prst="rect">
            <a:avLst/>
          </a:prstGeom>
        </p:spPr>
        <p:txBody>
          <a:bodyPr wrap="square">
            <a:spAutoFit/>
          </a:bodyPr>
          <a:lstStyle/>
          <a:p>
            <a:r>
              <a:rPr lang="en-GB" dirty="0">
                <a:solidFill>
                  <a:schemeClr val="bg1"/>
                </a:solidFill>
              </a:rPr>
              <a:t>No beggars implored him to bestow a trifle, no children asked him what it was o'clock, no man or woman ever once in all his life inquired the way to such and such a place, of Scrooge. </a:t>
            </a:r>
          </a:p>
        </p:txBody>
      </p:sp>
      <p:sp>
        <p:nvSpPr>
          <p:cNvPr id="8" name="Rectangle 7"/>
          <p:cNvSpPr/>
          <p:nvPr/>
        </p:nvSpPr>
        <p:spPr>
          <a:xfrm>
            <a:off x="265110" y="4157234"/>
            <a:ext cx="4284475" cy="1200329"/>
          </a:xfrm>
          <a:prstGeom prst="rect">
            <a:avLst/>
          </a:prstGeom>
        </p:spPr>
        <p:txBody>
          <a:bodyPr wrap="square">
            <a:spAutoFit/>
          </a:bodyPr>
          <a:lstStyle/>
          <a:p>
            <a:r>
              <a:rPr lang="en-GB" dirty="0">
                <a:solidFill>
                  <a:schemeClr val="bg1"/>
                </a:solidFill>
              </a:rPr>
              <a:t>To edge his way along the crowded paths of life, warning all human sympathy to keep its distance, was what the knowing ones call nuts to Scrooge. </a:t>
            </a:r>
          </a:p>
        </p:txBody>
      </p:sp>
      <p:sp>
        <p:nvSpPr>
          <p:cNvPr id="9" name="Rectangle 8"/>
          <p:cNvSpPr/>
          <p:nvPr/>
        </p:nvSpPr>
        <p:spPr>
          <a:xfrm>
            <a:off x="251521" y="5661248"/>
            <a:ext cx="3456383" cy="923330"/>
          </a:xfrm>
          <a:prstGeom prst="rect">
            <a:avLst/>
          </a:prstGeom>
        </p:spPr>
        <p:txBody>
          <a:bodyPr wrap="square">
            <a:spAutoFit/>
          </a:bodyPr>
          <a:lstStyle/>
          <a:p>
            <a:r>
              <a:rPr lang="en-GB" dirty="0">
                <a:solidFill>
                  <a:schemeClr val="bg1"/>
                </a:solidFill>
              </a:rPr>
              <a:t>Up Scrooge went, not caring a button for that: darkness is cheap, and Scrooge liked it. </a:t>
            </a:r>
          </a:p>
        </p:txBody>
      </p:sp>
      <p:sp>
        <p:nvSpPr>
          <p:cNvPr id="10" name="Rectangle 9"/>
          <p:cNvSpPr/>
          <p:nvPr/>
        </p:nvSpPr>
        <p:spPr>
          <a:xfrm>
            <a:off x="4355976" y="5404571"/>
            <a:ext cx="4572000" cy="1200329"/>
          </a:xfrm>
          <a:prstGeom prst="rect">
            <a:avLst/>
          </a:prstGeom>
        </p:spPr>
        <p:txBody>
          <a:bodyPr>
            <a:spAutoFit/>
          </a:bodyPr>
          <a:lstStyle/>
          <a:p>
            <a:r>
              <a:rPr lang="en-GB" dirty="0">
                <a:solidFill>
                  <a:schemeClr val="bg1"/>
                </a:solidFill>
              </a:rPr>
              <a:t>The truth is, that he tried to be smart, as a means of distracting his own attention, and keeping down his terror; for the spectre's voice disturbed the very marrow in his bones. </a:t>
            </a:r>
          </a:p>
        </p:txBody>
      </p:sp>
      <p:sp>
        <p:nvSpPr>
          <p:cNvPr id="11" name="Rectangle 10"/>
          <p:cNvSpPr/>
          <p:nvPr/>
        </p:nvSpPr>
        <p:spPr>
          <a:xfrm>
            <a:off x="5777322" y="4157234"/>
            <a:ext cx="2809427" cy="923330"/>
          </a:xfrm>
          <a:prstGeom prst="rect">
            <a:avLst/>
          </a:prstGeom>
        </p:spPr>
        <p:txBody>
          <a:bodyPr wrap="square">
            <a:spAutoFit/>
          </a:bodyPr>
          <a:lstStyle/>
          <a:p>
            <a:r>
              <a:rPr lang="en-GB" dirty="0">
                <a:solidFill>
                  <a:schemeClr val="bg1"/>
                </a:solidFill>
              </a:rPr>
              <a:t>But why do spirits walk the earth, and why do they come to me?'' </a:t>
            </a:r>
          </a:p>
        </p:txBody>
      </p:sp>
    </p:spTree>
    <p:extLst>
      <p:ext uri="{BB962C8B-B14F-4D97-AF65-F5344CB8AC3E}">
        <p14:creationId xmlns:p14="http://schemas.microsoft.com/office/powerpoint/2010/main" val="3850360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282746"/>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5</a:t>
            </a:r>
          </a:p>
        </p:txBody>
      </p:sp>
      <p:sp>
        <p:nvSpPr>
          <p:cNvPr id="4" name="Rectangle 3"/>
          <p:cNvSpPr/>
          <p:nvPr/>
        </p:nvSpPr>
        <p:spPr>
          <a:xfrm>
            <a:off x="349531" y="2359416"/>
            <a:ext cx="2016224" cy="923330"/>
          </a:xfrm>
          <a:prstGeom prst="rect">
            <a:avLst/>
          </a:prstGeom>
        </p:spPr>
        <p:txBody>
          <a:bodyPr wrap="square">
            <a:spAutoFit/>
          </a:bodyPr>
          <a:lstStyle/>
          <a:p>
            <a:r>
              <a:rPr lang="en-GB" dirty="0">
                <a:solidFill>
                  <a:schemeClr val="bg1"/>
                </a:solidFill>
              </a:rPr>
              <a:t>``I will live in the Past, the Present, and the Future!''</a:t>
            </a:r>
          </a:p>
        </p:txBody>
      </p:sp>
      <p:sp>
        <p:nvSpPr>
          <p:cNvPr id="5" name="Rectangle 4"/>
          <p:cNvSpPr/>
          <p:nvPr/>
        </p:nvSpPr>
        <p:spPr>
          <a:xfrm>
            <a:off x="467544" y="476672"/>
            <a:ext cx="2448272" cy="1200329"/>
          </a:xfrm>
          <a:prstGeom prst="rect">
            <a:avLst/>
          </a:prstGeom>
        </p:spPr>
        <p:txBody>
          <a:bodyPr wrap="square">
            <a:spAutoFit/>
          </a:bodyPr>
          <a:lstStyle/>
          <a:p>
            <a:r>
              <a:rPr lang="en-GB" dirty="0">
                <a:solidFill>
                  <a:schemeClr val="bg1"/>
                </a:solidFill>
              </a:rPr>
              <a:t>He had been sobbing violently in his conflict with the Spirit, and his face was wet with tears. </a:t>
            </a:r>
          </a:p>
        </p:txBody>
      </p:sp>
      <p:sp>
        <p:nvSpPr>
          <p:cNvPr id="6" name="Rectangle 5"/>
          <p:cNvSpPr/>
          <p:nvPr/>
        </p:nvSpPr>
        <p:spPr>
          <a:xfrm>
            <a:off x="5964451" y="188640"/>
            <a:ext cx="2771801" cy="2585323"/>
          </a:xfrm>
          <a:prstGeom prst="rect">
            <a:avLst/>
          </a:prstGeom>
        </p:spPr>
        <p:txBody>
          <a:bodyPr wrap="square">
            <a:spAutoFit/>
          </a:bodyPr>
          <a:lstStyle/>
          <a:p>
            <a:r>
              <a:rPr lang="en-GB" dirty="0">
                <a:solidFill>
                  <a:schemeClr val="bg1"/>
                </a:solidFill>
              </a:rPr>
              <a:t>``I am as light as a feather, I am as happy as an angel, I am as merry as a school-boy. I am as giddy as a drunken man. A merry Christmas to every-body! A happy New Year to all the world! Hallo here! Whoop! Hallo!'' </a:t>
            </a:r>
          </a:p>
        </p:txBody>
      </p:sp>
      <p:sp>
        <p:nvSpPr>
          <p:cNvPr id="7" name="Rectangle 6"/>
          <p:cNvSpPr/>
          <p:nvPr/>
        </p:nvSpPr>
        <p:spPr>
          <a:xfrm>
            <a:off x="215516" y="3702223"/>
            <a:ext cx="2952328" cy="1477328"/>
          </a:xfrm>
          <a:prstGeom prst="rect">
            <a:avLst/>
          </a:prstGeom>
        </p:spPr>
        <p:txBody>
          <a:bodyPr wrap="square">
            <a:spAutoFit/>
          </a:bodyPr>
          <a:lstStyle/>
          <a:p>
            <a:r>
              <a:rPr lang="en-GB" dirty="0">
                <a:solidFill>
                  <a:schemeClr val="bg1"/>
                </a:solidFill>
              </a:rPr>
              <a:t>Come back with the man, and I'll give you a shilling. Come back with him in less than five minutes, and I'll give you half-a-crown!</a:t>
            </a:r>
          </a:p>
        </p:txBody>
      </p:sp>
      <p:sp>
        <p:nvSpPr>
          <p:cNvPr id="8" name="Rectangle 7"/>
          <p:cNvSpPr/>
          <p:nvPr/>
        </p:nvSpPr>
        <p:spPr>
          <a:xfrm>
            <a:off x="6228184" y="3286725"/>
            <a:ext cx="2739631" cy="2308324"/>
          </a:xfrm>
          <a:prstGeom prst="rect">
            <a:avLst/>
          </a:prstGeom>
        </p:spPr>
        <p:txBody>
          <a:bodyPr wrap="square">
            <a:spAutoFit/>
          </a:bodyPr>
          <a:lstStyle/>
          <a:p>
            <a:r>
              <a:rPr lang="en-GB" dirty="0">
                <a:solidFill>
                  <a:schemeClr val="bg1"/>
                </a:solidFill>
              </a:rPr>
              <a:t>Scrooge regarded every one with a delighted smile. He looked so irresistibly pleasant, in a word, that three or four good-humoured fellows said, ``Good morning, sir! A merry Christmas to you!'' </a:t>
            </a:r>
          </a:p>
        </p:txBody>
      </p:sp>
      <p:sp>
        <p:nvSpPr>
          <p:cNvPr id="9" name="Rectangle 8"/>
          <p:cNvSpPr/>
          <p:nvPr/>
        </p:nvSpPr>
        <p:spPr>
          <a:xfrm>
            <a:off x="3275856" y="531159"/>
            <a:ext cx="2286000" cy="1477328"/>
          </a:xfrm>
          <a:prstGeom prst="rect">
            <a:avLst/>
          </a:prstGeom>
        </p:spPr>
        <p:txBody>
          <a:bodyPr wrap="square">
            <a:spAutoFit/>
          </a:bodyPr>
          <a:lstStyle/>
          <a:p>
            <a:r>
              <a:rPr lang="en-GB" dirty="0">
                <a:solidFill>
                  <a:schemeClr val="bg1"/>
                </a:solidFill>
              </a:rPr>
              <a:t>Not a farthing less. A great many back-payments are included in it, I assure you. </a:t>
            </a:r>
          </a:p>
        </p:txBody>
      </p:sp>
      <p:sp>
        <p:nvSpPr>
          <p:cNvPr id="10" name="Rectangle 9"/>
          <p:cNvSpPr/>
          <p:nvPr/>
        </p:nvSpPr>
        <p:spPr>
          <a:xfrm>
            <a:off x="3067215" y="3872081"/>
            <a:ext cx="2915816" cy="2031325"/>
          </a:xfrm>
          <a:prstGeom prst="rect">
            <a:avLst/>
          </a:prstGeom>
        </p:spPr>
        <p:txBody>
          <a:bodyPr wrap="square">
            <a:spAutoFit/>
          </a:bodyPr>
          <a:lstStyle/>
          <a:p>
            <a:r>
              <a:rPr lang="en-GB" dirty="0">
                <a:solidFill>
                  <a:schemeClr val="bg1"/>
                </a:solidFill>
              </a:rPr>
              <a:t>Bob trembled, and got a little nearer to the ruler. He had a momentary idea of knocking Scrooge down with it; holding him, and calling to the people in the court for help and a strait-waistcoat. </a:t>
            </a:r>
          </a:p>
        </p:txBody>
      </p:sp>
    </p:spTree>
    <p:extLst>
      <p:ext uri="{BB962C8B-B14F-4D97-AF65-F5344CB8AC3E}">
        <p14:creationId xmlns:p14="http://schemas.microsoft.com/office/powerpoint/2010/main" val="66264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319016"/>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8898" y="3151505"/>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5</a:t>
            </a:r>
          </a:p>
        </p:txBody>
      </p:sp>
      <p:sp>
        <p:nvSpPr>
          <p:cNvPr id="4" name="Rectangle 3"/>
          <p:cNvSpPr/>
          <p:nvPr/>
        </p:nvSpPr>
        <p:spPr>
          <a:xfrm>
            <a:off x="395536" y="476672"/>
            <a:ext cx="1944216" cy="1477328"/>
          </a:xfrm>
          <a:prstGeom prst="rect">
            <a:avLst/>
          </a:prstGeom>
        </p:spPr>
        <p:txBody>
          <a:bodyPr wrap="square">
            <a:spAutoFit/>
          </a:bodyPr>
          <a:lstStyle/>
          <a:p>
            <a:r>
              <a:rPr lang="en-GB" dirty="0">
                <a:solidFill>
                  <a:schemeClr val="bg1"/>
                </a:solidFill>
              </a:rPr>
              <a:t>``It's I. Your uncle Scrooge. I have come to dinner. Will you let me in, Fred?'' </a:t>
            </a:r>
          </a:p>
        </p:txBody>
      </p:sp>
      <p:sp>
        <p:nvSpPr>
          <p:cNvPr id="5" name="Rectangle 4"/>
          <p:cNvSpPr/>
          <p:nvPr/>
        </p:nvSpPr>
        <p:spPr>
          <a:xfrm>
            <a:off x="3393097" y="427380"/>
            <a:ext cx="2286000" cy="1477328"/>
          </a:xfrm>
          <a:prstGeom prst="rect">
            <a:avLst/>
          </a:prstGeom>
        </p:spPr>
        <p:txBody>
          <a:bodyPr wrap="square">
            <a:spAutoFit/>
          </a:bodyPr>
          <a:lstStyle/>
          <a:p>
            <a:r>
              <a:rPr lang="en-GB" dirty="0">
                <a:solidFill>
                  <a:schemeClr val="bg1"/>
                </a:solidFill>
              </a:rPr>
              <a:t>Wonderful party, wonderful games, wonderful unanimity, won-der-</a:t>
            </a:r>
            <a:r>
              <a:rPr lang="en-GB" dirty="0" err="1">
                <a:solidFill>
                  <a:schemeClr val="bg1"/>
                </a:solidFill>
              </a:rPr>
              <a:t>ful</a:t>
            </a:r>
            <a:r>
              <a:rPr lang="en-GB" dirty="0">
                <a:solidFill>
                  <a:schemeClr val="bg1"/>
                </a:solidFill>
              </a:rPr>
              <a:t> happiness! </a:t>
            </a:r>
          </a:p>
        </p:txBody>
      </p:sp>
      <p:sp>
        <p:nvSpPr>
          <p:cNvPr id="6" name="Rectangle 5"/>
          <p:cNvSpPr/>
          <p:nvPr/>
        </p:nvSpPr>
        <p:spPr>
          <a:xfrm>
            <a:off x="6228184" y="427380"/>
            <a:ext cx="2483768" cy="1777484"/>
          </a:xfrm>
          <a:prstGeom prst="rect">
            <a:avLst/>
          </a:prstGeom>
        </p:spPr>
        <p:txBody>
          <a:bodyPr wrap="square">
            <a:spAutoFit/>
          </a:bodyPr>
          <a:lstStyle/>
          <a:p>
            <a:r>
              <a:rPr lang="en-GB" dirty="0">
                <a:solidFill>
                  <a:schemeClr val="bg1"/>
                </a:solidFill>
              </a:rPr>
              <a:t>Oh, he was early there. If he could only be there first, and catch Bob </a:t>
            </a:r>
            <a:r>
              <a:rPr lang="en-GB" dirty="0" err="1">
                <a:solidFill>
                  <a:schemeClr val="bg1"/>
                </a:solidFill>
              </a:rPr>
              <a:t>Cratchit</a:t>
            </a:r>
            <a:r>
              <a:rPr lang="en-GB" dirty="0">
                <a:solidFill>
                  <a:schemeClr val="bg1"/>
                </a:solidFill>
              </a:rPr>
              <a:t> coming late! That was the thing he had set his heart upon. </a:t>
            </a:r>
          </a:p>
        </p:txBody>
      </p:sp>
      <p:sp>
        <p:nvSpPr>
          <p:cNvPr id="7" name="Rectangle 6"/>
          <p:cNvSpPr/>
          <p:nvPr/>
        </p:nvSpPr>
        <p:spPr>
          <a:xfrm>
            <a:off x="391580" y="3151505"/>
            <a:ext cx="2550056" cy="1754326"/>
          </a:xfrm>
          <a:prstGeom prst="rect">
            <a:avLst/>
          </a:prstGeom>
        </p:spPr>
        <p:txBody>
          <a:bodyPr wrap="square">
            <a:spAutoFit/>
          </a:bodyPr>
          <a:lstStyle/>
          <a:p>
            <a:r>
              <a:rPr lang="en-GB" dirty="0">
                <a:solidFill>
                  <a:schemeClr val="bg1"/>
                </a:solidFill>
              </a:rPr>
              <a:t>``It's only once a year, sir,'' pleaded Bob, appearing from the Tank. ``It shall not be repeated. I was making rather merry yesterday, sir.'' </a:t>
            </a:r>
          </a:p>
        </p:txBody>
      </p:sp>
      <p:sp>
        <p:nvSpPr>
          <p:cNvPr id="8" name="Rectangle 7"/>
          <p:cNvSpPr/>
          <p:nvPr/>
        </p:nvSpPr>
        <p:spPr>
          <a:xfrm>
            <a:off x="410871" y="2243161"/>
            <a:ext cx="3098412" cy="369332"/>
          </a:xfrm>
          <a:prstGeom prst="rect">
            <a:avLst/>
          </a:prstGeom>
        </p:spPr>
        <p:txBody>
          <a:bodyPr wrap="none">
            <a:spAutoFit/>
          </a:bodyPr>
          <a:lstStyle/>
          <a:p>
            <a:r>
              <a:rPr lang="en-GB" dirty="0">
                <a:solidFill>
                  <a:schemeClr val="bg1"/>
                </a:solidFill>
              </a:rPr>
              <a:t>I am about to raise your salary!</a:t>
            </a:r>
          </a:p>
        </p:txBody>
      </p:sp>
      <p:sp>
        <p:nvSpPr>
          <p:cNvPr id="10" name="Rectangle 9"/>
          <p:cNvSpPr/>
          <p:nvPr/>
        </p:nvSpPr>
        <p:spPr>
          <a:xfrm>
            <a:off x="5679096" y="3728688"/>
            <a:ext cx="3248879" cy="2862322"/>
          </a:xfrm>
          <a:prstGeom prst="rect">
            <a:avLst/>
          </a:prstGeom>
        </p:spPr>
        <p:txBody>
          <a:bodyPr wrap="square">
            <a:spAutoFit/>
          </a:bodyPr>
          <a:lstStyle/>
          <a:p>
            <a:r>
              <a:rPr lang="en-GB" dirty="0">
                <a:solidFill>
                  <a:schemeClr val="bg1"/>
                </a:solidFill>
              </a:rPr>
              <a:t>Scrooge was better than his word. He did it all, and infinitely more; and to Tiny Tim, who did not die, he was a second father. He became as good a friend, as good a master, and as good a man, as the good old city knew, or any other good old city, town, or borough, in the good old world</a:t>
            </a:r>
          </a:p>
        </p:txBody>
      </p:sp>
      <p:sp>
        <p:nvSpPr>
          <p:cNvPr id="11" name="Rectangle 10"/>
          <p:cNvSpPr/>
          <p:nvPr/>
        </p:nvSpPr>
        <p:spPr>
          <a:xfrm>
            <a:off x="2970419" y="4548689"/>
            <a:ext cx="2141984" cy="2031325"/>
          </a:xfrm>
          <a:prstGeom prst="rect">
            <a:avLst/>
          </a:prstGeom>
        </p:spPr>
        <p:txBody>
          <a:bodyPr wrap="square">
            <a:spAutoFit/>
          </a:bodyPr>
          <a:lstStyle/>
          <a:p>
            <a:r>
              <a:rPr lang="en-GB" dirty="0">
                <a:solidFill>
                  <a:schemeClr val="bg1"/>
                </a:solidFill>
              </a:rPr>
              <a:t>and it was always said of him, that he knew how to keep Christmas well, if any man alive possessed the knowledge.</a:t>
            </a:r>
          </a:p>
        </p:txBody>
      </p:sp>
    </p:spTree>
    <p:extLst>
      <p:ext uri="{BB962C8B-B14F-4D97-AF65-F5344CB8AC3E}">
        <p14:creationId xmlns:p14="http://schemas.microsoft.com/office/powerpoint/2010/main" val="3491556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0158" y="2567952"/>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On poverty</a:t>
            </a:r>
          </a:p>
        </p:txBody>
      </p:sp>
      <p:sp>
        <p:nvSpPr>
          <p:cNvPr id="4" name="Rectangle 3"/>
          <p:cNvSpPr/>
          <p:nvPr/>
        </p:nvSpPr>
        <p:spPr>
          <a:xfrm>
            <a:off x="323529" y="260648"/>
            <a:ext cx="2592287" cy="646331"/>
          </a:xfrm>
          <a:prstGeom prst="rect">
            <a:avLst/>
          </a:prstGeom>
        </p:spPr>
        <p:txBody>
          <a:bodyPr wrap="square">
            <a:spAutoFit/>
          </a:bodyPr>
          <a:lstStyle/>
          <a:p>
            <a:r>
              <a:rPr lang="en-GB" dirty="0">
                <a:solidFill>
                  <a:schemeClr val="bg1"/>
                </a:solidFill>
              </a:rPr>
              <a:t>``Are there no prisons?'' asked Scrooge. </a:t>
            </a:r>
          </a:p>
        </p:txBody>
      </p:sp>
      <p:sp>
        <p:nvSpPr>
          <p:cNvPr id="5" name="Rectangle 4"/>
          <p:cNvSpPr/>
          <p:nvPr/>
        </p:nvSpPr>
        <p:spPr>
          <a:xfrm>
            <a:off x="4572000" y="256914"/>
            <a:ext cx="4320480" cy="646331"/>
          </a:xfrm>
          <a:prstGeom prst="rect">
            <a:avLst/>
          </a:prstGeom>
        </p:spPr>
        <p:txBody>
          <a:bodyPr wrap="square">
            <a:spAutoFit/>
          </a:bodyPr>
          <a:lstStyle/>
          <a:p>
            <a:r>
              <a:rPr lang="en-GB" dirty="0">
                <a:solidFill>
                  <a:schemeClr val="bg1"/>
                </a:solidFill>
              </a:rPr>
              <a:t>``And the Union workhouses?'' demanded Scrooge. ``Are they still in operation?'' </a:t>
            </a:r>
          </a:p>
        </p:txBody>
      </p:sp>
      <p:sp>
        <p:nvSpPr>
          <p:cNvPr id="6" name="Rectangle 5"/>
          <p:cNvSpPr/>
          <p:nvPr/>
        </p:nvSpPr>
        <p:spPr>
          <a:xfrm>
            <a:off x="302474" y="1268760"/>
            <a:ext cx="4572000" cy="1477328"/>
          </a:xfrm>
          <a:prstGeom prst="rect">
            <a:avLst/>
          </a:prstGeom>
        </p:spPr>
        <p:txBody>
          <a:bodyPr>
            <a:spAutoFit/>
          </a:bodyPr>
          <a:lstStyle/>
          <a:p>
            <a:r>
              <a:rPr lang="en-GB" dirty="0">
                <a:solidFill>
                  <a:schemeClr val="bg1"/>
                </a:solidFill>
              </a:rPr>
              <a:t> I don't make merry myself at Christmas and I can't afford to make idle people merry. I help to support the establishments I have mentioned: they cost enough: and those who are badly off must go there.'' </a:t>
            </a:r>
          </a:p>
        </p:txBody>
      </p:sp>
      <p:sp>
        <p:nvSpPr>
          <p:cNvPr id="7" name="Rectangle 6"/>
          <p:cNvSpPr/>
          <p:nvPr/>
        </p:nvSpPr>
        <p:spPr>
          <a:xfrm>
            <a:off x="5436096" y="1268760"/>
            <a:ext cx="3437926" cy="1200329"/>
          </a:xfrm>
          <a:prstGeom prst="rect">
            <a:avLst/>
          </a:prstGeom>
        </p:spPr>
        <p:txBody>
          <a:bodyPr wrap="square">
            <a:spAutoFit/>
          </a:bodyPr>
          <a:lstStyle/>
          <a:p>
            <a:r>
              <a:rPr lang="en-GB" dirty="0">
                <a:solidFill>
                  <a:schemeClr val="bg1"/>
                </a:solidFill>
              </a:rPr>
              <a:t>``If they would rather die,'' said Scrooge, ``they had better do it, and decrease the surplus population</a:t>
            </a:r>
          </a:p>
        </p:txBody>
      </p:sp>
      <p:sp>
        <p:nvSpPr>
          <p:cNvPr id="8" name="Rectangle 7"/>
          <p:cNvSpPr/>
          <p:nvPr/>
        </p:nvSpPr>
        <p:spPr>
          <a:xfrm>
            <a:off x="4572000" y="4221088"/>
            <a:ext cx="3960439" cy="1200329"/>
          </a:xfrm>
          <a:prstGeom prst="rect">
            <a:avLst/>
          </a:prstGeom>
        </p:spPr>
        <p:txBody>
          <a:bodyPr wrap="square">
            <a:spAutoFit/>
          </a:bodyPr>
          <a:lstStyle/>
          <a:p>
            <a:r>
              <a:rPr lang="en-GB" dirty="0">
                <a:solidFill>
                  <a:schemeClr val="bg1"/>
                </a:solidFill>
              </a:rPr>
              <a:t>``It's enough for a man to understand his own business, and not to interfere with other people's. Mine occupies me constantly. </a:t>
            </a:r>
          </a:p>
        </p:txBody>
      </p:sp>
    </p:spTree>
    <p:extLst>
      <p:ext uri="{BB962C8B-B14F-4D97-AF65-F5344CB8AC3E}">
        <p14:creationId xmlns:p14="http://schemas.microsoft.com/office/powerpoint/2010/main" val="66264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243887"/>
            <a:ext cx="2520279" cy="554992"/>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On Christmas</a:t>
            </a:r>
          </a:p>
        </p:txBody>
      </p:sp>
      <p:sp>
        <p:nvSpPr>
          <p:cNvPr id="4" name="Rectangle 3"/>
          <p:cNvSpPr/>
          <p:nvPr/>
        </p:nvSpPr>
        <p:spPr>
          <a:xfrm>
            <a:off x="6588224" y="3198217"/>
            <a:ext cx="2160240" cy="646331"/>
          </a:xfrm>
          <a:prstGeom prst="rect">
            <a:avLst/>
          </a:prstGeom>
        </p:spPr>
        <p:txBody>
          <a:bodyPr wrap="square">
            <a:spAutoFit/>
          </a:bodyPr>
          <a:lstStyle/>
          <a:p>
            <a:r>
              <a:rPr lang="en-GB" dirty="0">
                <a:solidFill>
                  <a:schemeClr val="bg1"/>
                </a:solidFill>
              </a:rPr>
              <a:t>``Bah!'' said Scrooge, ``Humbug!'' </a:t>
            </a:r>
          </a:p>
        </p:txBody>
      </p:sp>
      <p:sp>
        <p:nvSpPr>
          <p:cNvPr id="5" name="Rectangle 4"/>
          <p:cNvSpPr/>
          <p:nvPr/>
        </p:nvSpPr>
        <p:spPr>
          <a:xfrm>
            <a:off x="216105" y="3518378"/>
            <a:ext cx="3456384" cy="923330"/>
          </a:xfrm>
          <a:prstGeom prst="rect">
            <a:avLst/>
          </a:prstGeom>
        </p:spPr>
        <p:txBody>
          <a:bodyPr wrap="square">
            <a:spAutoFit/>
          </a:bodyPr>
          <a:lstStyle/>
          <a:p>
            <a:r>
              <a:rPr lang="en-GB" dirty="0">
                <a:solidFill>
                  <a:schemeClr val="bg1"/>
                </a:solidFill>
              </a:rPr>
              <a:t>``Merry Christmas! What right have you to be merry? what reason have you to be merry? </a:t>
            </a:r>
          </a:p>
        </p:txBody>
      </p:sp>
      <p:sp>
        <p:nvSpPr>
          <p:cNvPr id="6" name="Rectangle 5"/>
          <p:cNvSpPr/>
          <p:nvPr/>
        </p:nvSpPr>
        <p:spPr>
          <a:xfrm>
            <a:off x="203244" y="188640"/>
            <a:ext cx="2712572" cy="2862322"/>
          </a:xfrm>
          <a:prstGeom prst="rect">
            <a:avLst/>
          </a:prstGeom>
        </p:spPr>
        <p:txBody>
          <a:bodyPr wrap="square">
            <a:spAutoFit/>
          </a:bodyPr>
          <a:lstStyle/>
          <a:p>
            <a:r>
              <a:rPr lang="en-GB" dirty="0">
                <a:solidFill>
                  <a:schemeClr val="bg1"/>
                </a:solidFill>
              </a:rPr>
              <a:t>If I could work my will,'' said Scrooge indignantly, ``every idiot who goes about with ``Merry Christmas'' on his lips, should be boiled with his own pudding, and buried with a stake of holly through his heart. He should!'' </a:t>
            </a:r>
          </a:p>
        </p:txBody>
      </p:sp>
      <p:sp>
        <p:nvSpPr>
          <p:cNvPr id="7" name="Rectangle 6"/>
          <p:cNvSpPr/>
          <p:nvPr/>
        </p:nvSpPr>
        <p:spPr>
          <a:xfrm>
            <a:off x="5148064" y="4077072"/>
            <a:ext cx="3707904" cy="2308324"/>
          </a:xfrm>
          <a:prstGeom prst="rect">
            <a:avLst/>
          </a:prstGeom>
        </p:spPr>
        <p:txBody>
          <a:bodyPr wrap="square">
            <a:spAutoFit/>
          </a:bodyPr>
          <a:lstStyle/>
          <a:p>
            <a:r>
              <a:rPr lang="en-GB" dirty="0">
                <a:solidFill>
                  <a:schemeClr val="bg1"/>
                </a:solidFill>
              </a:rPr>
              <a:t>What's Christmas time to you but a time for paying bills without money; a time for finding yourself a year older, but not an hour richer; a time for balancing your books and having every item in '</a:t>
            </a:r>
            <a:r>
              <a:rPr lang="en-GB" dirty="0" err="1">
                <a:solidFill>
                  <a:schemeClr val="bg1"/>
                </a:solidFill>
              </a:rPr>
              <a:t>em</a:t>
            </a:r>
            <a:r>
              <a:rPr lang="en-GB" dirty="0">
                <a:solidFill>
                  <a:schemeClr val="bg1"/>
                </a:solidFill>
              </a:rPr>
              <a:t> through a round dozen of months presented dead against you? </a:t>
            </a:r>
          </a:p>
        </p:txBody>
      </p:sp>
      <p:sp>
        <p:nvSpPr>
          <p:cNvPr id="8" name="Rectangle 7"/>
          <p:cNvSpPr/>
          <p:nvPr/>
        </p:nvSpPr>
        <p:spPr>
          <a:xfrm>
            <a:off x="3672489" y="188641"/>
            <a:ext cx="5183479" cy="2376263"/>
          </a:xfrm>
          <a:prstGeom prst="rect">
            <a:avLst/>
          </a:prstGeom>
        </p:spPr>
        <p:txBody>
          <a:bodyPr wrap="square">
            <a:spAutoFit/>
          </a:bodyPr>
          <a:lstStyle/>
          <a:p>
            <a:r>
              <a:rPr lang="en-GB" dirty="0">
                <a:solidFill>
                  <a:schemeClr val="bg1"/>
                </a:solidFill>
              </a:rPr>
              <a:t>The owner of one scant young nose, gnawed and mumbled by the hungry cold as bones are gnawed by dogs, stooped down at Scrooge's keyhole to regale him with a Christmas carol: but at the first sound of God bless you, merry gentleman! May nothing you dismay! Scrooge seized the ruler with such energy of action that the singer fled in terror, leaving the keyhole to the fog and even more congenial frost. </a:t>
            </a:r>
          </a:p>
        </p:txBody>
      </p:sp>
    </p:spTree>
    <p:extLst>
      <p:ext uri="{BB962C8B-B14F-4D97-AF65-F5344CB8AC3E}">
        <p14:creationId xmlns:p14="http://schemas.microsoft.com/office/powerpoint/2010/main" val="66264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3708" y="2291973"/>
            <a:ext cx="5688632" cy="893961"/>
          </a:xfrm>
        </p:spPr>
        <p:txBody>
          <a:bodyPr>
            <a:normAutofit/>
          </a:bodyPr>
          <a:lstStyle/>
          <a:p>
            <a:r>
              <a:rPr lang="en-GB" sz="4800" i="1" dirty="0">
                <a:solidFill>
                  <a:schemeClr val="bg1"/>
                </a:solidFill>
              </a:rPr>
              <a:t>Bob </a:t>
            </a:r>
            <a:r>
              <a:rPr lang="en-GB" sz="4800" i="1" dirty="0" err="1">
                <a:solidFill>
                  <a:schemeClr val="bg1"/>
                </a:solidFill>
              </a:rPr>
              <a:t>Cratchit</a:t>
            </a:r>
            <a:r>
              <a:rPr lang="en-GB" sz="4800" i="1" dirty="0">
                <a:solidFill>
                  <a:schemeClr val="bg1"/>
                </a:solidFill>
              </a:rPr>
              <a:t> the Clerk</a:t>
            </a:r>
          </a:p>
        </p:txBody>
      </p:sp>
      <p:sp>
        <p:nvSpPr>
          <p:cNvPr id="3" name="Rectangle 2"/>
          <p:cNvSpPr/>
          <p:nvPr/>
        </p:nvSpPr>
        <p:spPr>
          <a:xfrm>
            <a:off x="323528" y="260648"/>
            <a:ext cx="3240360" cy="2031325"/>
          </a:xfrm>
          <a:prstGeom prst="rect">
            <a:avLst/>
          </a:prstGeom>
        </p:spPr>
        <p:txBody>
          <a:bodyPr wrap="square">
            <a:spAutoFit/>
          </a:bodyPr>
          <a:lstStyle/>
          <a:p>
            <a:r>
              <a:rPr lang="en-GB" dirty="0">
                <a:solidFill>
                  <a:schemeClr val="bg1"/>
                </a:solidFill>
              </a:rPr>
              <a:t>``There's another fellow,'' muttered Scrooge; who overheard him: ``my clerk, with fifteen shillings a week, and a wife and family, talking about a merry Christmas. I'll retire to Bedlam.'' </a:t>
            </a:r>
          </a:p>
        </p:txBody>
      </p:sp>
      <p:sp>
        <p:nvSpPr>
          <p:cNvPr id="4" name="Rectangle 3"/>
          <p:cNvSpPr/>
          <p:nvPr/>
        </p:nvSpPr>
        <p:spPr>
          <a:xfrm>
            <a:off x="298376" y="3068960"/>
            <a:ext cx="2286000" cy="1477328"/>
          </a:xfrm>
          <a:prstGeom prst="rect">
            <a:avLst/>
          </a:prstGeom>
        </p:spPr>
        <p:txBody>
          <a:bodyPr wrap="square">
            <a:spAutoFit/>
          </a:bodyPr>
          <a:lstStyle/>
          <a:p>
            <a:r>
              <a:rPr lang="en-GB" dirty="0">
                <a:solidFill>
                  <a:schemeClr val="bg1"/>
                </a:solidFill>
              </a:rPr>
              <a:t>Bob, turning up his cuffs -- as if, poor fellow, they were capable of being made more shabby </a:t>
            </a:r>
          </a:p>
        </p:txBody>
      </p:sp>
      <p:sp>
        <p:nvSpPr>
          <p:cNvPr id="5" name="Rectangle 4"/>
          <p:cNvSpPr/>
          <p:nvPr/>
        </p:nvSpPr>
        <p:spPr>
          <a:xfrm>
            <a:off x="5580112" y="260648"/>
            <a:ext cx="3347864" cy="2031325"/>
          </a:xfrm>
          <a:prstGeom prst="rect">
            <a:avLst/>
          </a:prstGeom>
        </p:spPr>
        <p:txBody>
          <a:bodyPr wrap="square">
            <a:spAutoFit/>
          </a:bodyPr>
          <a:lstStyle/>
          <a:p>
            <a:r>
              <a:rPr lang="en-GB" dirty="0">
                <a:solidFill>
                  <a:schemeClr val="bg1"/>
                </a:solidFill>
              </a:rPr>
              <a:t>He sat very close to his father's side upon his little stool. Bob held his withered little hand in his, as if he loved the child, and wished to keep him by his side, and dreaded that he might be taken from him</a:t>
            </a:r>
          </a:p>
        </p:txBody>
      </p:sp>
      <p:sp>
        <p:nvSpPr>
          <p:cNvPr id="6" name="Rectangle 5"/>
          <p:cNvSpPr/>
          <p:nvPr/>
        </p:nvSpPr>
        <p:spPr>
          <a:xfrm>
            <a:off x="306368" y="5013176"/>
            <a:ext cx="1889368" cy="1477328"/>
          </a:xfrm>
          <a:prstGeom prst="rect">
            <a:avLst/>
          </a:prstGeom>
        </p:spPr>
        <p:txBody>
          <a:bodyPr wrap="square">
            <a:spAutoFit/>
          </a:bodyPr>
          <a:lstStyle/>
          <a:p>
            <a:r>
              <a:rPr lang="en-GB" dirty="0">
                <a:solidFill>
                  <a:schemeClr val="bg1"/>
                </a:solidFill>
              </a:rPr>
              <a:t>``Mr Scrooge!'' said Bob; ``I'll give you Mr Scrooge, the Founder of the Feast!'' </a:t>
            </a:r>
          </a:p>
        </p:txBody>
      </p:sp>
      <p:sp>
        <p:nvSpPr>
          <p:cNvPr id="7" name="Rectangle 6"/>
          <p:cNvSpPr/>
          <p:nvPr/>
        </p:nvSpPr>
        <p:spPr>
          <a:xfrm>
            <a:off x="2915816" y="3177482"/>
            <a:ext cx="1872208" cy="923330"/>
          </a:xfrm>
          <a:prstGeom prst="rect">
            <a:avLst/>
          </a:prstGeom>
        </p:spPr>
        <p:txBody>
          <a:bodyPr wrap="square">
            <a:spAutoFit/>
          </a:bodyPr>
          <a:lstStyle/>
          <a:p>
            <a:r>
              <a:rPr lang="en-GB" dirty="0">
                <a:solidFill>
                  <a:schemeClr val="bg1"/>
                </a:solidFill>
              </a:rPr>
              <a:t>“My little, little child!'' cried Bob. ``My little child!'' </a:t>
            </a:r>
          </a:p>
        </p:txBody>
      </p:sp>
    </p:spTree>
    <p:extLst>
      <p:ext uri="{BB962C8B-B14F-4D97-AF65-F5344CB8AC3E}">
        <p14:creationId xmlns:p14="http://schemas.microsoft.com/office/powerpoint/2010/main" val="66264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1515600"/>
            <a:ext cx="3312368" cy="1181993"/>
          </a:xfrm>
        </p:spPr>
        <p:txBody>
          <a:bodyPr>
            <a:normAutofit/>
          </a:bodyPr>
          <a:lstStyle/>
          <a:p>
            <a:r>
              <a:rPr lang="en-GB" sz="4800" i="1" dirty="0">
                <a:solidFill>
                  <a:schemeClr val="bg1"/>
                </a:solidFill>
              </a:rPr>
              <a:t>Fred</a:t>
            </a:r>
          </a:p>
        </p:txBody>
      </p:sp>
      <p:sp>
        <p:nvSpPr>
          <p:cNvPr id="3" name="Rectangle 2"/>
          <p:cNvSpPr/>
          <p:nvPr/>
        </p:nvSpPr>
        <p:spPr>
          <a:xfrm>
            <a:off x="443568" y="4221088"/>
            <a:ext cx="3312368" cy="646331"/>
          </a:xfrm>
          <a:prstGeom prst="rect">
            <a:avLst/>
          </a:prstGeom>
        </p:spPr>
        <p:txBody>
          <a:bodyPr wrap="square">
            <a:spAutoFit/>
          </a:bodyPr>
          <a:lstStyle/>
          <a:p>
            <a:r>
              <a:rPr lang="en-GB" dirty="0">
                <a:solidFill>
                  <a:schemeClr val="bg1"/>
                </a:solidFill>
              </a:rPr>
              <a:t>``A merry Christmas, uncle! God save you!'' cried a cheerful voice. </a:t>
            </a:r>
          </a:p>
        </p:txBody>
      </p:sp>
      <p:sp>
        <p:nvSpPr>
          <p:cNvPr id="4" name="Rectangle 3"/>
          <p:cNvSpPr/>
          <p:nvPr/>
        </p:nvSpPr>
        <p:spPr>
          <a:xfrm>
            <a:off x="443568" y="5372907"/>
            <a:ext cx="3240360" cy="1200329"/>
          </a:xfrm>
          <a:prstGeom prst="rect">
            <a:avLst/>
          </a:prstGeom>
        </p:spPr>
        <p:txBody>
          <a:bodyPr wrap="square">
            <a:spAutoFit/>
          </a:bodyPr>
          <a:lstStyle/>
          <a:p>
            <a:r>
              <a:rPr lang="en-GB" dirty="0">
                <a:solidFill>
                  <a:schemeClr val="bg1"/>
                </a:solidFill>
              </a:rPr>
              <a:t>``Nephew!'' returned the uncle, sternly, ``keep Christmas in your own way, and let me keep it in mine.'' </a:t>
            </a:r>
          </a:p>
        </p:txBody>
      </p:sp>
      <p:sp>
        <p:nvSpPr>
          <p:cNvPr id="5" name="Rectangle 4"/>
          <p:cNvSpPr/>
          <p:nvPr/>
        </p:nvSpPr>
        <p:spPr>
          <a:xfrm>
            <a:off x="4211960" y="2697593"/>
            <a:ext cx="4572000" cy="3693319"/>
          </a:xfrm>
          <a:prstGeom prst="rect">
            <a:avLst/>
          </a:prstGeom>
        </p:spPr>
        <p:txBody>
          <a:bodyPr>
            <a:spAutoFit/>
          </a:bodyPr>
          <a:lstStyle/>
          <a:p>
            <a:r>
              <a:rPr lang="en-GB" dirty="0">
                <a:solidFill>
                  <a:schemeClr val="bg1"/>
                </a:solidFill>
              </a:rPr>
              <a:t>But I am sure I have always thought of Christmas time… as a good time: a kind, forgiving, charitable, pleasant time: the only time I know of, in the long calendar of the year, when men and women seem by one consent to open their shut-up hearts freely, and to think of people below them as if they really were fellow-passengers to the grave, and not another race of creatures bound on other journeys. And therefore, uncle, though it has never put a scrap of gold or silver in my pocket, I believe that it </a:t>
            </a:r>
            <a:r>
              <a:rPr lang="en-GB" b="1" dirty="0">
                <a:solidFill>
                  <a:schemeClr val="bg1"/>
                </a:solidFill>
              </a:rPr>
              <a:t>has</a:t>
            </a:r>
            <a:r>
              <a:rPr lang="en-GB" dirty="0">
                <a:solidFill>
                  <a:schemeClr val="bg1"/>
                </a:solidFill>
              </a:rPr>
              <a:t> done me good, and </a:t>
            </a:r>
            <a:r>
              <a:rPr lang="en-GB" b="1" dirty="0">
                <a:solidFill>
                  <a:schemeClr val="bg1"/>
                </a:solidFill>
              </a:rPr>
              <a:t>will</a:t>
            </a:r>
            <a:r>
              <a:rPr lang="en-GB" dirty="0">
                <a:solidFill>
                  <a:schemeClr val="bg1"/>
                </a:solidFill>
              </a:rPr>
              <a:t> do me good; and I say, God bless it!'' </a:t>
            </a:r>
          </a:p>
        </p:txBody>
      </p:sp>
      <p:sp>
        <p:nvSpPr>
          <p:cNvPr id="6" name="Rectangle 5"/>
          <p:cNvSpPr/>
          <p:nvPr/>
        </p:nvSpPr>
        <p:spPr>
          <a:xfrm>
            <a:off x="683568" y="2697593"/>
            <a:ext cx="2592288" cy="1235463"/>
          </a:xfrm>
          <a:prstGeom prst="rect">
            <a:avLst/>
          </a:prstGeom>
        </p:spPr>
        <p:txBody>
          <a:bodyPr wrap="square">
            <a:spAutoFit/>
          </a:bodyPr>
          <a:lstStyle/>
          <a:p>
            <a:r>
              <a:rPr lang="en-GB" dirty="0">
                <a:solidFill>
                  <a:schemeClr val="bg1"/>
                </a:solidFill>
              </a:rPr>
              <a:t>``I want nothing from you; I ask nothing of you; why cannot we be friends?'' </a:t>
            </a:r>
          </a:p>
        </p:txBody>
      </p:sp>
      <p:sp>
        <p:nvSpPr>
          <p:cNvPr id="7" name="Rectangle 6"/>
          <p:cNvSpPr/>
          <p:nvPr/>
        </p:nvSpPr>
        <p:spPr>
          <a:xfrm>
            <a:off x="448963" y="620688"/>
            <a:ext cx="2970909" cy="1477328"/>
          </a:xfrm>
          <a:prstGeom prst="rect">
            <a:avLst/>
          </a:prstGeom>
        </p:spPr>
        <p:txBody>
          <a:bodyPr wrap="square">
            <a:spAutoFit/>
          </a:bodyPr>
          <a:lstStyle/>
          <a:p>
            <a:r>
              <a:rPr lang="en-GB" dirty="0">
                <a:solidFill>
                  <a:schemeClr val="bg1"/>
                </a:solidFill>
              </a:rPr>
              <a:t>But I have made the trial in homage to Christmas, and I'll keep my Christmas humour to the last. So A Merry Christmas, uncle!'' </a:t>
            </a:r>
          </a:p>
        </p:txBody>
      </p:sp>
      <p:sp>
        <p:nvSpPr>
          <p:cNvPr id="8" name="Rectangle 7"/>
          <p:cNvSpPr/>
          <p:nvPr/>
        </p:nvSpPr>
        <p:spPr>
          <a:xfrm>
            <a:off x="3755936" y="188640"/>
            <a:ext cx="1619672" cy="1477328"/>
          </a:xfrm>
          <a:prstGeom prst="rect">
            <a:avLst/>
          </a:prstGeom>
        </p:spPr>
        <p:txBody>
          <a:bodyPr wrap="square">
            <a:spAutoFit/>
          </a:bodyPr>
          <a:lstStyle/>
          <a:p>
            <a:r>
              <a:rPr lang="en-GB" dirty="0">
                <a:solidFill>
                  <a:schemeClr val="bg1"/>
                </a:solidFill>
              </a:rPr>
              <a:t>``Ha, ha!'' laughed Scrooge's nephew. ``Ha, ha, ha!'' </a:t>
            </a:r>
          </a:p>
        </p:txBody>
      </p:sp>
      <p:sp>
        <p:nvSpPr>
          <p:cNvPr id="10" name="Rectangle 9"/>
          <p:cNvSpPr/>
          <p:nvPr/>
        </p:nvSpPr>
        <p:spPr>
          <a:xfrm>
            <a:off x="5868144" y="332656"/>
            <a:ext cx="3059832" cy="2016224"/>
          </a:xfrm>
          <a:prstGeom prst="rect">
            <a:avLst/>
          </a:prstGeom>
        </p:spPr>
        <p:txBody>
          <a:bodyPr wrap="square">
            <a:spAutoFit/>
          </a:bodyPr>
          <a:lstStyle/>
          <a:p>
            <a:r>
              <a:rPr lang="en-GB" dirty="0">
                <a:solidFill>
                  <a:schemeClr val="bg1"/>
                </a:solidFill>
              </a:rPr>
              <a:t>But being thoroughly good-natured, and not much caring what they laughed at, so that they laughed at any rate, he encouraged them in their merriment, and passed the bottle joyously. </a:t>
            </a:r>
          </a:p>
        </p:txBody>
      </p:sp>
    </p:spTree>
    <p:extLst>
      <p:ext uri="{BB962C8B-B14F-4D97-AF65-F5344CB8AC3E}">
        <p14:creationId xmlns:p14="http://schemas.microsoft.com/office/powerpoint/2010/main" val="1896359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2500447"/>
            <a:ext cx="3312368" cy="933776"/>
          </a:xfrm>
        </p:spPr>
        <p:txBody>
          <a:bodyPr>
            <a:normAutofit/>
          </a:bodyPr>
          <a:lstStyle/>
          <a:p>
            <a:r>
              <a:rPr lang="en-GB" sz="4800" i="1" dirty="0">
                <a:solidFill>
                  <a:schemeClr val="bg1"/>
                </a:solidFill>
              </a:rPr>
              <a:t>Fred</a:t>
            </a:r>
          </a:p>
        </p:txBody>
      </p:sp>
      <p:sp>
        <p:nvSpPr>
          <p:cNvPr id="9" name="Rectangle 8"/>
          <p:cNvSpPr/>
          <p:nvPr/>
        </p:nvSpPr>
        <p:spPr>
          <a:xfrm>
            <a:off x="251520" y="332656"/>
            <a:ext cx="2520280" cy="2862322"/>
          </a:xfrm>
          <a:prstGeom prst="rect">
            <a:avLst/>
          </a:prstGeom>
        </p:spPr>
        <p:txBody>
          <a:bodyPr wrap="square">
            <a:spAutoFit/>
          </a:bodyPr>
          <a:lstStyle/>
          <a:p>
            <a:r>
              <a:rPr lang="en-GB" dirty="0">
                <a:solidFill>
                  <a:schemeClr val="bg1"/>
                </a:solidFill>
              </a:rPr>
              <a:t>He's a comical old fellow,'' said Scrooge's nephew, ``that's the truth: and not so pleasant as he might be. However, his offences carry their own punishment, and I have nothing to say against him.'' </a:t>
            </a:r>
          </a:p>
        </p:txBody>
      </p:sp>
      <p:sp>
        <p:nvSpPr>
          <p:cNvPr id="10" name="Rectangle 9"/>
          <p:cNvSpPr/>
          <p:nvPr/>
        </p:nvSpPr>
        <p:spPr>
          <a:xfrm>
            <a:off x="5076056" y="188640"/>
            <a:ext cx="3851920" cy="2031325"/>
          </a:xfrm>
          <a:prstGeom prst="rect">
            <a:avLst/>
          </a:prstGeom>
        </p:spPr>
        <p:txBody>
          <a:bodyPr wrap="square">
            <a:spAutoFit/>
          </a:bodyPr>
          <a:lstStyle/>
          <a:p>
            <a:r>
              <a:rPr lang="en-GB" dirty="0">
                <a:solidFill>
                  <a:schemeClr val="bg1"/>
                </a:solidFill>
              </a:rPr>
              <a:t>``What of that, my dear!'' said Scrooge's nephew. ``His wealth is of no use to him. He don't do any good with it. He don't make himself comfortable with it. He hasn't the satisfaction of thinking -- ha, ha, ha! -- that he is ever going to benefit Us with it.'' </a:t>
            </a:r>
          </a:p>
        </p:txBody>
      </p:sp>
      <p:sp>
        <p:nvSpPr>
          <p:cNvPr id="11" name="Rectangle 10"/>
          <p:cNvSpPr/>
          <p:nvPr/>
        </p:nvSpPr>
        <p:spPr>
          <a:xfrm>
            <a:off x="251520" y="3459706"/>
            <a:ext cx="2790056" cy="2862322"/>
          </a:xfrm>
          <a:prstGeom prst="rect">
            <a:avLst/>
          </a:prstGeom>
        </p:spPr>
        <p:txBody>
          <a:bodyPr wrap="square">
            <a:spAutoFit/>
          </a:bodyPr>
          <a:lstStyle/>
          <a:p>
            <a:r>
              <a:rPr lang="en-GB" dirty="0">
                <a:solidFill>
                  <a:schemeClr val="bg1"/>
                </a:solidFill>
              </a:rPr>
              <a:t>``I am sorry for him; I couldn't be angry with him if I tried. Who suffers by his ill whims? Himself, always. Here, he takes it into his head to dislike us, and he won't come and dine with us. What's the consequence? He don't lose much of a dinner.'' </a:t>
            </a:r>
          </a:p>
        </p:txBody>
      </p:sp>
      <p:sp>
        <p:nvSpPr>
          <p:cNvPr id="12" name="Rectangle 11"/>
          <p:cNvSpPr/>
          <p:nvPr/>
        </p:nvSpPr>
        <p:spPr>
          <a:xfrm>
            <a:off x="4932040" y="3194978"/>
            <a:ext cx="3995936" cy="3127050"/>
          </a:xfrm>
          <a:prstGeom prst="rect">
            <a:avLst/>
          </a:prstGeom>
        </p:spPr>
        <p:txBody>
          <a:bodyPr wrap="square">
            <a:spAutoFit/>
          </a:bodyPr>
          <a:lstStyle/>
          <a:p>
            <a:r>
              <a:rPr lang="en-GB" dirty="0">
                <a:solidFill>
                  <a:schemeClr val="bg1"/>
                </a:solidFill>
              </a:rPr>
              <a:t>I mean to give him the same chance every year, whether he likes it or not, for I pity him. He may rail at Christmas till he dies, but he can't help thinking better of it -- I defy him -- if he finds me going there, in good temper, year after year, and saying Uncle Scrooge, how are you? If it only puts him in the vein to leave his poor clerk fifty pounds, </a:t>
            </a:r>
            <a:r>
              <a:rPr lang="en-GB" b="1" dirty="0">
                <a:solidFill>
                  <a:schemeClr val="bg1"/>
                </a:solidFill>
              </a:rPr>
              <a:t>that's</a:t>
            </a:r>
            <a:r>
              <a:rPr lang="en-GB" dirty="0">
                <a:solidFill>
                  <a:schemeClr val="bg1"/>
                </a:solidFill>
              </a:rPr>
              <a:t> something; and I think I shook him yesterday.'' </a:t>
            </a:r>
          </a:p>
        </p:txBody>
      </p:sp>
      <p:sp>
        <p:nvSpPr>
          <p:cNvPr id="3" name="Rectangle 2"/>
          <p:cNvSpPr/>
          <p:nvPr/>
        </p:nvSpPr>
        <p:spPr>
          <a:xfrm>
            <a:off x="3009853" y="465637"/>
            <a:ext cx="1895088" cy="2031325"/>
          </a:xfrm>
          <a:prstGeom prst="rect">
            <a:avLst/>
          </a:prstGeom>
        </p:spPr>
        <p:txBody>
          <a:bodyPr wrap="square">
            <a:spAutoFit/>
          </a:bodyPr>
          <a:lstStyle/>
          <a:p>
            <a:r>
              <a:rPr lang="en-GB" dirty="0">
                <a:solidFill>
                  <a:schemeClr val="bg1"/>
                </a:solidFill>
              </a:rPr>
              <a:t>Bob told them of the extraordinary kindness of Mr Scrooge's nephew, whom he had scarcely seen but once</a:t>
            </a:r>
          </a:p>
        </p:txBody>
      </p:sp>
    </p:spTree>
    <p:extLst>
      <p:ext uri="{BB962C8B-B14F-4D97-AF65-F5344CB8AC3E}">
        <p14:creationId xmlns:p14="http://schemas.microsoft.com/office/powerpoint/2010/main" val="626728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1578" y="2420887"/>
            <a:ext cx="5688632" cy="1109985"/>
          </a:xfrm>
        </p:spPr>
        <p:txBody>
          <a:bodyPr>
            <a:normAutofit/>
          </a:bodyPr>
          <a:lstStyle/>
          <a:p>
            <a:r>
              <a:rPr lang="en-GB" sz="4800" i="1" dirty="0">
                <a:solidFill>
                  <a:schemeClr val="bg1"/>
                </a:solidFill>
              </a:rPr>
              <a:t>Mrs </a:t>
            </a:r>
            <a:r>
              <a:rPr lang="en-GB" sz="4800" i="1" dirty="0" err="1">
                <a:solidFill>
                  <a:schemeClr val="bg1"/>
                </a:solidFill>
              </a:rPr>
              <a:t>Cratchit</a:t>
            </a:r>
            <a:endParaRPr lang="en-GB" sz="4800" i="1" dirty="0">
              <a:solidFill>
                <a:schemeClr val="bg1"/>
              </a:solidFill>
            </a:endParaRPr>
          </a:p>
        </p:txBody>
      </p:sp>
      <p:sp>
        <p:nvSpPr>
          <p:cNvPr id="3" name="Rectangle 2"/>
          <p:cNvSpPr/>
          <p:nvPr/>
        </p:nvSpPr>
        <p:spPr>
          <a:xfrm>
            <a:off x="305394" y="332655"/>
            <a:ext cx="2520280" cy="2308324"/>
          </a:xfrm>
          <a:prstGeom prst="rect">
            <a:avLst/>
          </a:prstGeom>
        </p:spPr>
        <p:txBody>
          <a:bodyPr wrap="square">
            <a:spAutoFit/>
          </a:bodyPr>
          <a:lstStyle/>
          <a:p>
            <a:r>
              <a:rPr lang="en-GB" dirty="0">
                <a:solidFill>
                  <a:schemeClr val="bg1"/>
                </a:solidFill>
              </a:rPr>
              <a:t>Then up rose Mrs </a:t>
            </a:r>
            <a:r>
              <a:rPr lang="en-GB" dirty="0" err="1">
                <a:solidFill>
                  <a:schemeClr val="bg1"/>
                </a:solidFill>
              </a:rPr>
              <a:t>Cratchit</a:t>
            </a:r>
            <a:r>
              <a:rPr lang="en-GB" dirty="0">
                <a:solidFill>
                  <a:schemeClr val="bg1"/>
                </a:solidFill>
              </a:rPr>
              <a:t>, </a:t>
            </a:r>
            <a:r>
              <a:rPr lang="en-GB" dirty="0" err="1">
                <a:solidFill>
                  <a:schemeClr val="bg1"/>
                </a:solidFill>
              </a:rPr>
              <a:t>Cratchit's</a:t>
            </a:r>
            <a:r>
              <a:rPr lang="en-GB" dirty="0">
                <a:solidFill>
                  <a:schemeClr val="bg1"/>
                </a:solidFill>
              </a:rPr>
              <a:t> wife, dressed out but poorly in a twice-turned gown, but brave in ribbons, which are cheap and make a goodly show for sixpence</a:t>
            </a:r>
          </a:p>
        </p:txBody>
      </p:sp>
      <p:sp>
        <p:nvSpPr>
          <p:cNvPr id="4" name="Rectangle 3"/>
          <p:cNvSpPr/>
          <p:nvPr/>
        </p:nvSpPr>
        <p:spPr>
          <a:xfrm>
            <a:off x="4967658" y="293747"/>
            <a:ext cx="2699792" cy="2308324"/>
          </a:xfrm>
          <a:prstGeom prst="rect">
            <a:avLst/>
          </a:prstGeom>
        </p:spPr>
        <p:txBody>
          <a:bodyPr wrap="square">
            <a:spAutoFit/>
          </a:bodyPr>
          <a:lstStyle/>
          <a:p>
            <a:r>
              <a:rPr lang="en-GB" dirty="0">
                <a:solidFill>
                  <a:schemeClr val="bg1"/>
                </a:solidFill>
              </a:rPr>
              <a:t>``The Founder of the Feast indeed!'' cried Mrs </a:t>
            </a:r>
            <a:r>
              <a:rPr lang="en-GB" dirty="0" err="1">
                <a:solidFill>
                  <a:schemeClr val="bg1"/>
                </a:solidFill>
              </a:rPr>
              <a:t>Cratchit</a:t>
            </a:r>
            <a:r>
              <a:rPr lang="en-GB" dirty="0">
                <a:solidFill>
                  <a:schemeClr val="bg1"/>
                </a:solidFill>
              </a:rPr>
              <a:t>, reddening. ``I wish I had him here. I'd give him a piece of my mind to feast upon, and I hope he'd have a good appetite for it.'' </a:t>
            </a:r>
          </a:p>
        </p:txBody>
      </p:sp>
      <p:sp>
        <p:nvSpPr>
          <p:cNvPr id="5" name="Rectangle 4"/>
          <p:cNvSpPr/>
          <p:nvPr/>
        </p:nvSpPr>
        <p:spPr>
          <a:xfrm>
            <a:off x="305394" y="2924944"/>
            <a:ext cx="2682430" cy="2585323"/>
          </a:xfrm>
          <a:prstGeom prst="rect">
            <a:avLst/>
          </a:prstGeom>
        </p:spPr>
        <p:txBody>
          <a:bodyPr wrap="square">
            <a:spAutoFit/>
          </a:bodyPr>
          <a:lstStyle/>
          <a:p>
            <a:r>
              <a:rPr lang="en-GB" dirty="0">
                <a:solidFill>
                  <a:schemeClr val="bg1"/>
                </a:solidFill>
              </a:rPr>
              <a:t>``It should be Christmas Day, I am sure,'' said she, ``on which one drinks the health of such an odious, stingy, hard, unfeeling man as Mr Scrooge. You know he is, Robert! Nobody knows it better than you do, poor fellow!'' </a:t>
            </a:r>
          </a:p>
        </p:txBody>
      </p:sp>
      <p:sp>
        <p:nvSpPr>
          <p:cNvPr id="6" name="Rectangle 5"/>
          <p:cNvSpPr/>
          <p:nvPr/>
        </p:nvSpPr>
        <p:spPr>
          <a:xfrm>
            <a:off x="5292080" y="3910988"/>
            <a:ext cx="2592288" cy="2031325"/>
          </a:xfrm>
          <a:prstGeom prst="rect">
            <a:avLst/>
          </a:prstGeom>
        </p:spPr>
        <p:txBody>
          <a:bodyPr wrap="square">
            <a:spAutoFit/>
          </a:bodyPr>
          <a:lstStyle/>
          <a:p>
            <a:r>
              <a:rPr lang="en-GB" dirty="0">
                <a:solidFill>
                  <a:schemeClr val="bg1"/>
                </a:solidFill>
              </a:rPr>
              <a:t>``It makes them weak by candle-light; and I wouldn't show weak eyes to your father when he comes home, for the world. It must be near his time.'' </a:t>
            </a:r>
          </a:p>
        </p:txBody>
      </p:sp>
    </p:spTree>
    <p:extLst>
      <p:ext uri="{BB962C8B-B14F-4D97-AF65-F5344CB8AC3E}">
        <p14:creationId xmlns:p14="http://schemas.microsoft.com/office/powerpoint/2010/main" val="1896359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Old </a:t>
            </a:r>
            <a:r>
              <a:rPr lang="en-GB" sz="4800" i="1" dirty="0" err="1">
                <a:solidFill>
                  <a:schemeClr val="bg1"/>
                </a:solidFill>
              </a:rPr>
              <a:t>Fezziwig</a:t>
            </a:r>
            <a:endParaRPr lang="en-GB" sz="4800" i="1" dirty="0">
              <a:solidFill>
                <a:schemeClr val="bg1"/>
              </a:solidFill>
            </a:endParaRPr>
          </a:p>
        </p:txBody>
      </p:sp>
      <p:sp>
        <p:nvSpPr>
          <p:cNvPr id="3" name="Rectangle 2"/>
          <p:cNvSpPr/>
          <p:nvPr/>
        </p:nvSpPr>
        <p:spPr>
          <a:xfrm>
            <a:off x="395536" y="332656"/>
            <a:ext cx="2808312" cy="923330"/>
          </a:xfrm>
          <a:prstGeom prst="rect">
            <a:avLst/>
          </a:prstGeom>
        </p:spPr>
        <p:txBody>
          <a:bodyPr wrap="square">
            <a:spAutoFit/>
          </a:bodyPr>
          <a:lstStyle/>
          <a:p>
            <a:r>
              <a:rPr lang="en-GB" dirty="0">
                <a:solidFill>
                  <a:schemeClr val="bg1"/>
                </a:solidFill>
              </a:rPr>
              <a:t>``Why, it's old </a:t>
            </a:r>
            <a:r>
              <a:rPr lang="en-GB" dirty="0" err="1">
                <a:solidFill>
                  <a:schemeClr val="bg1"/>
                </a:solidFill>
              </a:rPr>
              <a:t>Fezziwig</a:t>
            </a:r>
            <a:r>
              <a:rPr lang="en-GB" dirty="0">
                <a:solidFill>
                  <a:schemeClr val="bg1"/>
                </a:solidFill>
              </a:rPr>
              <a:t>! Bless his heart; it's </a:t>
            </a:r>
            <a:r>
              <a:rPr lang="en-GB" dirty="0" err="1">
                <a:solidFill>
                  <a:schemeClr val="bg1"/>
                </a:solidFill>
              </a:rPr>
              <a:t>Fezziwig</a:t>
            </a:r>
            <a:r>
              <a:rPr lang="en-GB" dirty="0">
                <a:solidFill>
                  <a:schemeClr val="bg1"/>
                </a:solidFill>
              </a:rPr>
              <a:t> alive again!'' </a:t>
            </a:r>
          </a:p>
        </p:txBody>
      </p:sp>
      <p:sp>
        <p:nvSpPr>
          <p:cNvPr id="4" name="Rectangle 3"/>
          <p:cNvSpPr/>
          <p:nvPr/>
        </p:nvSpPr>
        <p:spPr>
          <a:xfrm>
            <a:off x="4355976" y="404848"/>
            <a:ext cx="4572000" cy="2031325"/>
          </a:xfrm>
          <a:prstGeom prst="rect">
            <a:avLst/>
          </a:prstGeom>
        </p:spPr>
        <p:txBody>
          <a:bodyPr>
            <a:spAutoFit/>
          </a:bodyPr>
          <a:lstStyle/>
          <a:p>
            <a:r>
              <a:rPr lang="en-GB" dirty="0">
                <a:solidFill>
                  <a:schemeClr val="bg1"/>
                </a:solidFill>
              </a:rPr>
              <a:t>Old </a:t>
            </a:r>
            <a:r>
              <a:rPr lang="en-GB" dirty="0" err="1">
                <a:solidFill>
                  <a:schemeClr val="bg1"/>
                </a:solidFill>
              </a:rPr>
              <a:t>Fezziwig</a:t>
            </a:r>
            <a:r>
              <a:rPr lang="en-GB" dirty="0">
                <a:solidFill>
                  <a:schemeClr val="bg1"/>
                </a:solidFill>
              </a:rPr>
              <a:t> laid down his pen, and looked up at the clock, which pointed to the hour of seven. He rubbed his hands; adjusted his capacious waistcoat; laughed all over himself, from his shows to his organ of benevolence; and called out in a comfortable, oily, rich, fat, jovial voice: </a:t>
            </a:r>
          </a:p>
        </p:txBody>
      </p:sp>
      <p:sp>
        <p:nvSpPr>
          <p:cNvPr id="5" name="Rectangle 4"/>
          <p:cNvSpPr/>
          <p:nvPr/>
        </p:nvSpPr>
        <p:spPr>
          <a:xfrm>
            <a:off x="420039" y="1789842"/>
            <a:ext cx="2495777" cy="923330"/>
          </a:xfrm>
          <a:prstGeom prst="rect">
            <a:avLst/>
          </a:prstGeom>
        </p:spPr>
        <p:txBody>
          <a:bodyPr wrap="square">
            <a:spAutoFit/>
          </a:bodyPr>
          <a:lstStyle/>
          <a:p>
            <a:r>
              <a:rPr lang="en-GB" dirty="0">
                <a:solidFill>
                  <a:schemeClr val="bg1"/>
                </a:solidFill>
              </a:rPr>
              <a:t>`No more work to-night. Christmas Eve, Dick. Christmas, Ebenezer!</a:t>
            </a:r>
          </a:p>
        </p:txBody>
      </p:sp>
      <p:sp>
        <p:nvSpPr>
          <p:cNvPr id="6" name="Rectangle 5"/>
          <p:cNvSpPr/>
          <p:nvPr/>
        </p:nvSpPr>
        <p:spPr>
          <a:xfrm>
            <a:off x="323528" y="3501008"/>
            <a:ext cx="3935937" cy="1200329"/>
          </a:xfrm>
          <a:prstGeom prst="rect">
            <a:avLst/>
          </a:prstGeom>
        </p:spPr>
        <p:txBody>
          <a:bodyPr wrap="square">
            <a:spAutoFit/>
          </a:bodyPr>
          <a:lstStyle/>
          <a:p>
            <a:r>
              <a:rPr lang="en-GB" dirty="0">
                <a:solidFill>
                  <a:schemeClr val="bg1"/>
                </a:solidFill>
              </a:rPr>
              <a:t>Then old </a:t>
            </a:r>
            <a:r>
              <a:rPr lang="en-GB" dirty="0" err="1">
                <a:solidFill>
                  <a:schemeClr val="bg1"/>
                </a:solidFill>
              </a:rPr>
              <a:t>Fezziwig</a:t>
            </a:r>
            <a:r>
              <a:rPr lang="en-GB" dirty="0">
                <a:solidFill>
                  <a:schemeClr val="bg1"/>
                </a:solidFill>
              </a:rPr>
              <a:t> stood out to dance with </a:t>
            </a:r>
            <a:r>
              <a:rPr lang="en-GB" dirty="0" err="1">
                <a:solidFill>
                  <a:schemeClr val="bg1"/>
                </a:solidFill>
              </a:rPr>
              <a:t>Mrs.</a:t>
            </a:r>
            <a:r>
              <a:rPr lang="en-GB" dirty="0">
                <a:solidFill>
                  <a:schemeClr val="bg1"/>
                </a:solidFill>
              </a:rPr>
              <a:t> </a:t>
            </a:r>
            <a:r>
              <a:rPr lang="en-GB" dirty="0" err="1">
                <a:solidFill>
                  <a:schemeClr val="bg1"/>
                </a:solidFill>
              </a:rPr>
              <a:t>Fezziwig</a:t>
            </a:r>
            <a:r>
              <a:rPr lang="en-GB" dirty="0">
                <a:solidFill>
                  <a:schemeClr val="bg1"/>
                </a:solidFill>
              </a:rPr>
              <a:t>. Top couple, too; with a good stiff piece of work cut out for them</a:t>
            </a:r>
          </a:p>
        </p:txBody>
      </p:sp>
      <p:sp>
        <p:nvSpPr>
          <p:cNvPr id="7" name="Rectangle 6"/>
          <p:cNvSpPr/>
          <p:nvPr/>
        </p:nvSpPr>
        <p:spPr>
          <a:xfrm>
            <a:off x="4139952" y="5013176"/>
            <a:ext cx="4572000" cy="1477328"/>
          </a:xfrm>
          <a:prstGeom prst="rect">
            <a:avLst/>
          </a:prstGeom>
        </p:spPr>
        <p:txBody>
          <a:bodyPr>
            <a:spAutoFit/>
          </a:bodyPr>
          <a:lstStyle/>
          <a:p>
            <a:r>
              <a:rPr lang="en-GB" dirty="0">
                <a:solidFill>
                  <a:schemeClr val="bg1"/>
                </a:solidFill>
              </a:rPr>
              <a:t>Mr and Mrs </a:t>
            </a:r>
            <a:r>
              <a:rPr lang="en-GB" dirty="0" err="1">
                <a:solidFill>
                  <a:schemeClr val="bg1"/>
                </a:solidFill>
              </a:rPr>
              <a:t>Fezziwig</a:t>
            </a:r>
            <a:r>
              <a:rPr lang="en-GB" dirty="0">
                <a:solidFill>
                  <a:schemeClr val="bg1"/>
                </a:solidFill>
              </a:rPr>
              <a:t> took their stations, one on either side of the door, and shaking hands with every person individually as he or she went out, wished him or her a Merry Christmas. </a:t>
            </a:r>
          </a:p>
        </p:txBody>
      </p:sp>
      <p:sp>
        <p:nvSpPr>
          <p:cNvPr id="8" name="Rectangle 7"/>
          <p:cNvSpPr/>
          <p:nvPr/>
        </p:nvSpPr>
        <p:spPr>
          <a:xfrm>
            <a:off x="326125" y="5151675"/>
            <a:ext cx="3165755" cy="1200329"/>
          </a:xfrm>
          <a:prstGeom prst="rect">
            <a:avLst/>
          </a:prstGeom>
        </p:spPr>
        <p:txBody>
          <a:bodyPr wrap="square">
            <a:spAutoFit/>
          </a:bodyPr>
          <a:lstStyle/>
          <a:p>
            <a:r>
              <a:rPr lang="en-GB" dirty="0">
                <a:solidFill>
                  <a:schemeClr val="bg1"/>
                </a:solidFill>
              </a:rPr>
              <a:t> A positive light appeared to issue from </a:t>
            </a:r>
            <a:r>
              <a:rPr lang="en-GB" dirty="0" err="1">
                <a:solidFill>
                  <a:schemeClr val="bg1"/>
                </a:solidFill>
              </a:rPr>
              <a:t>Fezziwig's</a:t>
            </a:r>
            <a:r>
              <a:rPr lang="en-GB" dirty="0">
                <a:solidFill>
                  <a:schemeClr val="bg1"/>
                </a:solidFill>
              </a:rPr>
              <a:t> calves. They shone in every part of the dance like moons.</a:t>
            </a:r>
          </a:p>
        </p:txBody>
      </p:sp>
      <p:sp>
        <p:nvSpPr>
          <p:cNvPr id="9" name="Rectangle 8"/>
          <p:cNvSpPr/>
          <p:nvPr/>
        </p:nvSpPr>
        <p:spPr>
          <a:xfrm>
            <a:off x="5161776" y="3501007"/>
            <a:ext cx="3550176" cy="1200329"/>
          </a:xfrm>
          <a:prstGeom prst="rect">
            <a:avLst/>
          </a:prstGeom>
        </p:spPr>
        <p:txBody>
          <a:bodyPr wrap="square">
            <a:spAutoFit/>
          </a:bodyPr>
          <a:lstStyle/>
          <a:p>
            <a:r>
              <a:rPr lang="en-GB" dirty="0">
                <a:solidFill>
                  <a:schemeClr val="bg1"/>
                </a:solidFill>
              </a:rPr>
              <a:t>``Why! Is it not? He has spent but a few pounds of your mortal money: three or four perhaps. Is that so much that he deserves this praise?'' </a:t>
            </a:r>
          </a:p>
        </p:txBody>
      </p:sp>
    </p:spTree>
    <p:extLst>
      <p:ext uri="{BB962C8B-B14F-4D97-AF65-F5344CB8AC3E}">
        <p14:creationId xmlns:p14="http://schemas.microsoft.com/office/powerpoint/2010/main" val="1896359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Tiny Tim</a:t>
            </a:r>
          </a:p>
        </p:txBody>
      </p:sp>
      <p:sp>
        <p:nvSpPr>
          <p:cNvPr id="3" name="Rectangle 2"/>
          <p:cNvSpPr/>
          <p:nvPr/>
        </p:nvSpPr>
        <p:spPr>
          <a:xfrm>
            <a:off x="251520" y="260648"/>
            <a:ext cx="4572000" cy="2585323"/>
          </a:xfrm>
          <a:prstGeom prst="rect">
            <a:avLst/>
          </a:prstGeom>
        </p:spPr>
        <p:txBody>
          <a:bodyPr>
            <a:spAutoFit/>
          </a:bodyPr>
          <a:lstStyle/>
          <a:p>
            <a:r>
              <a:rPr lang="en-GB" dirty="0">
                <a:solidFill>
                  <a:schemeClr val="bg1"/>
                </a:solidFill>
              </a:rPr>
              <a:t>``As good as gold,'' said Bob, ``and better. Somehow he gets thoughtful, sitting by himself so much, and thinks the strangest things you ever heard. He told me, coming home, that he hoped the people saw him in the church, because he was a cripple, and it might be pleasant to them to remember upon Christmas Day, who made lame beggars walk, and blind men see.'' </a:t>
            </a:r>
          </a:p>
        </p:txBody>
      </p:sp>
      <p:sp>
        <p:nvSpPr>
          <p:cNvPr id="4" name="Rectangle 3"/>
          <p:cNvSpPr/>
          <p:nvPr/>
        </p:nvSpPr>
        <p:spPr>
          <a:xfrm>
            <a:off x="343205" y="3284984"/>
            <a:ext cx="2195736" cy="923330"/>
          </a:xfrm>
          <a:prstGeom prst="rect">
            <a:avLst/>
          </a:prstGeom>
        </p:spPr>
        <p:txBody>
          <a:bodyPr wrap="square">
            <a:spAutoFit/>
          </a:bodyPr>
          <a:lstStyle/>
          <a:p>
            <a:r>
              <a:rPr lang="en-GB" dirty="0">
                <a:solidFill>
                  <a:schemeClr val="bg1"/>
                </a:solidFill>
              </a:rPr>
              <a:t>``God bless us every one!'' said Tiny Tim, the last of all. </a:t>
            </a:r>
          </a:p>
        </p:txBody>
      </p:sp>
      <p:sp>
        <p:nvSpPr>
          <p:cNvPr id="5" name="Rectangle 4"/>
          <p:cNvSpPr/>
          <p:nvPr/>
        </p:nvSpPr>
        <p:spPr>
          <a:xfrm>
            <a:off x="6372200" y="288840"/>
            <a:ext cx="2555776" cy="1754326"/>
          </a:xfrm>
          <a:prstGeom prst="rect">
            <a:avLst/>
          </a:prstGeom>
        </p:spPr>
        <p:txBody>
          <a:bodyPr wrap="square">
            <a:spAutoFit/>
          </a:bodyPr>
          <a:lstStyle/>
          <a:p>
            <a:r>
              <a:rPr lang="en-GB" dirty="0">
                <a:solidFill>
                  <a:schemeClr val="bg1"/>
                </a:solidFill>
              </a:rPr>
              <a:t>they had a song, about a lost child travelling in the snow, from Tiny Tim; who had a plaintive little voice, and sang it very well indeed</a:t>
            </a:r>
          </a:p>
        </p:txBody>
      </p:sp>
      <p:sp>
        <p:nvSpPr>
          <p:cNvPr id="6" name="Rectangle 5"/>
          <p:cNvSpPr/>
          <p:nvPr/>
        </p:nvSpPr>
        <p:spPr>
          <a:xfrm>
            <a:off x="343205" y="4869160"/>
            <a:ext cx="2664296" cy="1477328"/>
          </a:xfrm>
          <a:prstGeom prst="rect">
            <a:avLst/>
          </a:prstGeom>
        </p:spPr>
        <p:txBody>
          <a:bodyPr wrap="square">
            <a:spAutoFit/>
          </a:bodyPr>
          <a:lstStyle/>
          <a:p>
            <a:r>
              <a:rPr lang="en-GB" dirty="0">
                <a:solidFill>
                  <a:schemeClr val="bg1"/>
                </a:solidFill>
              </a:rPr>
              <a:t>he was very light to carry,'' she resumed, intent upon her work, ``and his father loved him so, that it was no trouble: no trouble</a:t>
            </a:r>
          </a:p>
        </p:txBody>
      </p:sp>
      <p:sp>
        <p:nvSpPr>
          <p:cNvPr id="7" name="Rectangle 6"/>
          <p:cNvSpPr/>
          <p:nvPr/>
        </p:nvSpPr>
        <p:spPr>
          <a:xfrm>
            <a:off x="6012160" y="3391832"/>
            <a:ext cx="2664296" cy="1477328"/>
          </a:xfrm>
          <a:prstGeom prst="rect">
            <a:avLst/>
          </a:prstGeom>
        </p:spPr>
        <p:txBody>
          <a:bodyPr wrap="square">
            <a:spAutoFit/>
          </a:bodyPr>
          <a:lstStyle/>
          <a:p>
            <a:r>
              <a:rPr lang="en-GB" dirty="0">
                <a:solidFill>
                  <a:schemeClr val="bg1"/>
                </a:solidFill>
              </a:rPr>
              <a:t> I am sure we shall none of us forget poor Tiny Tim -- shall we -- or this first parting that there was among us?</a:t>
            </a:r>
          </a:p>
        </p:txBody>
      </p:sp>
    </p:spTree>
    <p:extLst>
      <p:ext uri="{BB962C8B-B14F-4D97-AF65-F5344CB8AC3E}">
        <p14:creationId xmlns:p14="http://schemas.microsoft.com/office/powerpoint/2010/main" val="220123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4"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1</a:t>
            </a:r>
          </a:p>
        </p:txBody>
      </p:sp>
      <p:sp>
        <p:nvSpPr>
          <p:cNvPr id="3" name="Rectangle 2"/>
          <p:cNvSpPr/>
          <p:nvPr/>
        </p:nvSpPr>
        <p:spPr>
          <a:xfrm>
            <a:off x="251520" y="188640"/>
            <a:ext cx="3960440" cy="1754326"/>
          </a:xfrm>
          <a:prstGeom prst="rect">
            <a:avLst/>
          </a:prstGeom>
        </p:spPr>
        <p:txBody>
          <a:bodyPr wrap="square">
            <a:spAutoFit/>
          </a:bodyPr>
          <a:lstStyle/>
          <a:p>
            <a:r>
              <a:rPr lang="en-GB" dirty="0">
                <a:solidFill>
                  <a:schemeClr val="bg1"/>
                </a:solidFill>
              </a:rPr>
              <a:t>``Or would you know,'' pursued the Ghost, ``the weight and length of the strong coil you bear yourself? It was full as heavy and as long as this, seven Christmas Eves ago. You have laboured on it, since. It is a ponderous chain!'' </a:t>
            </a:r>
          </a:p>
        </p:txBody>
      </p:sp>
      <p:sp>
        <p:nvSpPr>
          <p:cNvPr id="12" name="Rectangle 11"/>
          <p:cNvSpPr/>
          <p:nvPr/>
        </p:nvSpPr>
        <p:spPr>
          <a:xfrm>
            <a:off x="251520" y="3706497"/>
            <a:ext cx="3168352" cy="1211362"/>
          </a:xfrm>
          <a:prstGeom prst="rect">
            <a:avLst/>
          </a:prstGeom>
        </p:spPr>
        <p:txBody>
          <a:bodyPr wrap="square">
            <a:spAutoFit/>
          </a:bodyPr>
          <a:lstStyle/>
          <a:p>
            <a:r>
              <a:rPr lang="en-GB" dirty="0">
                <a:solidFill>
                  <a:schemeClr val="bg1"/>
                </a:solidFill>
              </a:rPr>
              <a:t>``But you were always a good man of business, Jacob,'' </a:t>
            </a:r>
            <a:r>
              <a:rPr lang="en-GB" dirty="0" err="1">
                <a:solidFill>
                  <a:schemeClr val="bg1"/>
                </a:solidFill>
              </a:rPr>
              <a:t>faultered</a:t>
            </a:r>
            <a:r>
              <a:rPr lang="en-GB" dirty="0">
                <a:solidFill>
                  <a:schemeClr val="bg1"/>
                </a:solidFill>
              </a:rPr>
              <a:t> Scrooge, who now began to apply this to himself. </a:t>
            </a:r>
          </a:p>
        </p:txBody>
      </p:sp>
      <p:sp>
        <p:nvSpPr>
          <p:cNvPr id="13" name="Rectangle 12"/>
          <p:cNvSpPr/>
          <p:nvPr/>
        </p:nvSpPr>
        <p:spPr>
          <a:xfrm>
            <a:off x="5076055" y="203768"/>
            <a:ext cx="3716545" cy="1200329"/>
          </a:xfrm>
          <a:prstGeom prst="rect">
            <a:avLst/>
          </a:prstGeom>
        </p:spPr>
        <p:txBody>
          <a:bodyPr wrap="square">
            <a:spAutoFit/>
          </a:bodyPr>
          <a:lstStyle/>
          <a:p>
            <a:r>
              <a:rPr lang="en-GB" dirty="0">
                <a:solidFill>
                  <a:schemeClr val="bg1"/>
                </a:solidFill>
              </a:rPr>
              <a:t>``I am here to-night to warn you, that you have yet a chance and hope of escaping my fate. A chance and hope of my procuring, Ebenezer.'' </a:t>
            </a:r>
          </a:p>
        </p:txBody>
      </p:sp>
      <p:sp>
        <p:nvSpPr>
          <p:cNvPr id="14" name="Rectangle 13"/>
          <p:cNvSpPr/>
          <p:nvPr/>
        </p:nvSpPr>
        <p:spPr>
          <a:xfrm>
            <a:off x="258741" y="5589240"/>
            <a:ext cx="3594436" cy="646331"/>
          </a:xfrm>
          <a:prstGeom prst="rect">
            <a:avLst/>
          </a:prstGeom>
        </p:spPr>
        <p:txBody>
          <a:bodyPr wrap="square">
            <a:spAutoFit/>
          </a:bodyPr>
          <a:lstStyle/>
          <a:p>
            <a:r>
              <a:rPr lang="en-GB" dirty="0">
                <a:solidFill>
                  <a:schemeClr val="bg1"/>
                </a:solidFill>
              </a:rPr>
              <a:t>``You will be haunted,'' resumed the Ghost, ``by Three Spirits.'' </a:t>
            </a:r>
          </a:p>
        </p:txBody>
      </p:sp>
      <p:sp>
        <p:nvSpPr>
          <p:cNvPr id="15" name="Rectangle 14"/>
          <p:cNvSpPr/>
          <p:nvPr/>
        </p:nvSpPr>
        <p:spPr>
          <a:xfrm>
            <a:off x="5220072" y="5085184"/>
            <a:ext cx="3572528" cy="1477328"/>
          </a:xfrm>
          <a:prstGeom prst="rect">
            <a:avLst/>
          </a:prstGeom>
        </p:spPr>
        <p:txBody>
          <a:bodyPr wrap="square">
            <a:spAutoFit/>
          </a:bodyPr>
          <a:lstStyle/>
          <a:p>
            <a:r>
              <a:rPr lang="en-GB" dirty="0">
                <a:solidFill>
                  <a:schemeClr val="bg1"/>
                </a:solidFill>
              </a:rPr>
              <a:t>The misery with them all was, clearly, that they sought to interfere, for good, in human matters, and had lost the power for ever. </a:t>
            </a:r>
          </a:p>
        </p:txBody>
      </p:sp>
    </p:spTree>
    <p:extLst>
      <p:ext uri="{BB962C8B-B14F-4D97-AF65-F5344CB8AC3E}">
        <p14:creationId xmlns:p14="http://schemas.microsoft.com/office/powerpoint/2010/main" val="3857136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2780928"/>
            <a:ext cx="2376264" cy="864096"/>
          </a:xfrm>
        </p:spPr>
        <p:txBody>
          <a:bodyPr>
            <a:normAutofit fontScale="90000"/>
          </a:bodyPr>
          <a:lstStyle/>
          <a:p>
            <a:r>
              <a:rPr lang="en-GB" sz="4800" i="1" dirty="0">
                <a:solidFill>
                  <a:schemeClr val="bg1"/>
                </a:solidFill>
              </a:rPr>
              <a:t>Little Fan</a:t>
            </a:r>
          </a:p>
        </p:txBody>
      </p:sp>
      <p:sp>
        <p:nvSpPr>
          <p:cNvPr id="3" name="Rectangle 2"/>
          <p:cNvSpPr/>
          <p:nvPr/>
        </p:nvSpPr>
        <p:spPr>
          <a:xfrm>
            <a:off x="251520" y="332656"/>
            <a:ext cx="2952328" cy="2031325"/>
          </a:xfrm>
          <a:prstGeom prst="rect">
            <a:avLst/>
          </a:prstGeom>
        </p:spPr>
        <p:txBody>
          <a:bodyPr wrap="square">
            <a:spAutoFit/>
          </a:bodyPr>
          <a:lstStyle/>
          <a:p>
            <a:r>
              <a:rPr lang="en-GB" dirty="0">
                <a:solidFill>
                  <a:schemeClr val="bg1"/>
                </a:solidFill>
              </a:rPr>
              <a:t>It opened; and a little girl, much younger than the boy, came darting in, and putting her arms about his neck, and often kissing him, addressed him as her ``Dear, dear brother.'' </a:t>
            </a:r>
          </a:p>
        </p:txBody>
      </p:sp>
      <p:sp>
        <p:nvSpPr>
          <p:cNvPr id="5" name="Rectangle 4"/>
          <p:cNvSpPr/>
          <p:nvPr/>
        </p:nvSpPr>
        <p:spPr>
          <a:xfrm>
            <a:off x="323528" y="3140968"/>
            <a:ext cx="3168352" cy="646331"/>
          </a:xfrm>
          <a:prstGeom prst="rect">
            <a:avLst/>
          </a:prstGeom>
        </p:spPr>
        <p:txBody>
          <a:bodyPr wrap="square">
            <a:spAutoFit/>
          </a:bodyPr>
          <a:lstStyle/>
          <a:p>
            <a:r>
              <a:rPr lang="en-GB" dirty="0">
                <a:solidFill>
                  <a:schemeClr val="bg1"/>
                </a:solidFill>
              </a:rPr>
              <a:t>``You are quite a woman, little Fan!'' exclaimed the boy. </a:t>
            </a:r>
          </a:p>
        </p:txBody>
      </p:sp>
      <p:sp>
        <p:nvSpPr>
          <p:cNvPr id="6" name="Rectangle 5"/>
          <p:cNvSpPr/>
          <p:nvPr/>
        </p:nvSpPr>
        <p:spPr>
          <a:xfrm>
            <a:off x="5436096" y="4197281"/>
            <a:ext cx="2987824" cy="1200329"/>
          </a:xfrm>
          <a:prstGeom prst="rect">
            <a:avLst/>
          </a:prstGeom>
        </p:spPr>
        <p:txBody>
          <a:bodyPr wrap="square">
            <a:spAutoFit/>
          </a:bodyPr>
          <a:lstStyle/>
          <a:p>
            <a:r>
              <a:rPr lang="en-GB" dirty="0">
                <a:solidFill>
                  <a:schemeClr val="bg1"/>
                </a:solidFill>
              </a:rPr>
              <a:t>``Always a delicate creature, whom a breath might have withered,'' said the Ghost. ``But she had a large heart!'' </a:t>
            </a:r>
          </a:p>
        </p:txBody>
      </p:sp>
      <p:sp>
        <p:nvSpPr>
          <p:cNvPr id="7" name="Rectangle 6"/>
          <p:cNvSpPr/>
          <p:nvPr/>
        </p:nvSpPr>
        <p:spPr>
          <a:xfrm>
            <a:off x="4089323" y="355414"/>
            <a:ext cx="4752528" cy="1754326"/>
          </a:xfrm>
          <a:prstGeom prst="rect">
            <a:avLst/>
          </a:prstGeom>
        </p:spPr>
        <p:txBody>
          <a:bodyPr wrap="square">
            <a:spAutoFit/>
          </a:bodyPr>
          <a:lstStyle/>
          <a:p>
            <a:r>
              <a:rPr lang="en-GB" dirty="0">
                <a:solidFill>
                  <a:schemeClr val="bg1"/>
                </a:solidFill>
              </a:rPr>
              <a:t>``She died a woman,'' said the Ghost, ``and had, as I think, children.'' </a:t>
            </a:r>
          </a:p>
          <a:p>
            <a:r>
              <a:rPr lang="en-GB" dirty="0">
                <a:solidFill>
                  <a:schemeClr val="bg1"/>
                </a:solidFill>
              </a:rPr>
              <a:t>``One child,'' Scrooge returned. </a:t>
            </a:r>
          </a:p>
          <a:p>
            <a:r>
              <a:rPr lang="en-GB" dirty="0">
                <a:solidFill>
                  <a:schemeClr val="bg1"/>
                </a:solidFill>
              </a:rPr>
              <a:t>``True,'' said the Ghost. ``Your nephew!'' </a:t>
            </a:r>
          </a:p>
          <a:p>
            <a:r>
              <a:rPr lang="en-GB" dirty="0">
                <a:solidFill>
                  <a:schemeClr val="bg1"/>
                </a:solidFill>
              </a:rPr>
              <a:t>Scrooge seemed uneasy in his mind; and answered briefly, ``Yes.'' </a:t>
            </a:r>
          </a:p>
        </p:txBody>
      </p:sp>
    </p:spTree>
    <p:extLst>
      <p:ext uri="{BB962C8B-B14F-4D97-AF65-F5344CB8AC3E}">
        <p14:creationId xmlns:p14="http://schemas.microsoft.com/office/powerpoint/2010/main" val="2727149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2780928"/>
            <a:ext cx="2376264" cy="864096"/>
          </a:xfrm>
        </p:spPr>
        <p:txBody>
          <a:bodyPr>
            <a:normAutofit/>
          </a:bodyPr>
          <a:lstStyle/>
          <a:p>
            <a:r>
              <a:rPr lang="en-GB" sz="4800" i="1" dirty="0">
                <a:solidFill>
                  <a:schemeClr val="bg1"/>
                </a:solidFill>
              </a:rPr>
              <a:t>Belle</a:t>
            </a:r>
          </a:p>
        </p:txBody>
      </p:sp>
      <p:sp>
        <p:nvSpPr>
          <p:cNvPr id="3" name="Rectangle 2"/>
          <p:cNvSpPr/>
          <p:nvPr/>
        </p:nvSpPr>
        <p:spPr>
          <a:xfrm>
            <a:off x="251520" y="332656"/>
            <a:ext cx="4572000" cy="1477328"/>
          </a:xfrm>
          <a:prstGeom prst="rect">
            <a:avLst/>
          </a:prstGeom>
        </p:spPr>
        <p:txBody>
          <a:bodyPr>
            <a:spAutoFit/>
          </a:bodyPr>
          <a:lstStyle/>
          <a:p>
            <a:r>
              <a:rPr lang="en-GB" dirty="0">
                <a:solidFill>
                  <a:schemeClr val="bg1"/>
                </a:solidFill>
              </a:rPr>
              <a:t>``It matters little,'' she said, softly. ``To you, very little. Another idol has displaced me; and if it can cheer and comfort you in time to come, as I would have tried to do, I have no just cause to grieve.'' </a:t>
            </a:r>
          </a:p>
        </p:txBody>
      </p:sp>
      <p:sp>
        <p:nvSpPr>
          <p:cNvPr id="4" name="Rectangle 3"/>
          <p:cNvSpPr/>
          <p:nvPr/>
        </p:nvSpPr>
        <p:spPr>
          <a:xfrm>
            <a:off x="246774" y="2140025"/>
            <a:ext cx="4572000" cy="646331"/>
          </a:xfrm>
          <a:prstGeom prst="rect">
            <a:avLst/>
          </a:prstGeom>
        </p:spPr>
        <p:txBody>
          <a:bodyPr>
            <a:spAutoFit/>
          </a:bodyPr>
          <a:lstStyle/>
          <a:p>
            <a:r>
              <a:rPr lang="en-GB" dirty="0">
                <a:solidFill>
                  <a:schemeClr val="bg1"/>
                </a:solidFill>
              </a:rPr>
              <a:t>``What Idol has displaced you?'' he </a:t>
            </a:r>
            <a:r>
              <a:rPr lang="en-GB" dirty="0" err="1">
                <a:solidFill>
                  <a:schemeClr val="bg1"/>
                </a:solidFill>
              </a:rPr>
              <a:t>rejoined</a:t>
            </a:r>
            <a:r>
              <a:rPr lang="en-GB" dirty="0">
                <a:solidFill>
                  <a:schemeClr val="bg1"/>
                </a:solidFill>
              </a:rPr>
              <a:t>. </a:t>
            </a:r>
          </a:p>
          <a:p>
            <a:r>
              <a:rPr lang="en-GB" dirty="0">
                <a:solidFill>
                  <a:schemeClr val="bg1"/>
                </a:solidFill>
              </a:rPr>
              <a:t>``A golden one.'' </a:t>
            </a:r>
          </a:p>
        </p:txBody>
      </p:sp>
      <p:sp>
        <p:nvSpPr>
          <p:cNvPr id="5" name="Rectangle 4"/>
          <p:cNvSpPr/>
          <p:nvPr/>
        </p:nvSpPr>
        <p:spPr>
          <a:xfrm>
            <a:off x="5436096" y="332655"/>
            <a:ext cx="3491880" cy="2031325"/>
          </a:xfrm>
          <a:prstGeom prst="rect">
            <a:avLst/>
          </a:prstGeom>
        </p:spPr>
        <p:txBody>
          <a:bodyPr wrap="square">
            <a:spAutoFit/>
          </a:bodyPr>
          <a:lstStyle/>
          <a:p>
            <a:r>
              <a:rPr lang="en-GB" dirty="0">
                <a:solidFill>
                  <a:schemeClr val="bg1"/>
                </a:solidFill>
              </a:rPr>
              <a:t>``All your other hopes have merged into the hope of being beyond the chance of its sordid reproach. I have seen your nobler aspirations fall off one by one, until the master-passion, Gain, engrosses you. Have I not?'' </a:t>
            </a:r>
          </a:p>
        </p:txBody>
      </p:sp>
      <p:sp>
        <p:nvSpPr>
          <p:cNvPr id="6" name="Rectangle 5"/>
          <p:cNvSpPr/>
          <p:nvPr/>
        </p:nvSpPr>
        <p:spPr>
          <a:xfrm>
            <a:off x="4793175" y="3750338"/>
            <a:ext cx="3528392" cy="2031325"/>
          </a:xfrm>
          <a:prstGeom prst="rect">
            <a:avLst/>
          </a:prstGeom>
        </p:spPr>
        <p:txBody>
          <a:bodyPr wrap="square">
            <a:spAutoFit/>
          </a:bodyPr>
          <a:lstStyle/>
          <a:p>
            <a:r>
              <a:rPr lang="en-GB" dirty="0">
                <a:solidFill>
                  <a:schemeClr val="bg1"/>
                </a:solidFill>
              </a:rPr>
              <a:t>``Our contract is an old one. It was made when we were both poor and content to be so, until, in good season, we could improve our worldly fortune by our patient industry. You </a:t>
            </a:r>
            <a:r>
              <a:rPr lang="en-GB" b="1" dirty="0">
                <a:solidFill>
                  <a:schemeClr val="bg1"/>
                </a:solidFill>
              </a:rPr>
              <a:t>are</a:t>
            </a:r>
            <a:r>
              <a:rPr lang="en-GB" dirty="0">
                <a:solidFill>
                  <a:schemeClr val="bg1"/>
                </a:solidFill>
              </a:rPr>
              <a:t> changed. When it was made, you were another man.'' </a:t>
            </a:r>
          </a:p>
        </p:txBody>
      </p:sp>
      <p:sp>
        <p:nvSpPr>
          <p:cNvPr id="7" name="Rectangle 6"/>
          <p:cNvSpPr/>
          <p:nvPr/>
        </p:nvSpPr>
        <p:spPr>
          <a:xfrm>
            <a:off x="6156176" y="2854348"/>
            <a:ext cx="2413400" cy="646331"/>
          </a:xfrm>
          <a:prstGeom prst="rect">
            <a:avLst/>
          </a:prstGeom>
        </p:spPr>
        <p:txBody>
          <a:bodyPr wrap="square">
            <a:spAutoFit/>
          </a:bodyPr>
          <a:lstStyle/>
          <a:p>
            <a:r>
              <a:rPr lang="en-GB" dirty="0">
                <a:solidFill>
                  <a:schemeClr val="bg1"/>
                </a:solidFill>
              </a:rPr>
              <a:t>for the love of him you once were.'' </a:t>
            </a:r>
          </a:p>
        </p:txBody>
      </p:sp>
      <p:sp>
        <p:nvSpPr>
          <p:cNvPr id="8" name="Rectangle 7"/>
          <p:cNvSpPr/>
          <p:nvPr/>
        </p:nvSpPr>
        <p:spPr>
          <a:xfrm>
            <a:off x="257118" y="3500679"/>
            <a:ext cx="3493520" cy="923330"/>
          </a:xfrm>
          <a:prstGeom prst="rect">
            <a:avLst/>
          </a:prstGeom>
        </p:spPr>
        <p:txBody>
          <a:bodyPr wrap="square">
            <a:spAutoFit/>
          </a:bodyPr>
          <a:lstStyle/>
          <a:p>
            <a:r>
              <a:rPr lang="en-GB" dirty="0">
                <a:solidFill>
                  <a:schemeClr val="bg1"/>
                </a:solidFill>
              </a:rPr>
              <a:t>``Belle,'' said the husband, turning to his wife with a smile, ``I saw an old friend of yours this afternoon.'' </a:t>
            </a:r>
          </a:p>
        </p:txBody>
      </p:sp>
    </p:spTree>
    <p:extLst>
      <p:ext uri="{BB962C8B-B14F-4D97-AF65-F5344CB8AC3E}">
        <p14:creationId xmlns:p14="http://schemas.microsoft.com/office/powerpoint/2010/main" val="3770418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6756" y="2708920"/>
            <a:ext cx="4104456" cy="928801"/>
          </a:xfrm>
        </p:spPr>
        <p:txBody>
          <a:bodyPr>
            <a:normAutofit/>
          </a:bodyPr>
          <a:lstStyle/>
          <a:p>
            <a:r>
              <a:rPr lang="en-GB" sz="4800" i="1" dirty="0">
                <a:solidFill>
                  <a:schemeClr val="bg1"/>
                </a:solidFill>
              </a:rPr>
              <a:t>Jacob Marley</a:t>
            </a:r>
          </a:p>
        </p:txBody>
      </p:sp>
      <p:sp>
        <p:nvSpPr>
          <p:cNvPr id="3" name="Rectangle 2"/>
          <p:cNvSpPr/>
          <p:nvPr/>
        </p:nvSpPr>
        <p:spPr>
          <a:xfrm>
            <a:off x="251520" y="260648"/>
            <a:ext cx="3248133" cy="369332"/>
          </a:xfrm>
          <a:prstGeom prst="rect">
            <a:avLst/>
          </a:prstGeom>
        </p:spPr>
        <p:txBody>
          <a:bodyPr wrap="none">
            <a:spAutoFit/>
          </a:bodyPr>
          <a:lstStyle/>
          <a:p>
            <a:r>
              <a:rPr lang="en-GB" dirty="0">
                <a:solidFill>
                  <a:schemeClr val="bg1"/>
                </a:solidFill>
              </a:rPr>
              <a:t>Marley was dead: to begin with. </a:t>
            </a:r>
          </a:p>
        </p:txBody>
      </p:sp>
      <p:sp>
        <p:nvSpPr>
          <p:cNvPr id="4" name="Rectangle 3"/>
          <p:cNvSpPr/>
          <p:nvPr/>
        </p:nvSpPr>
        <p:spPr>
          <a:xfrm>
            <a:off x="4860032" y="260648"/>
            <a:ext cx="3849900" cy="369332"/>
          </a:xfrm>
          <a:prstGeom prst="rect">
            <a:avLst/>
          </a:prstGeom>
        </p:spPr>
        <p:txBody>
          <a:bodyPr wrap="none">
            <a:spAutoFit/>
          </a:bodyPr>
          <a:lstStyle/>
          <a:p>
            <a:r>
              <a:rPr lang="en-GB" dirty="0">
                <a:solidFill>
                  <a:schemeClr val="bg1"/>
                </a:solidFill>
              </a:rPr>
              <a:t>Old Marley was as dead as a door-nail. </a:t>
            </a:r>
          </a:p>
        </p:txBody>
      </p:sp>
      <p:sp>
        <p:nvSpPr>
          <p:cNvPr id="5" name="Rectangle 4"/>
          <p:cNvSpPr/>
          <p:nvPr/>
        </p:nvSpPr>
        <p:spPr>
          <a:xfrm>
            <a:off x="5436096" y="3789040"/>
            <a:ext cx="3528147" cy="1200329"/>
          </a:xfrm>
          <a:prstGeom prst="rect">
            <a:avLst/>
          </a:prstGeom>
        </p:spPr>
        <p:txBody>
          <a:bodyPr wrap="square">
            <a:spAutoFit/>
          </a:bodyPr>
          <a:lstStyle/>
          <a:p>
            <a:r>
              <a:rPr lang="en-GB" dirty="0">
                <a:solidFill>
                  <a:schemeClr val="bg1"/>
                </a:solidFill>
              </a:rPr>
              <a:t>Scrooge was his sole executor, his sole administrator, his sole assign, his sole residuary legatee, his sole friend, and sole mourner. </a:t>
            </a:r>
          </a:p>
        </p:txBody>
      </p:sp>
      <p:sp>
        <p:nvSpPr>
          <p:cNvPr id="6" name="Rectangle 5"/>
          <p:cNvSpPr/>
          <p:nvPr/>
        </p:nvSpPr>
        <p:spPr>
          <a:xfrm>
            <a:off x="5940152" y="5447251"/>
            <a:ext cx="2914806" cy="1200329"/>
          </a:xfrm>
          <a:prstGeom prst="rect">
            <a:avLst/>
          </a:prstGeom>
        </p:spPr>
        <p:txBody>
          <a:bodyPr wrap="square">
            <a:spAutoFit/>
          </a:bodyPr>
          <a:lstStyle/>
          <a:p>
            <a:r>
              <a:rPr lang="en-GB" dirty="0">
                <a:solidFill>
                  <a:schemeClr val="bg1"/>
                </a:solidFill>
              </a:rPr>
              <a:t>``Mr Marley has been dead these seven years,'' Scrooge replied. ``He died seven years ago, this very night.'' </a:t>
            </a:r>
          </a:p>
        </p:txBody>
      </p:sp>
      <p:sp>
        <p:nvSpPr>
          <p:cNvPr id="7" name="Rectangle 6"/>
          <p:cNvSpPr/>
          <p:nvPr/>
        </p:nvSpPr>
        <p:spPr>
          <a:xfrm>
            <a:off x="220526" y="1124744"/>
            <a:ext cx="3765551" cy="1477328"/>
          </a:xfrm>
          <a:prstGeom prst="rect">
            <a:avLst/>
          </a:prstGeom>
        </p:spPr>
        <p:txBody>
          <a:bodyPr wrap="square">
            <a:spAutoFit/>
          </a:bodyPr>
          <a:lstStyle/>
          <a:p>
            <a:r>
              <a:rPr lang="en-GB" dirty="0">
                <a:solidFill>
                  <a:schemeClr val="bg1"/>
                </a:solidFill>
              </a:rPr>
              <a:t>Scrooge, having his key in the lock of the door, saw in the knocker, without its undergoing any intermediate process of change: not a knocker, but Marley's face. </a:t>
            </a:r>
          </a:p>
        </p:txBody>
      </p:sp>
      <p:sp>
        <p:nvSpPr>
          <p:cNvPr id="8" name="Rectangle 7"/>
          <p:cNvSpPr/>
          <p:nvPr/>
        </p:nvSpPr>
        <p:spPr>
          <a:xfrm>
            <a:off x="4670876" y="847745"/>
            <a:ext cx="4178484" cy="2031325"/>
          </a:xfrm>
          <a:prstGeom prst="rect">
            <a:avLst/>
          </a:prstGeom>
        </p:spPr>
        <p:txBody>
          <a:bodyPr wrap="square">
            <a:spAutoFit/>
          </a:bodyPr>
          <a:lstStyle/>
          <a:p>
            <a:r>
              <a:rPr lang="en-GB" dirty="0">
                <a:solidFill>
                  <a:schemeClr val="bg1"/>
                </a:solidFill>
              </a:rPr>
              <a:t>They were succeeded by a clanking noise, deep down below; as if some person were dragging a heavy chain over the casks in the wine-merchant's cellar. Scrooge then remembered to have heard that ghosts in haunted houses were described as dragging chains. </a:t>
            </a:r>
          </a:p>
        </p:txBody>
      </p:sp>
      <p:sp>
        <p:nvSpPr>
          <p:cNvPr id="9" name="Rectangle 8"/>
          <p:cNvSpPr/>
          <p:nvPr/>
        </p:nvSpPr>
        <p:spPr>
          <a:xfrm>
            <a:off x="220526" y="4112206"/>
            <a:ext cx="4063442" cy="1754326"/>
          </a:xfrm>
          <a:prstGeom prst="rect">
            <a:avLst/>
          </a:prstGeom>
        </p:spPr>
        <p:txBody>
          <a:bodyPr wrap="square">
            <a:spAutoFit/>
          </a:bodyPr>
          <a:lstStyle/>
          <a:p>
            <a:r>
              <a:rPr lang="en-GB" dirty="0">
                <a:solidFill>
                  <a:schemeClr val="bg1"/>
                </a:solidFill>
              </a:rPr>
              <a:t>The chain he drew was clasped about his middle. It was long, and wound about him like a tail; and it was made (for Scrooge observed it closely) of cash-boxes, keys, padlocks, ledgers, deeds, and heavy purses wrought in steel. </a:t>
            </a:r>
          </a:p>
        </p:txBody>
      </p:sp>
      <p:sp>
        <p:nvSpPr>
          <p:cNvPr id="10" name="Rectangle 9"/>
          <p:cNvSpPr/>
          <p:nvPr/>
        </p:nvSpPr>
        <p:spPr>
          <a:xfrm>
            <a:off x="428659" y="3116664"/>
            <a:ext cx="2415149" cy="646331"/>
          </a:xfrm>
          <a:prstGeom prst="rect">
            <a:avLst/>
          </a:prstGeom>
        </p:spPr>
        <p:txBody>
          <a:bodyPr wrap="square">
            <a:spAutoFit/>
          </a:bodyPr>
          <a:lstStyle/>
          <a:p>
            <a:r>
              <a:rPr lang="en-GB" dirty="0">
                <a:solidFill>
                  <a:schemeClr val="bg1"/>
                </a:solidFill>
              </a:rPr>
              <a:t>``In life I was your partner, Jacob Marley.'' </a:t>
            </a:r>
          </a:p>
        </p:txBody>
      </p:sp>
    </p:spTree>
    <p:extLst>
      <p:ext uri="{BB962C8B-B14F-4D97-AF65-F5344CB8AC3E}">
        <p14:creationId xmlns:p14="http://schemas.microsoft.com/office/powerpoint/2010/main" val="3971724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6756" y="2708920"/>
            <a:ext cx="4104456" cy="928801"/>
          </a:xfrm>
        </p:spPr>
        <p:txBody>
          <a:bodyPr>
            <a:normAutofit/>
          </a:bodyPr>
          <a:lstStyle/>
          <a:p>
            <a:r>
              <a:rPr lang="en-GB" sz="4800" i="1" dirty="0">
                <a:solidFill>
                  <a:schemeClr val="bg1"/>
                </a:solidFill>
              </a:rPr>
              <a:t>Jacob Marley</a:t>
            </a:r>
          </a:p>
        </p:txBody>
      </p:sp>
      <p:sp>
        <p:nvSpPr>
          <p:cNvPr id="11" name="Rectangle 10"/>
          <p:cNvSpPr/>
          <p:nvPr/>
        </p:nvSpPr>
        <p:spPr>
          <a:xfrm>
            <a:off x="395536" y="476672"/>
            <a:ext cx="2664296" cy="646331"/>
          </a:xfrm>
          <a:prstGeom prst="rect">
            <a:avLst/>
          </a:prstGeom>
        </p:spPr>
        <p:txBody>
          <a:bodyPr wrap="square">
            <a:spAutoFit/>
          </a:bodyPr>
          <a:lstStyle/>
          <a:p>
            <a:r>
              <a:rPr lang="en-GB" dirty="0">
                <a:solidFill>
                  <a:schemeClr val="bg1"/>
                </a:solidFill>
              </a:rPr>
              <a:t>``You don't believe in me,'' observed the Ghost. </a:t>
            </a:r>
          </a:p>
        </p:txBody>
      </p:sp>
      <p:sp>
        <p:nvSpPr>
          <p:cNvPr id="12" name="Rectangle 11"/>
          <p:cNvSpPr/>
          <p:nvPr/>
        </p:nvSpPr>
        <p:spPr>
          <a:xfrm>
            <a:off x="395536" y="3933056"/>
            <a:ext cx="4572000" cy="2585323"/>
          </a:xfrm>
          <a:prstGeom prst="rect">
            <a:avLst/>
          </a:prstGeom>
        </p:spPr>
        <p:txBody>
          <a:bodyPr>
            <a:spAutoFit/>
          </a:bodyPr>
          <a:lstStyle/>
          <a:p>
            <a:r>
              <a:rPr lang="en-GB" dirty="0">
                <a:solidFill>
                  <a:schemeClr val="bg1"/>
                </a:solidFill>
              </a:rPr>
              <a:t>``It is required of every man,'' the Ghost returned, ``that the spirit within him should walk abroad among his fellow-men, and travel far and wide; and if that spirit goes not forth in life, it is condemned to do so after death. It is doomed to wander through the world -- oh, woe is me! -- and witness what it cannot share, but might have shared on earth, and turned to happiness!'' </a:t>
            </a:r>
          </a:p>
        </p:txBody>
      </p:sp>
      <p:sp>
        <p:nvSpPr>
          <p:cNvPr id="13" name="Rectangle 12"/>
          <p:cNvSpPr/>
          <p:nvPr/>
        </p:nvSpPr>
        <p:spPr>
          <a:xfrm>
            <a:off x="5796136" y="4210054"/>
            <a:ext cx="3059832" cy="2031325"/>
          </a:xfrm>
          <a:prstGeom prst="rect">
            <a:avLst/>
          </a:prstGeom>
        </p:spPr>
        <p:txBody>
          <a:bodyPr wrap="square">
            <a:spAutoFit/>
          </a:bodyPr>
          <a:lstStyle/>
          <a:p>
            <a:r>
              <a:rPr lang="en-GB" dirty="0">
                <a:solidFill>
                  <a:schemeClr val="bg1"/>
                </a:solidFill>
              </a:rPr>
              <a:t>``I wear the chain I forged in life,'' replied the Ghost. ``I made it link by link, and yard by yard; I girded it on of my own free will, and of my own free will I wore it. Is its pattern strange to </a:t>
            </a:r>
            <a:r>
              <a:rPr lang="en-GB" b="1" dirty="0">
                <a:solidFill>
                  <a:schemeClr val="bg1"/>
                </a:solidFill>
              </a:rPr>
              <a:t>you</a:t>
            </a:r>
            <a:r>
              <a:rPr lang="en-GB" dirty="0">
                <a:solidFill>
                  <a:schemeClr val="bg1"/>
                </a:solidFill>
              </a:rPr>
              <a:t>?'' </a:t>
            </a:r>
          </a:p>
        </p:txBody>
      </p:sp>
      <p:sp>
        <p:nvSpPr>
          <p:cNvPr id="14" name="Rectangle 13"/>
          <p:cNvSpPr/>
          <p:nvPr/>
        </p:nvSpPr>
        <p:spPr>
          <a:xfrm>
            <a:off x="395536" y="1556792"/>
            <a:ext cx="3384376" cy="646331"/>
          </a:xfrm>
          <a:prstGeom prst="rect">
            <a:avLst/>
          </a:prstGeom>
        </p:spPr>
        <p:txBody>
          <a:bodyPr wrap="square">
            <a:spAutoFit/>
          </a:bodyPr>
          <a:lstStyle/>
          <a:p>
            <a:r>
              <a:rPr lang="en-GB" dirty="0">
                <a:solidFill>
                  <a:schemeClr val="bg1"/>
                </a:solidFill>
              </a:rPr>
              <a:t>``Old Jacob Marley, tell me more. Speak comfort to me, Jacob.'' </a:t>
            </a:r>
          </a:p>
        </p:txBody>
      </p:sp>
      <p:sp>
        <p:nvSpPr>
          <p:cNvPr id="15" name="Rectangle 14"/>
          <p:cNvSpPr/>
          <p:nvPr/>
        </p:nvSpPr>
        <p:spPr>
          <a:xfrm>
            <a:off x="6479704" y="2713178"/>
            <a:ext cx="2376264" cy="923330"/>
          </a:xfrm>
          <a:prstGeom prst="rect">
            <a:avLst/>
          </a:prstGeom>
        </p:spPr>
        <p:txBody>
          <a:bodyPr wrap="square">
            <a:spAutoFit/>
          </a:bodyPr>
          <a:lstStyle/>
          <a:p>
            <a:r>
              <a:rPr lang="en-GB" dirty="0">
                <a:solidFill>
                  <a:schemeClr val="bg1"/>
                </a:solidFill>
              </a:rPr>
              <a:t>``No rest, no peace. Incessant torture of remorse.'' </a:t>
            </a:r>
          </a:p>
        </p:txBody>
      </p:sp>
      <p:sp>
        <p:nvSpPr>
          <p:cNvPr id="16" name="Rectangle 15"/>
          <p:cNvSpPr/>
          <p:nvPr/>
        </p:nvSpPr>
        <p:spPr>
          <a:xfrm>
            <a:off x="5220072" y="245840"/>
            <a:ext cx="3635896" cy="2031325"/>
          </a:xfrm>
          <a:prstGeom prst="rect">
            <a:avLst/>
          </a:prstGeom>
        </p:spPr>
        <p:txBody>
          <a:bodyPr wrap="square">
            <a:spAutoFit/>
          </a:bodyPr>
          <a:lstStyle/>
          <a:p>
            <a:r>
              <a:rPr lang="en-GB" dirty="0">
                <a:solidFill>
                  <a:schemeClr val="bg1"/>
                </a:solidFill>
              </a:rPr>
              <a:t>``Mankind was my business. The common welfare was my business; charity, mercy, forbearance, and benevolence, were, all, my business. The dealings of my trade were but a drop of water in the comprehensive ocean of my business!'' </a:t>
            </a:r>
          </a:p>
        </p:txBody>
      </p:sp>
      <p:sp>
        <p:nvSpPr>
          <p:cNvPr id="17" name="Rectangle 16"/>
          <p:cNvSpPr/>
          <p:nvPr/>
        </p:nvSpPr>
        <p:spPr>
          <a:xfrm>
            <a:off x="539806" y="2450538"/>
            <a:ext cx="2375756" cy="1200329"/>
          </a:xfrm>
          <a:prstGeom prst="rect">
            <a:avLst/>
          </a:prstGeom>
        </p:spPr>
        <p:txBody>
          <a:bodyPr wrap="square">
            <a:spAutoFit/>
          </a:bodyPr>
          <a:lstStyle/>
          <a:p>
            <a:r>
              <a:rPr lang="en-GB" dirty="0">
                <a:solidFill>
                  <a:schemeClr val="bg1"/>
                </a:solidFill>
              </a:rPr>
              <a:t>Were there no poor homes to which its light would have conducted </a:t>
            </a:r>
            <a:r>
              <a:rPr lang="en-GB" b="1" dirty="0">
                <a:solidFill>
                  <a:schemeClr val="bg1"/>
                </a:solidFill>
              </a:rPr>
              <a:t>me!</a:t>
            </a:r>
            <a:r>
              <a:rPr lang="en-GB" dirty="0">
                <a:solidFill>
                  <a:schemeClr val="bg1"/>
                </a:solidFill>
              </a:rPr>
              <a:t>'' </a:t>
            </a:r>
          </a:p>
        </p:txBody>
      </p:sp>
    </p:spTree>
    <p:extLst>
      <p:ext uri="{BB962C8B-B14F-4D97-AF65-F5344CB8AC3E}">
        <p14:creationId xmlns:p14="http://schemas.microsoft.com/office/powerpoint/2010/main" val="837338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2708920"/>
            <a:ext cx="5760640" cy="821953"/>
          </a:xfrm>
        </p:spPr>
        <p:txBody>
          <a:bodyPr>
            <a:normAutofit fontScale="90000"/>
          </a:bodyPr>
          <a:lstStyle/>
          <a:p>
            <a:r>
              <a:rPr lang="en-GB" sz="4800" i="1" dirty="0">
                <a:solidFill>
                  <a:schemeClr val="bg1"/>
                </a:solidFill>
              </a:rPr>
              <a:t>Ghost of Christmas Past</a:t>
            </a:r>
          </a:p>
        </p:txBody>
      </p:sp>
      <p:sp>
        <p:nvSpPr>
          <p:cNvPr id="3" name="Rectangle 2"/>
          <p:cNvSpPr/>
          <p:nvPr/>
        </p:nvSpPr>
        <p:spPr>
          <a:xfrm>
            <a:off x="179512" y="188640"/>
            <a:ext cx="2664296" cy="923330"/>
          </a:xfrm>
          <a:prstGeom prst="rect">
            <a:avLst/>
          </a:prstGeom>
        </p:spPr>
        <p:txBody>
          <a:bodyPr wrap="square">
            <a:spAutoFit/>
          </a:bodyPr>
          <a:lstStyle/>
          <a:p>
            <a:r>
              <a:rPr lang="en-GB" dirty="0">
                <a:solidFill>
                  <a:schemeClr val="bg1"/>
                </a:solidFill>
              </a:rPr>
              <a:t>It was a strange figure -- like a child: yet not so like a child as like an old man, </a:t>
            </a:r>
          </a:p>
        </p:txBody>
      </p:sp>
      <p:sp>
        <p:nvSpPr>
          <p:cNvPr id="4" name="Rectangle 3"/>
          <p:cNvSpPr/>
          <p:nvPr/>
        </p:nvSpPr>
        <p:spPr>
          <a:xfrm>
            <a:off x="5580112" y="198412"/>
            <a:ext cx="3275856" cy="2585323"/>
          </a:xfrm>
          <a:prstGeom prst="rect">
            <a:avLst/>
          </a:prstGeom>
        </p:spPr>
        <p:txBody>
          <a:bodyPr wrap="square">
            <a:spAutoFit/>
          </a:bodyPr>
          <a:lstStyle/>
          <a:p>
            <a:r>
              <a:rPr lang="en-GB" dirty="0">
                <a:solidFill>
                  <a:schemeClr val="bg1"/>
                </a:solidFill>
              </a:rPr>
              <a:t>But the strangest thing about it was, that from the crown of its head there sprung a bright clear jet of light, by which all this was visible; and which was doubtless the occasion of its using, in its duller moments, a great extinguisher for a cap, which it now held under its arm. </a:t>
            </a:r>
          </a:p>
        </p:txBody>
      </p:sp>
      <p:sp>
        <p:nvSpPr>
          <p:cNvPr id="5" name="Rectangle 4"/>
          <p:cNvSpPr/>
          <p:nvPr/>
        </p:nvSpPr>
        <p:spPr>
          <a:xfrm>
            <a:off x="3203848" y="942671"/>
            <a:ext cx="2016224" cy="1243536"/>
          </a:xfrm>
          <a:prstGeom prst="rect">
            <a:avLst/>
          </a:prstGeom>
        </p:spPr>
        <p:txBody>
          <a:bodyPr wrap="square">
            <a:spAutoFit/>
          </a:bodyPr>
          <a:lstStyle/>
          <a:p>
            <a:r>
              <a:rPr lang="en-GB" dirty="0">
                <a:solidFill>
                  <a:schemeClr val="bg1"/>
                </a:solidFill>
              </a:rPr>
              <a:t>The grasp, though gentle as a woman's hand, was not to be resisted. </a:t>
            </a:r>
          </a:p>
        </p:txBody>
      </p:sp>
      <p:sp>
        <p:nvSpPr>
          <p:cNvPr id="6" name="Rectangle 5"/>
          <p:cNvSpPr/>
          <p:nvPr/>
        </p:nvSpPr>
        <p:spPr>
          <a:xfrm>
            <a:off x="305780" y="1586043"/>
            <a:ext cx="2411760" cy="1200329"/>
          </a:xfrm>
          <a:prstGeom prst="rect">
            <a:avLst/>
          </a:prstGeom>
        </p:spPr>
        <p:txBody>
          <a:bodyPr wrap="square">
            <a:spAutoFit/>
          </a:bodyPr>
          <a:lstStyle/>
          <a:p>
            <a:r>
              <a:rPr lang="en-GB" dirty="0">
                <a:solidFill>
                  <a:schemeClr val="bg1"/>
                </a:solidFill>
              </a:rPr>
              <a:t>``A small matter,'' said the Ghost, ``to make these silly folks so full of gratitude.'' </a:t>
            </a:r>
          </a:p>
        </p:txBody>
      </p:sp>
      <p:sp>
        <p:nvSpPr>
          <p:cNvPr id="7" name="Rectangle 6"/>
          <p:cNvSpPr/>
          <p:nvPr/>
        </p:nvSpPr>
        <p:spPr>
          <a:xfrm>
            <a:off x="6300192" y="3717032"/>
            <a:ext cx="2069976" cy="1754326"/>
          </a:xfrm>
          <a:prstGeom prst="rect">
            <a:avLst/>
          </a:prstGeom>
        </p:spPr>
        <p:txBody>
          <a:bodyPr wrap="square">
            <a:spAutoFit/>
          </a:bodyPr>
          <a:lstStyle/>
          <a:p>
            <a:r>
              <a:rPr lang="en-GB" dirty="0">
                <a:solidFill>
                  <a:schemeClr val="bg1"/>
                </a:solidFill>
              </a:rPr>
              <a:t>``Spirit!'' said Scrooge, ``show me no more! Conduct me home. Why do you delight to torture me?'' </a:t>
            </a:r>
          </a:p>
        </p:txBody>
      </p:sp>
    </p:spTree>
    <p:extLst>
      <p:ext uri="{BB962C8B-B14F-4D97-AF65-F5344CB8AC3E}">
        <p14:creationId xmlns:p14="http://schemas.microsoft.com/office/powerpoint/2010/main" val="3524919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fontScale="90000"/>
          </a:bodyPr>
          <a:lstStyle/>
          <a:p>
            <a:r>
              <a:rPr lang="en-GB" sz="4800" i="1" dirty="0">
                <a:solidFill>
                  <a:schemeClr val="bg1"/>
                </a:solidFill>
              </a:rPr>
              <a:t>Ghost of Christmas Present</a:t>
            </a:r>
          </a:p>
        </p:txBody>
      </p:sp>
      <p:sp>
        <p:nvSpPr>
          <p:cNvPr id="3" name="Rectangle 2"/>
          <p:cNvSpPr/>
          <p:nvPr/>
        </p:nvSpPr>
        <p:spPr>
          <a:xfrm>
            <a:off x="323528" y="404664"/>
            <a:ext cx="3744416" cy="2308324"/>
          </a:xfrm>
          <a:prstGeom prst="rect">
            <a:avLst/>
          </a:prstGeom>
        </p:spPr>
        <p:txBody>
          <a:bodyPr wrap="square">
            <a:spAutoFit/>
          </a:bodyPr>
          <a:lstStyle/>
          <a:p>
            <a:r>
              <a:rPr lang="en-GB" dirty="0">
                <a:solidFill>
                  <a:schemeClr val="bg1"/>
                </a:solidFill>
              </a:rPr>
              <a:t>The walls and ceiling were so hung with living green, that it looked a perfect grove; from every part of which, bright gleaming berries glistened. The crisp leaves of holly, mistletoe, and ivy reflected back the light, as if so many little mirrors had been scattered there</a:t>
            </a:r>
          </a:p>
        </p:txBody>
      </p:sp>
      <p:sp>
        <p:nvSpPr>
          <p:cNvPr id="4" name="Rectangle 3"/>
          <p:cNvSpPr/>
          <p:nvPr/>
        </p:nvSpPr>
        <p:spPr>
          <a:xfrm>
            <a:off x="5076056" y="332656"/>
            <a:ext cx="3851920" cy="1754326"/>
          </a:xfrm>
          <a:prstGeom prst="rect">
            <a:avLst/>
          </a:prstGeom>
        </p:spPr>
        <p:txBody>
          <a:bodyPr wrap="square">
            <a:spAutoFit/>
          </a:bodyPr>
          <a:lstStyle/>
          <a:p>
            <a:r>
              <a:rPr lang="en-GB" dirty="0">
                <a:solidFill>
                  <a:schemeClr val="bg1"/>
                </a:solidFill>
              </a:rPr>
              <a:t>In easy state upon this couch, there sat a jolly Giant, glorious to see: who bore a glowing torch, in shape not unlike Plenty's horn, and held it up, high up, to shed its light on Scrooge, as he came peeping round the door. </a:t>
            </a:r>
          </a:p>
        </p:txBody>
      </p:sp>
      <p:sp>
        <p:nvSpPr>
          <p:cNvPr id="5" name="Rectangle 4"/>
          <p:cNvSpPr/>
          <p:nvPr/>
        </p:nvSpPr>
        <p:spPr>
          <a:xfrm>
            <a:off x="439918" y="3028996"/>
            <a:ext cx="3131840" cy="923330"/>
          </a:xfrm>
          <a:prstGeom prst="rect">
            <a:avLst/>
          </a:prstGeom>
        </p:spPr>
        <p:txBody>
          <a:bodyPr wrap="square">
            <a:spAutoFit/>
          </a:bodyPr>
          <a:lstStyle/>
          <a:p>
            <a:r>
              <a:rPr lang="en-GB" dirty="0">
                <a:solidFill>
                  <a:schemeClr val="bg1"/>
                </a:solidFill>
              </a:rPr>
              <a:t>``Come in!'' exclaimed the Ghost. ``Come in. and know me better, man!'' </a:t>
            </a:r>
          </a:p>
        </p:txBody>
      </p:sp>
      <p:sp>
        <p:nvSpPr>
          <p:cNvPr id="6" name="Rectangle 5"/>
          <p:cNvSpPr/>
          <p:nvPr/>
        </p:nvSpPr>
        <p:spPr>
          <a:xfrm>
            <a:off x="394440" y="4222104"/>
            <a:ext cx="2809408" cy="2031325"/>
          </a:xfrm>
          <a:prstGeom prst="rect">
            <a:avLst/>
          </a:prstGeom>
        </p:spPr>
        <p:txBody>
          <a:bodyPr wrap="square">
            <a:spAutoFit/>
          </a:bodyPr>
          <a:lstStyle/>
          <a:p>
            <a:r>
              <a:rPr lang="en-GB" dirty="0">
                <a:solidFill>
                  <a:schemeClr val="bg1"/>
                </a:solidFill>
              </a:rPr>
              <a:t>Its dark brown curls were long and free: free as its genial face, its sparkling eye, its open hand, its cheery voice, its unconstrained demeanour, and its joyful air.</a:t>
            </a:r>
          </a:p>
        </p:txBody>
      </p:sp>
      <p:sp>
        <p:nvSpPr>
          <p:cNvPr id="7" name="Rectangle 6"/>
          <p:cNvSpPr/>
          <p:nvPr/>
        </p:nvSpPr>
        <p:spPr>
          <a:xfrm>
            <a:off x="6239624" y="3356992"/>
            <a:ext cx="2688352" cy="2308324"/>
          </a:xfrm>
          <a:prstGeom prst="rect">
            <a:avLst/>
          </a:prstGeom>
        </p:spPr>
        <p:txBody>
          <a:bodyPr wrap="square">
            <a:spAutoFit/>
          </a:bodyPr>
          <a:lstStyle/>
          <a:p>
            <a:r>
              <a:rPr lang="en-GB" dirty="0">
                <a:solidFill>
                  <a:schemeClr val="bg1"/>
                </a:solidFill>
              </a:rPr>
              <a:t>``if man you be in heart, not adamant, forbear that wicked cant until you have discovered What the surplus is, and Where it is. Will you decide what men shall live, what men shall die? </a:t>
            </a:r>
          </a:p>
        </p:txBody>
      </p:sp>
      <p:sp>
        <p:nvSpPr>
          <p:cNvPr id="8" name="Rectangle 7"/>
          <p:cNvSpPr/>
          <p:nvPr/>
        </p:nvSpPr>
        <p:spPr>
          <a:xfrm>
            <a:off x="3347864" y="3933056"/>
            <a:ext cx="2740401" cy="2609423"/>
          </a:xfrm>
          <a:prstGeom prst="rect">
            <a:avLst/>
          </a:prstGeom>
        </p:spPr>
        <p:txBody>
          <a:bodyPr wrap="square">
            <a:spAutoFit/>
          </a:bodyPr>
          <a:lstStyle/>
          <a:p>
            <a:r>
              <a:rPr lang="en-GB" dirty="0">
                <a:solidFill>
                  <a:schemeClr val="bg1"/>
                </a:solidFill>
              </a:rPr>
              <a:t>The Ghost was greatly pleased to find him in this mood, and looked upon him with such favour, that he begged like a boy to be allowed to stay until the guests departed. But this the Spirit said could not be done. </a:t>
            </a:r>
          </a:p>
        </p:txBody>
      </p:sp>
    </p:spTree>
    <p:extLst>
      <p:ext uri="{BB962C8B-B14F-4D97-AF65-F5344CB8AC3E}">
        <p14:creationId xmlns:p14="http://schemas.microsoft.com/office/powerpoint/2010/main" val="3618034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73276"/>
            <a:ext cx="5688632" cy="1109985"/>
          </a:xfrm>
        </p:spPr>
        <p:txBody>
          <a:bodyPr>
            <a:normAutofit/>
          </a:bodyPr>
          <a:lstStyle/>
          <a:p>
            <a:r>
              <a:rPr lang="en-GB" sz="4800" i="1" dirty="0">
                <a:solidFill>
                  <a:schemeClr val="bg1"/>
                </a:solidFill>
              </a:rPr>
              <a:t>Want and Ignorance</a:t>
            </a:r>
          </a:p>
        </p:txBody>
      </p:sp>
      <p:sp>
        <p:nvSpPr>
          <p:cNvPr id="3" name="Rectangle 2"/>
          <p:cNvSpPr/>
          <p:nvPr/>
        </p:nvSpPr>
        <p:spPr>
          <a:xfrm>
            <a:off x="369029" y="3501008"/>
            <a:ext cx="2088970" cy="369332"/>
          </a:xfrm>
          <a:prstGeom prst="rect">
            <a:avLst/>
          </a:prstGeom>
        </p:spPr>
        <p:txBody>
          <a:bodyPr wrap="none">
            <a:spAutoFit/>
          </a:bodyPr>
          <a:lstStyle/>
          <a:p>
            <a:r>
              <a:rPr lang="en-GB" dirty="0">
                <a:solidFill>
                  <a:schemeClr val="bg1"/>
                </a:solidFill>
              </a:rPr>
              <a:t>Is it a foot or a claw!</a:t>
            </a:r>
          </a:p>
        </p:txBody>
      </p:sp>
      <p:sp>
        <p:nvSpPr>
          <p:cNvPr id="4" name="Rectangle 3"/>
          <p:cNvSpPr/>
          <p:nvPr/>
        </p:nvSpPr>
        <p:spPr>
          <a:xfrm>
            <a:off x="467544" y="4077072"/>
            <a:ext cx="1728192" cy="1200329"/>
          </a:xfrm>
          <a:prstGeom prst="rect">
            <a:avLst/>
          </a:prstGeom>
        </p:spPr>
        <p:txBody>
          <a:bodyPr wrap="square">
            <a:spAutoFit/>
          </a:bodyPr>
          <a:lstStyle/>
          <a:p>
            <a:r>
              <a:rPr lang="en-GB" dirty="0">
                <a:solidFill>
                  <a:schemeClr val="bg1"/>
                </a:solidFill>
              </a:rPr>
              <a:t>``It might be a claw, for the flesh there is upon it”</a:t>
            </a:r>
          </a:p>
        </p:txBody>
      </p:sp>
      <p:sp>
        <p:nvSpPr>
          <p:cNvPr id="5" name="Rectangle 4"/>
          <p:cNvSpPr/>
          <p:nvPr/>
        </p:nvSpPr>
        <p:spPr>
          <a:xfrm>
            <a:off x="270514" y="260648"/>
            <a:ext cx="2717310" cy="2308324"/>
          </a:xfrm>
          <a:prstGeom prst="rect">
            <a:avLst/>
          </a:prstGeom>
        </p:spPr>
        <p:txBody>
          <a:bodyPr wrap="square">
            <a:spAutoFit/>
          </a:bodyPr>
          <a:lstStyle/>
          <a:p>
            <a:r>
              <a:rPr lang="en-GB" dirty="0">
                <a:solidFill>
                  <a:schemeClr val="bg1"/>
                </a:solidFill>
              </a:rPr>
              <a:t>From the </a:t>
            </a:r>
            <a:r>
              <a:rPr lang="en-GB" dirty="0" err="1">
                <a:solidFill>
                  <a:schemeClr val="bg1"/>
                </a:solidFill>
              </a:rPr>
              <a:t>foldings</a:t>
            </a:r>
            <a:r>
              <a:rPr lang="en-GB" dirty="0">
                <a:solidFill>
                  <a:schemeClr val="bg1"/>
                </a:solidFill>
              </a:rPr>
              <a:t> of its robe, it brought two children; wretched, abject, frightful, hideous, miserable. They knelt down at its feet, and clung upon the outside of its garment. </a:t>
            </a:r>
          </a:p>
        </p:txBody>
      </p:sp>
      <p:sp>
        <p:nvSpPr>
          <p:cNvPr id="6" name="Rectangle 5"/>
          <p:cNvSpPr/>
          <p:nvPr/>
        </p:nvSpPr>
        <p:spPr>
          <a:xfrm>
            <a:off x="3779912" y="3284984"/>
            <a:ext cx="5076056" cy="3416320"/>
          </a:xfrm>
          <a:prstGeom prst="rect">
            <a:avLst/>
          </a:prstGeom>
        </p:spPr>
        <p:txBody>
          <a:bodyPr wrap="square">
            <a:spAutoFit/>
          </a:bodyPr>
          <a:lstStyle/>
          <a:p>
            <a:r>
              <a:rPr lang="en-GB" dirty="0">
                <a:solidFill>
                  <a:schemeClr val="bg1"/>
                </a:solidFill>
              </a:rPr>
              <a:t>They were a boy and girl. Yellow, meagre, ragged, scowling, wolfish; but prostrate, too, in their humility. Where graceful youth should have filled their features out, and touched them with its freshest tints, a stale and shrivelled hand, like that of age, had pinched, and twisted them, and pulled them into shreds. Where angels might have sat enthroned, devils lurked, and glared out menacing. No change, no degradation, no perversion of humanity, in any grade, through all the mysteries of wonderful creation, has monsters half so horrible and dread. </a:t>
            </a:r>
          </a:p>
        </p:txBody>
      </p:sp>
      <p:sp>
        <p:nvSpPr>
          <p:cNvPr id="7" name="Rectangle 6"/>
          <p:cNvSpPr/>
          <p:nvPr/>
        </p:nvSpPr>
        <p:spPr>
          <a:xfrm>
            <a:off x="7127777" y="1811611"/>
            <a:ext cx="1728191" cy="923330"/>
          </a:xfrm>
          <a:prstGeom prst="rect">
            <a:avLst/>
          </a:prstGeom>
        </p:spPr>
        <p:txBody>
          <a:bodyPr wrap="square">
            <a:spAutoFit/>
          </a:bodyPr>
          <a:lstStyle/>
          <a:p>
            <a:r>
              <a:rPr lang="en-GB" dirty="0">
                <a:solidFill>
                  <a:schemeClr val="bg1"/>
                </a:solidFill>
              </a:rPr>
              <a:t>This boy is Ignorance. This girl is Want.</a:t>
            </a:r>
          </a:p>
        </p:txBody>
      </p:sp>
      <p:sp>
        <p:nvSpPr>
          <p:cNvPr id="8" name="Rectangle 7"/>
          <p:cNvSpPr/>
          <p:nvPr/>
        </p:nvSpPr>
        <p:spPr>
          <a:xfrm>
            <a:off x="4139952" y="312287"/>
            <a:ext cx="4572000" cy="1477328"/>
          </a:xfrm>
          <a:prstGeom prst="rect">
            <a:avLst/>
          </a:prstGeom>
        </p:spPr>
        <p:txBody>
          <a:bodyPr>
            <a:spAutoFit/>
          </a:bodyPr>
          <a:lstStyle/>
          <a:p>
            <a:r>
              <a:rPr lang="en-GB" dirty="0">
                <a:solidFill>
                  <a:schemeClr val="bg1"/>
                </a:solidFill>
              </a:rPr>
              <a:t>``Have they no refuge or resource?'' cried Scrooge. </a:t>
            </a:r>
          </a:p>
          <a:p>
            <a:r>
              <a:rPr lang="en-GB" dirty="0">
                <a:solidFill>
                  <a:schemeClr val="bg1"/>
                </a:solidFill>
              </a:rPr>
              <a:t>``Are there no prisons?'' said the Spirit, turning on him for the last time with his own words. ``Are there no workhouses?'' </a:t>
            </a:r>
          </a:p>
        </p:txBody>
      </p:sp>
    </p:spTree>
    <p:extLst>
      <p:ext uri="{BB962C8B-B14F-4D97-AF65-F5344CB8AC3E}">
        <p14:creationId xmlns:p14="http://schemas.microsoft.com/office/powerpoint/2010/main" val="3618034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312159"/>
            <a:ext cx="5688632" cy="1109985"/>
          </a:xfrm>
        </p:spPr>
        <p:txBody>
          <a:bodyPr>
            <a:normAutofit fontScale="90000"/>
          </a:bodyPr>
          <a:lstStyle/>
          <a:p>
            <a:r>
              <a:rPr lang="en-GB" sz="4800" i="1" dirty="0">
                <a:solidFill>
                  <a:schemeClr val="bg1"/>
                </a:solidFill>
              </a:rPr>
              <a:t>Ghost of Christmas Yet to Come</a:t>
            </a:r>
          </a:p>
        </p:txBody>
      </p:sp>
      <p:sp>
        <p:nvSpPr>
          <p:cNvPr id="3" name="Rectangle 2"/>
          <p:cNvSpPr/>
          <p:nvPr/>
        </p:nvSpPr>
        <p:spPr>
          <a:xfrm>
            <a:off x="251520" y="188640"/>
            <a:ext cx="2520280" cy="2585323"/>
          </a:xfrm>
          <a:prstGeom prst="rect">
            <a:avLst/>
          </a:prstGeom>
        </p:spPr>
        <p:txBody>
          <a:bodyPr wrap="square">
            <a:spAutoFit/>
          </a:bodyPr>
          <a:lstStyle/>
          <a:p>
            <a:r>
              <a:rPr lang="en-GB" dirty="0">
                <a:solidFill>
                  <a:schemeClr val="bg1"/>
                </a:solidFill>
              </a:rPr>
              <a:t>The Phantom slowly, gravely, silently approached. When it came, Scrooge bent down upon his knee; for in the very air through which this Spirit moved it seemed to scatter gloom and mystery. </a:t>
            </a:r>
          </a:p>
        </p:txBody>
      </p:sp>
      <p:sp>
        <p:nvSpPr>
          <p:cNvPr id="5" name="Rectangle 4"/>
          <p:cNvSpPr/>
          <p:nvPr/>
        </p:nvSpPr>
        <p:spPr>
          <a:xfrm>
            <a:off x="4499992" y="172287"/>
            <a:ext cx="4427984" cy="2031325"/>
          </a:xfrm>
          <a:prstGeom prst="rect">
            <a:avLst/>
          </a:prstGeom>
        </p:spPr>
        <p:txBody>
          <a:bodyPr wrap="square">
            <a:spAutoFit/>
          </a:bodyPr>
          <a:lstStyle/>
          <a:p>
            <a:r>
              <a:rPr lang="en-GB" dirty="0">
                <a:solidFill>
                  <a:schemeClr val="bg1"/>
                </a:solidFill>
              </a:rPr>
              <a:t>It was shrouded in a deep black garment, which concealed its head, its face, its form, and left nothing of it visible save one outstretched hand. But for this it would have been difficult to detach its figure from the night, and separate it from the darkness by which it was surrounded. </a:t>
            </a:r>
          </a:p>
        </p:txBody>
      </p:sp>
      <p:sp>
        <p:nvSpPr>
          <p:cNvPr id="6" name="Rectangle 5"/>
          <p:cNvSpPr/>
          <p:nvPr/>
        </p:nvSpPr>
        <p:spPr>
          <a:xfrm>
            <a:off x="6228184" y="3140967"/>
            <a:ext cx="2088232" cy="646331"/>
          </a:xfrm>
          <a:prstGeom prst="rect">
            <a:avLst/>
          </a:prstGeom>
        </p:spPr>
        <p:txBody>
          <a:bodyPr wrap="square">
            <a:spAutoFit/>
          </a:bodyPr>
          <a:lstStyle/>
          <a:p>
            <a:r>
              <a:rPr lang="en-GB" dirty="0">
                <a:solidFill>
                  <a:schemeClr val="bg1"/>
                </a:solidFill>
              </a:rPr>
              <a:t>the Spirit neither spoke nor moved</a:t>
            </a:r>
          </a:p>
        </p:txBody>
      </p:sp>
    </p:spTree>
    <p:extLst>
      <p:ext uri="{BB962C8B-B14F-4D97-AF65-F5344CB8AC3E}">
        <p14:creationId xmlns:p14="http://schemas.microsoft.com/office/powerpoint/2010/main" val="195005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2</a:t>
            </a:r>
          </a:p>
        </p:txBody>
      </p:sp>
      <p:sp>
        <p:nvSpPr>
          <p:cNvPr id="4" name="Rectangle 3"/>
          <p:cNvSpPr/>
          <p:nvPr/>
        </p:nvSpPr>
        <p:spPr>
          <a:xfrm>
            <a:off x="7144323" y="2190526"/>
            <a:ext cx="1800200" cy="654080"/>
          </a:xfrm>
          <a:prstGeom prst="rect">
            <a:avLst/>
          </a:prstGeom>
        </p:spPr>
        <p:txBody>
          <a:bodyPr wrap="square">
            <a:spAutoFit/>
          </a:bodyPr>
          <a:lstStyle/>
          <a:p>
            <a:r>
              <a:rPr lang="en-GB" dirty="0">
                <a:solidFill>
                  <a:schemeClr val="bg1"/>
                </a:solidFill>
              </a:rPr>
              <a:t>``Was it a dream or not?'' </a:t>
            </a:r>
          </a:p>
        </p:txBody>
      </p:sp>
      <p:sp>
        <p:nvSpPr>
          <p:cNvPr id="5" name="Rectangle 4"/>
          <p:cNvSpPr/>
          <p:nvPr/>
        </p:nvSpPr>
        <p:spPr>
          <a:xfrm>
            <a:off x="7380312" y="2990083"/>
            <a:ext cx="1564211" cy="369332"/>
          </a:xfrm>
          <a:prstGeom prst="rect">
            <a:avLst/>
          </a:prstGeom>
        </p:spPr>
        <p:txBody>
          <a:bodyPr wrap="none">
            <a:spAutoFit/>
          </a:bodyPr>
          <a:lstStyle/>
          <a:p>
            <a:r>
              <a:rPr lang="en-GB" dirty="0">
                <a:solidFill>
                  <a:schemeClr val="bg1"/>
                </a:solidFill>
              </a:rPr>
              <a:t>``Ding, dong!'' </a:t>
            </a:r>
          </a:p>
        </p:txBody>
      </p:sp>
      <p:sp>
        <p:nvSpPr>
          <p:cNvPr id="6" name="Rectangle 5"/>
          <p:cNvSpPr/>
          <p:nvPr/>
        </p:nvSpPr>
        <p:spPr>
          <a:xfrm>
            <a:off x="296104" y="188640"/>
            <a:ext cx="2907744" cy="923330"/>
          </a:xfrm>
          <a:prstGeom prst="rect">
            <a:avLst/>
          </a:prstGeom>
        </p:spPr>
        <p:txBody>
          <a:bodyPr wrap="square">
            <a:spAutoFit/>
          </a:bodyPr>
          <a:lstStyle/>
          <a:p>
            <a:r>
              <a:rPr lang="en-GB" dirty="0">
                <a:solidFill>
                  <a:schemeClr val="bg1"/>
                </a:solidFill>
              </a:rPr>
              <a:t>``Are you the Spirit, sir, whose coming was foretold to me?'' asked Scrooge. </a:t>
            </a:r>
          </a:p>
        </p:txBody>
      </p:sp>
      <p:sp>
        <p:nvSpPr>
          <p:cNvPr id="7" name="Rectangle 6"/>
          <p:cNvSpPr/>
          <p:nvPr/>
        </p:nvSpPr>
        <p:spPr>
          <a:xfrm>
            <a:off x="296226" y="1366891"/>
            <a:ext cx="2066248" cy="646331"/>
          </a:xfrm>
          <a:prstGeom prst="rect">
            <a:avLst/>
          </a:prstGeom>
        </p:spPr>
        <p:txBody>
          <a:bodyPr wrap="square">
            <a:spAutoFit/>
          </a:bodyPr>
          <a:lstStyle/>
          <a:p>
            <a:r>
              <a:rPr lang="en-GB" dirty="0">
                <a:solidFill>
                  <a:schemeClr val="bg1"/>
                </a:solidFill>
              </a:rPr>
              <a:t>``I am the Ghost of Christmas Past.'' </a:t>
            </a:r>
          </a:p>
        </p:txBody>
      </p:sp>
      <p:sp>
        <p:nvSpPr>
          <p:cNvPr id="8" name="Rectangle 7"/>
          <p:cNvSpPr/>
          <p:nvPr/>
        </p:nvSpPr>
        <p:spPr>
          <a:xfrm>
            <a:off x="296104" y="2367912"/>
            <a:ext cx="2479849" cy="646331"/>
          </a:xfrm>
          <a:prstGeom prst="rect">
            <a:avLst/>
          </a:prstGeom>
        </p:spPr>
        <p:txBody>
          <a:bodyPr wrap="square">
            <a:spAutoFit/>
          </a:bodyPr>
          <a:lstStyle/>
          <a:p>
            <a:r>
              <a:rPr lang="en-GB" dirty="0">
                <a:solidFill>
                  <a:schemeClr val="bg1"/>
                </a:solidFill>
              </a:rPr>
              <a:t>``I was bred in this place. I was a boy here!'' </a:t>
            </a:r>
          </a:p>
        </p:txBody>
      </p:sp>
      <p:sp>
        <p:nvSpPr>
          <p:cNvPr id="9" name="Rectangle 8"/>
          <p:cNvSpPr/>
          <p:nvPr/>
        </p:nvSpPr>
        <p:spPr>
          <a:xfrm>
            <a:off x="256572" y="3522326"/>
            <a:ext cx="2878900" cy="1200329"/>
          </a:xfrm>
          <a:prstGeom prst="rect">
            <a:avLst/>
          </a:prstGeom>
        </p:spPr>
        <p:txBody>
          <a:bodyPr wrap="square">
            <a:spAutoFit/>
          </a:bodyPr>
          <a:lstStyle/>
          <a:p>
            <a:r>
              <a:rPr lang="en-GB" dirty="0">
                <a:solidFill>
                  <a:schemeClr val="bg1"/>
                </a:solidFill>
              </a:rPr>
              <a:t>``These are but shadows of the things that have been,'' said the Ghost. ``They have no consciousness of us.'' </a:t>
            </a:r>
          </a:p>
        </p:txBody>
      </p:sp>
      <p:sp>
        <p:nvSpPr>
          <p:cNvPr id="10" name="Rectangle 9"/>
          <p:cNvSpPr/>
          <p:nvPr/>
        </p:nvSpPr>
        <p:spPr>
          <a:xfrm>
            <a:off x="4211960" y="243806"/>
            <a:ext cx="4572000" cy="2031325"/>
          </a:xfrm>
          <a:prstGeom prst="rect">
            <a:avLst/>
          </a:prstGeom>
        </p:spPr>
        <p:txBody>
          <a:bodyPr>
            <a:spAutoFit/>
          </a:bodyPr>
          <a:lstStyle/>
          <a:p>
            <a:r>
              <a:rPr lang="en-GB" dirty="0">
                <a:solidFill>
                  <a:schemeClr val="bg1"/>
                </a:solidFill>
              </a:rPr>
              <a:t>Why was he filled with gladness when he heard them give each other Merry Christmas, as they parted at cross-roads and bye-ways, for their several homes! What was merry Christmas to Scrooge? Out upon merry Christmas! What good had it ever done to him? </a:t>
            </a:r>
          </a:p>
        </p:txBody>
      </p:sp>
      <p:sp>
        <p:nvSpPr>
          <p:cNvPr id="11" name="Rectangle 10"/>
          <p:cNvSpPr/>
          <p:nvPr/>
        </p:nvSpPr>
        <p:spPr>
          <a:xfrm>
            <a:off x="368296" y="5218168"/>
            <a:ext cx="2739990" cy="923330"/>
          </a:xfrm>
          <a:prstGeom prst="rect">
            <a:avLst/>
          </a:prstGeom>
        </p:spPr>
        <p:txBody>
          <a:bodyPr wrap="square">
            <a:spAutoFit/>
          </a:bodyPr>
          <a:lstStyle/>
          <a:p>
            <a:r>
              <a:rPr lang="en-GB" dirty="0">
                <a:solidFill>
                  <a:schemeClr val="bg1"/>
                </a:solidFill>
              </a:rPr>
              <a:t>``A solitary child, neglected by his friends, is left there still.'' </a:t>
            </a:r>
          </a:p>
        </p:txBody>
      </p:sp>
      <p:sp>
        <p:nvSpPr>
          <p:cNvPr id="12" name="Rectangle 11"/>
          <p:cNvSpPr/>
          <p:nvPr/>
        </p:nvSpPr>
        <p:spPr>
          <a:xfrm>
            <a:off x="6560273" y="3706497"/>
            <a:ext cx="2286000" cy="1477328"/>
          </a:xfrm>
          <a:prstGeom prst="rect">
            <a:avLst/>
          </a:prstGeom>
        </p:spPr>
        <p:txBody>
          <a:bodyPr wrap="square">
            <a:spAutoFit/>
          </a:bodyPr>
          <a:lstStyle/>
          <a:p>
            <a:r>
              <a:rPr lang="en-GB" dirty="0">
                <a:solidFill>
                  <a:schemeClr val="bg1"/>
                </a:solidFill>
              </a:rPr>
              <a:t>Scrooge sat down upon a form, and wept to see his poor forgotten self as he used to be. </a:t>
            </a:r>
          </a:p>
        </p:txBody>
      </p:sp>
      <p:sp>
        <p:nvSpPr>
          <p:cNvPr id="13" name="Rectangle 12"/>
          <p:cNvSpPr/>
          <p:nvPr/>
        </p:nvSpPr>
        <p:spPr>
          <a:xfrm>
            <a:off x="3419872" y="4465187"/>
            <a:ext cx="2756011" cy="1754326"/>
          </a:xfrm>
          <a:prstGeom prst="rect">
            <a:avLst/>
          </a:prstGeom>
        </p:spPr>
        <p:txBody>
          <a:bodyPr wrap="square">
            <a:spAutoFit/>
          </a:bodyPr>
          <a:lstStyle/>
          <a:p>
            <a:r>
              <a:rPr lang="en-GB" dirty="0">
                <a:solidFill>
                  <a:schemeClr val="bg1"/>
                </a:solidFill>
              </a:rPr>
              <a:t>``Nothing,'' said Scrooge. ``Nothing. There was a boy singing a Christmas Carol at my door last night. I should like to have given him something: that's all.'' </a:t>
            </a:r>
          </a:p>
        </p:txBody>
      </p:sp>
    </p:spTree>
    <p:extLst>
      <p:ext uri="{BB962C8B-B14F-4D97-AF65-F5344CB8AC3E}">
        <p14:creationId xmlns:p14="http://schemas.microsoft.com/office/powerpoint/2010/main" val="66264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607048"/>
            <a:ext cx="4553523" cy="821953"/>
          </a:xfrm>
        </p:spPr>
        <p:txBody>
          <a:bodyPr>
            <a:normAutofit fontScale="90000"/>
          </a:bodyPr>
          <a:lstStyle/>
          <a:p>
            <a:r>
              <a:rPr lang="en-GB" sz="4800" i="1" dirty="0">
                <a:solidFill>
                  <a:schemeClr val="bg1"/>
                </a:solidFill>
              </a:rPr>
              <a:t>Ebenezer Scrooge</a:t>
            </a:r>
          </a:p>
        </p:txBody>
      </p:sp>
      <p:sp>
        <p:nvSpPr>
          <p:cNvPr id="3" name="Title 1"/>
          <p:cNvSpPr txBox="1">
            <a:spLocks/>
          </p:cNvSpPr>
          <p:nvPr/>
        </p:nvSpPr>
        <p:spPr>
          <a:xfrm>
            <a:off x="3399344" y="3297758"/>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2</a:t>
            </a:r>
          </a:p>
        </p:txBody>
      </p:sp>
      <p:sp>
        <p:nvSpPr>
          <p:cNvPr id="11" name="Rectangle 10"/>
          <p:cNvSpPr/>
          <p:nvPr/>
        </p:nvSpPr>
        <p:spPr>
          <a:xfrm>
            <a:off x="352330" y="5229200"/>
            <a:ext cx="3162430" cy="1200329"/>
          </a:xfrm>
          <a:prstGeom prst="rect">
            <a:avLst/>
          </a:prstGeom>
        </p:spPr>
        <p:txBody>
          <a:bodyPr wrap="square">
            <a:spAutoFit/>
          </a:bodyPr>
          <a:lstStyle/>
          <a:p>
            <a:r>
              <a:rPr lang="en-GB" dirty="0">
                <a:solidFill>
                  <a:schemeClr val="bg1"/>
                </a:solidFill>
              </a:rPr>
              <a:t>`Home, for good and all. Home, for ever and ever. Father is so much kinder than he used to be, that home's like Heaven! </a:t>
            </a:r>
          </a:p>
        </p:txBody>
      </p:sp>
      <p:sp>
        <p:nvSpPr>
          <p:cNvPr id="12" name="Rectangle 11"/>
          <p:cNvSpPr/>
          <p:nvPr/>
        </p:nvSpPr>
        <p:spPr>
          <a:xfrm>
            <a:off x="5508104" y="271644"/>
            <a:ext cx="3347864" cy="1213140"/>
          </a:xfrm>
          <a:prstGeom prst="rect">
            <a:avLst/>
          </a:prstGeom>
        </p:spPr>
        <p:txBody>
          <a:bodyPr wrap="square">
            <a:spAutoFit/>
          </a:bodyPr>
          <a:lstStyle/>
          <a:p>
            <a:r>
              <a:rPr lang="en-GB" dirty="0">
                <a:solidFill>
                  <a:schemeClr val="bg1"/>
                </a:solidFill>
              </a:rPr>
              <a:t>Clear away! There was nothing they wouldn't have cleared away, or couldn't have cleared away, with old </a:t>
            </a:r>
            <a:r>
              <a:rPr lang="en-GB" dirty="0" err="1">
                <a:solidFill>
                  <a:schemeClr val="bg1"/>
                </a:solidFill>
              </a:rPr>
              <a:t>Fezziwig</a:t>
            </a:r>
            <a:r>
              <a:rPr lang="en-GB" dirty="0">
                <a:solidFill>
                  <a:schemeClr val="bg1"/>
                </a:solidFill>
              </a:rPr>
              <a:t> looking on</a:t>
            </a:r>
          </a:p>
        </p:txBody>
      </p:sp>
      <p:sp>
        <p:nvSpPr>
          <p:cNvPr id="13" name="Rectangle 12"/>
          <p:cNvSpPr/>
          <p:nvPr/>
        </p:nvSpPr>
        <p:spPr>
          <a:xfrm>
            <a:off x="329450" y="3297758"/>
            <a:ext cx="3096344" cy="1477328"/>
          </a:xfrm>
          <a:prstGeom prst="rect">
            <a:avLst/>
          </a:prstGeom>
        </p:spPr>
        <p:txBody>
          <a:bodyPr wrap="square">
            <a:spAutoFit/>
          </a:bodyPr>
          <a:lstStyle/>
          <a:p>
            <a:r>
              <a:rPr lang="en-GB" dirty="0">
                <a:solidFill>
                  <a:schemeClr val="bg1"/>
                </a:solidFill>
              </a:rPr>
              <a:t>During the whole of this time, Scrooge had acted like a man out of his wits. His heart and soul were in the scene, and with his former self. </a:t>
            </a:r>
          </a:p>
        </p:txBody>
      </p:sp>
      <p:sp>
        <p:nvSpPr>
          <p:cNvPr id="14" name="Rectangle 13"/>
          <p:cNvSpPr/>
          <p:nvPr/>
        </p:nvSpPr>
        <p:spPr>
          <a:xfrm>
            <a:off x="5484006" y="1700808"/>
            <a:ext cx="3371962" cy="923330"/>
          </a:xfrm>
          <a:prstGeom prst="rect">
            <a:avLst/>
          </a:prstGeom>
        </p:spPr>
        <p:txBody>
          <a:bodyPr wrap="square">
            <a:spAutoFit/>
          </a:bodyPr>
          <a:lstStyle/>
          <a:p>
            <a:r>
              <a:rPr lang="en-GB" dirty="0">
                <a:solidFill>
                  <a:schemeClr val="bg1"/>
                </a:solidFill>
              </a:rPr>
              <a:t>``No. I should like to be able to say a word or two to my clerk just now! That's all.</a:t>
            </a:r>
          </a:p>
        </p:txBody>
      </p:sp>
      <p:sp>
        <p:nvSpPr>
          <p:cNvPr id="15" name="Rectangle 14"/>
          <p:cNvSpPr/>
          <p:nvPr/>
        </p:nvSpPr>
        <p:spPr>
          <a:xfrm>
            <a:off x="4305997" y="4365104"/>
            <a:ext cx="4572000" cy="2308324"/>
          </a:xfrm>
          <a:prstGeom prst="rect">
            <a:avLst/>
          </a:prstGeom>
        </p:spPr>
        <p:txBody>
          <a:bodyPr>
            <a:spAutoFit/>
          </a:bodyPr>
          <a:lstStyle/>
          <a:p>
            <a:r>
              <a:rPr lang="en-GB" dirty="0">
                <a:solidFill>
                  <a:schemeClr val="bg1"/>
                </a:solidFill>
              </a:rPr>
              <a:t>He has the power to render us happy or unhappy; to make our service light or burdensome; a pleasure or a toil. Say that his power lies in words and looks; in things so slight and insignificant that it is impossible to add and count '</a:t>
            </a:r>
            <a:r>
              <a:rPr lang="en-GB" dirty="0" err="1">
                <a:solidFill>
                  <a:schemeClr val="bg1"/>
                </a:solidFill>
              </a:rPr>
              <a:t>em</a:t>
            </a:r>
            <a:r>
              <a:rPr lang="en-GB" dirty="0">
                <a:solidFill>
                  <a:schemeClr val="bg1"/>
                </a:solidFill>
              </a:rPr>
              <a:t> up: what then? The happiness he gives, is quite as great as if it cost a fortune.'' </a:t>
            </a:r>
          </a:p>
        </p:txBody>
      </p:sp>
      <p:sp>
        <p:nvSpPr>
          <p:cNvPr id="16" name="Rectangle 15"/>
          <p:cNvSpPr/>
          <p:nvPr/>
        </p:nvSpPr>
        <p:spPr>
          <a:xfrm>
            <a:off x="323528" y="271644"/>
            <a:ext cx="4572000" cy="2031325"/>
          </a:xfrm>
          <a:prstGeom prst="rect">
            <a:avLst/>
          </a:prstGeom>
        </p:spPr>
        <p:txBody>
          <a:bodyPr>
            <a:spAutoFit/>
          </a:bodyPr>
          <a:lstStyle/>
          <a:p>
            <a:r>
              <a:rPr lang="en-GB" dirty="0">
                <a:solidFill>
                  <a:schemeClr val="bg1"/>
                </a:solidFill>
              </a:rPr>
              <a:t>His face had not the harsh and rigid lines of later years; but it had begun to wear the signs of care and avarice. There was an eager, greedy, restless motion in the eye, which showed the passion that had taken root, and where the shadow of the growing tree would fall. </a:t>
            </a:r>
          </a:p>
        </p:txBody>
      </p:sp>
      <p:sp>
        <p:nvSpPr>
          <p:cNvPr id="17" name="Rectangle 16"/>
          <p:cNvSpPr/>
          <p:nvPr/>
        </p:nvSpPr>
        <p:spPr>
          <a:xfrm>
            <a:off x="6084168" y="3132073"/>
            <a:ext cx="2915817" cy="923330"/>
          </a:xfrm>
          <a:prstGeom prst="rect">
            <a:avLst/>
          </a:prstGeom>
        </p:spPr>
        <p:txBody>
          <a:bodyPr wrap="square">
            <a:spAutoFit/>
          </a:bodyPr>
          <a:lstStyle/>
          <a:p>
            <a:r>
              <a:rPr lang="en-GB" dirty="0">
                <a:solidFill>
                  <a:schemeClr val="bg1"/>
                </a:solidFill>
              </a:rPr>
              <a:t>``No more!'' cried Scrooge. ``No more. I don't wish to see it. Show me no more!'' </a:t>
            </a:r>
          </a:p>
        </p:txBody>
      </p:sp>
    </p:spTree>
    <p:extLst>
      <p:ext uri="{BB962C8B-B14F-4D97-AF65-F5344CB8AC3E}">
        <p14:creationId xmlns:p14="http://schemas.microsoft.com/office/powerpoint/2010/main" val="267342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3</a:t>
            </a:r>
          </a:p>
        </p:txBody>
      </p:sp>
      <p:sp>
        <p:nvSpPr>
          <p:cNvPr id="4" name="Rectangle 3"/>
          <p:cNvSpPr/>
          <p:nvPr/>
        </p:nvSpPr>
        <p:spPr>
          <a:xfrm>
            <a:off x="323528" y="332656"/>
            <a:ext cx="2286000" cy="2031325"/>
          </a:xfrm>
          <a:prstGeom prst="rect">
            <a:avLst/>
          </a:prstGeom>
        </p:spPr>
        <p:txBody>
          <a:bodyPr wrap="square">
            <a:spAutoFit/>
          </a:bodyPr>
          <a:lstStyle/>
          <a:p>
            <a:r>
              <a:rPr lang="en-GB" dirty="0">
                <a:solidFill>
                  <a:schemeClr val="bg1"/>
                </a:solidFill>
              </a:rPr>
              <a:t>For he wished to challenge the Spirit on the moment of its appearance, and did not wish to be taken by surprise, and made nervous. </a:t>
            </a:r>
          </a:p>
        </p:txBody>
      </p:sp>
      <p:sp>
        <p:nvSpPr>
          <p:cNvPr id="5" name="Rectangle 4"/>
          <p:cNvSpPr/>
          <p:nvPr/>
        </p:nvSpPr>
        <p:spPr>
          <a:xfrm>
            <a:off x="3388675" y="390992"/>
            <a:ext cx="2551476" cy="1754326"/>
          </a:xfrm>
          <a:prstGeom prst="rect">
            <a:avLst/>
          </a:prstGeom>
        </p:spPr>
        <p:txBody>
          <a:bodyPr wrap="square">
            <a:spAutoFit/>
          </a:bodyPr>
          <a:lstStyle/>
          <a:p>
            <a:r>
              <a:rPr lang="en-GB" dirty="0">
                <a:solidFill>
                  <a:schemeClr val="bg1"/>
                </a:solidFill>
              </a:rPr>
              <a:t>I went forth last night on compulsion, and I learnt a lesson which is working now. To-night, if you have aught to teach me, let me profit by it.'' </a:t>
            </a:r>
          </a:p>
        </p:txBody>
      </p:sp>
      <p:sp>
        <p:nvSpPr>
          <p:cNvPr id="6" name="Rectangle 5"/>
          <p:cNvSpPr/>
          <p:nvPr/>
        </p:nvSpPr>
        <p:spPr>
          <a:xfrm>
            <a:off x="357199" y="3284984"/>
            <a:ext cx="2376264" cy="3139321"/>
          </a:xfrm>
          <a:prstGeom prst="rect">
            <a:avLst/>
          </a:prstGeom>
        </p:spPr>
        <p:txBody>
          <a:bodyPr wrap="square">
            <a:spAutoFit/>
          </a:bodyPr>
          <a:lstStyle/>
          <a:p>
            <a:r>
              <a:rPr lang="en-GB" dirty="0">
                <a:solidFill>
                  <a:schemeClr val="bg1"/>
                </a:solidFill>
              </a:rPr>
              <a:t>And perhaps it was the pleasure the good Spirit had in showing off this power of his, or else it was his own kind, generous, hearty nature, and his sympathy with all poor men, that led him straight to Scrooge's clerk's</a:t>
            </a:r>
          </a:p>
        </p:txBody>
      </p:sp>
      <p:sp>
        <p:nvSpPr>
          <p:cNvPr id="7" name="Rectangle 6"/>
          <p:cNvSpPr/>
          <p:nvPr/>
        </p:nvSpPr>
        <p:spPr>
          <a:xfrm>
            <a:off x="6516216" y="529491"/>
            <a:ext cx="2286000" cy="1477328"/>
          </a:xfrm>
          <a:prstGeom prst="rect">
            <a:avLst/>
          </a:prstGeom>
        </p:spPr>
        <p:txBody>
          <a:bodyPr wrap="square">
            <a:spAutoFit/>
          </a:bodyPr>
          <a:lstStyle/>
          <a:p>
            <a:r>
              <a:rPr lang="en-GB" dirty="0">
                <a:solidFill>
                  <a:schemeClr val="bg1"/>
                </a:solidFill>
              </a:rPr>
              <a:t>``Spirit,'' said Scrooge, with an interest he had never felt before, ``tell me if Tiny Tim will live.'' </a:t>
            </a:r>
          </a:p>
        </p:txBody>
      </p:sp>
      <p:sp>
        <p:nvSpPr>
          <p:cNvPr id="8" name="Rectangle 7"/>
          <p:cNvSpPr/>
          <p:nvPr/>
        </p:nvSpPr>
        <p:spPr>
          <a:xfrm>
            <a:off x="4680010" y="4206239"/>
            <a:ext cx="4122205" cy="1754326"/>
          </a:xfrm>
          <a:prstGeom prst="rect">
            <a:avLst/>
          </a:prstGeom>
        </p:spPr>
        <p:txBody>
          <a:bodyPr wrap="square">
            <a:spAutoFit/>
          </a:bodyPr>
          <a:lstStyle/>
          <a:p>
            <a:r>
              <a:rPr lang="en-GB" dirty="0">
                <a:solidFill>
                  <a:schemeClr val="bg1"/>
                </a:solidFill>
              </a:rPr>
              <a:t>``If these shadows remain unaltered by the Future, none other of my race,'' returned the Ghost, ``will find him here. What then? If he be like to die, he had better do it, and decrease the surplus population.'' </a:t>
            </a:r>
          </a:p>
        </p:txBody>
      </p:sp>
    </p:spTree>
    <p:extLst>
      <p:ext uri="{BB962C8B-B14F-4D97-AF65-F5344CB8AC3E}">
        <p14:creationId xmlns:p14="http://schemas.microsoft.com/office/powerpoint/2010/main" val="66264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419373"/>
            <a:ext cx="5112568"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158037"/>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3</a:t>
            </a:r>
          </a:p>
        </p:txBody>
      </p:sp>
      <p:sp>
        <p:nvSpPr>
          <p:cNvPr id="4" name="Rectangle 3"/>
          <p:cNvSpPr/>
          <p:nvPr/>
        </p:nvSpPr>
        <p:spPr>
          <a:xfrm>
            <a:off x="323528" y="260648"/>
            <a:ext cx="2286000" cy="1754326"/>
          </a:xfrm>
          <a:prstGeom prst="rect">
            <a:avLst/>
          </a:prstGeom>
        </p:spPr>
        <p:txBody>
          <a:bodyPr wrap="square">
            <a:spAutoFit/>
          </a:bodyPr>
          <a:lstStyle/>
          <a:p>
            <a:r>
              <a:rPr lang="en-GB" dirty="0">
                <a:solidFill>
                  <a:schemeClr val="bg1"/>
                </a:solidFill>
              </a:rPr>
              <a:t>Scrooge hung his head to hear his own words quoted by the Spirit, and was overcome with penitence and grief. </a:t>
            </a:r>
          </a:p>
        </p:txBody>
      </p:sp>
      <p:sp>
        <p:nvSpPr>
          <p:cNvPr id="5" name="Rectangle 4"/>
          <p:cNvSpPr/>
          <p:nvPr/>
        </p:nvSpPr>
        <p:spPr>
          <a:xfrm>
            <a:off x="3131840" y="260648"/>
            <a:ext cx="3096344" cy="2031325"/>
          </a:xfrm>
          <a:prstGeom prst="rect">
            <a:avLst/>
          </a:prstGeom>
        </p:spPr>
        <p:txBody>
          <a:bodyPr wrap="square">
            <a:spAutoFit/>
          </a:bodyPr>
          <a:lstStyle/>
          <a:p>
            <a:r>
              <a:rPr lang="en-GB" dirty="0">
                <a:solidFill>
                  <a:schemeClr val="bg1"/>
                </a:solidFill>
              </a:rPr>
              <a:t>The children drank the toast after her. It was the first of their proceedings which had no heartiness. Tiny Tim drank it last of all, but he didn't care </a:t>
            </a:r>
            <a:r>
              <a:rPr lang="en-GB" dirty="0" err="1">
                <a:solidFill>
                  <a:schemeClr val="bg1"/>
                </a:solidFill>
              </a:rPr>
              <a:t>twopence</a:t>
            </a:r>
            <a:r>
              <a:rPr lang="en-GB" dirty="0">
                <a:solidFill>
                  <a:schemeClr val="bg1"/>
                </a:solidFill>
              </a:rPr>
              <a:t> for it. Scrooge was the Ogre of the family. </a:t>
            </a:r>
          </a:p>
        </p:txBody>
      </p:sp>
      <p:sp>
        <p:nvSpPr>
          <p:cNvPr id="6" name="Rectangle 5"/>
          <p:cNvSpPr/>
          <p:nvPr/>
        </p:nvSpPr>
        <p:spPr>
          <a:xfrm>
            <a:off x="360040" y="2419373"/>
            <a:ext cx="1925960" cy="1477328"/>
          </a:xfrm>
          <a:prstGeom prst="rect">
            <a:avLst/>
          </a:prstGeom>
        </p:spPr>
        <p:txBody>
          <a:bodyPr wrap="square">
            <a:spAutoFit/>
          </a:bodyPr>
          <a:lstStyle/>
          <a:p>
            <a:r>
              <a:rPr lang="en-GB" dirty="0">
                <a:solidFill>
                  <a:schemeClr val="bg1"/>
                </a:solidFill>
              </a:rPr>
              <a:t>Scrooge had his eye upon them, and especially on Tiny Tim, until the last. </a:t>
            </a:r>
          </a:p>
        </p:txBody>
      </p:sp>
      <p:sp>
        <p:nvSpPr>
          <p:cNvPr id="7" name="Rectangle 6"/>
          <p:cNvSpPr/>
          <p:nvPr/>
        </p:nvSpPr>
        <p:spPr>
          <a:xfrm>
            <a:off x="4860032" y="3716998"/>
            <a:ext cx="3923928" cy="2862322"/>
          </a:xfrm>
          <a:prstGeom prst="rect">
            <a:avLst/>
          </a:prstGeom>
        </p:spPr>
        <p:txBody>
          <a:bodyPr wrap="square">
            <a:spAutoFit/>
          </a:bodyPr>
          <a:lstStyle/>
          <a:p>
            <a:r>
              <a:rPr lang="en-GB" dirty="0">
                <a:solidFill>
                  <a:schemeClr val="bg1"/>
                </a:solidFill>
              </a:rPr>
              <a:t>``I was only going to say,'' said Scrooge's nephew, ``that the consequence of his taking a dislike to us, and not making merry with us, is, as I think, that he loses some pleasant moments, which could do him no harm. I am sure he loses pleasanter companions than he can find in his own thoughts, either in his mouldy old office, or his dusty chambers. </a:t>
            </a:r>
          </a:p>
        </p:txBody>
      </p:sp>
      <p:sp>
        <p:nvSpPr>
          <p:cNvPr id="8" name="Rectangle 7"/>
          <p:cNvSpPr/>
          <p:nvPr/>
        </p:nvSpPr>
        <p:spPr>
          <a:xfrm>
            <a:off x="539552" y="4167664"/>
            <a:ext cx="3240360" cy="2031325"/>
          </a:xfrm>
          <a:prstGeom prst="rect">
            <a:avLst/>
          </a:prstGeom>
        </p:spPr>
        <p:txBody>
          <a:bodyPr wrap="square">
            <a:spAutoFit/>
          </a:bodyPr>
          <a:lstStyle/>
          <a:p>
            <a:r>
              <a:rPr lang="en-GB" dirty="0">
                <a:solidFill>
                  <a:schemeClr val="bg1"/>
                </a:solidFill>
              </a:rPr>
              <a:t>There might have been twenty people there, young and old, but they all played, and so did Scrooge; for, wholly forgetting in the interest he had in what was going on, that his voice made no sound in their ears</a:t>
            </a:r>
          </a:p>
        </p:txBody>
      </p:sp>
      <p:sp>
        <p:nvSpPr>
          <p:cNvPr id="9" name="Rectangle 8"/>
          <p:cNvSpPr/>
          <p:nvPr/>
        </p:nvSpPr>
        <p:spPr>
          <a:xfrm>
            <a:off x="6588224" y="260648"/>
            <a:ext cx="2286000" cy="3139321"/>
          </a:xfrm>
          <a:prstGeom prst="rect">
            <a:avLst/>
          </a:prstGeom>
        </p:spPr>
        <p:txBody>
          <a:bodyPr wrap="square">
            <a:spAutoFit/>
          </a:bodyPr>
          <a:lstStyle/>
          <a:p>
            <a:r>
              <a:rPr lang="en-GB" dirty="0">
                <a:solidFill>
                  <a:schemeClr val="bg1"/>
                </a:solidFill>
              </a:rPr>
              <a:t>``He has given us plenty of merriment, I am sure,'' said Fred, ``and it would be ungrateful not to drink his health. Here is a glass of mulled wine ready to our hand at the moment; and I say, ``Uncle Scrooge!'''' </a:t>
            </a:r>
          </a:p>
        </p:txBody>
      </p:sp>
    </p:spTree>
    <p:extLst>
      <p:ext uri="{BB962C8B-B14F-4D97-AF65-F5344CB8AC3E}">
        <p14:creationId xmlns:p14="http://schemas.microsoft.com/office/powerpoint/2010/main" val="222156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4</a:t>
            </a:r>
          </a:p>
        </p:txBody>
      </p:sp>
      <p:sp>
        <p:nvSpPr>
          <p:cNvPr id="4" name="Rectangle 3"/>
          <p:cNvSpPr/>
          <p:nvPr/>
        </p:nvSpPr>
        <p:spPr>
          <a:xfrm>
            <a:off x="323528" y="332656"/>
            <a:ext cx="2664296" cy="923330"/>
          </a:xfrm>
          <a:prstGeom prst="rect">
            <a:avLst/>
          </a:prstGeom>
        </p:spPr>
        <p:txBody>
          <a:bodyPr wrap="square">
            <a:spAutoFit/>
          </a:bodyPr>
          <a:lstStyle/>
          <a:p>
            <a:r>
              <a:rPr lang="en-GB" dirty="0">
                <a:solidFill>
                  <a:schemeClr val="bg1"/>
                </a:solidFill>
              </a:rPr>
              <a:t>``I am in the presence of the Ghost of Christmas Yet To Come?'' said Scrooge</a:t>
            </a:r>
          </a:p>
        </p:txBody>
      </p:sp>
      <p:sp>
        <p:nvSpPr>
          <p:cNvPr id="5" name="Rectangle 4"/>
          <p:cNvSpPr/>
          <p:nvPr/>
        </p:nvSpPr>
        <p:spPr>
          <a:xfrm>
            <a:off x="3203848" y="332656"/>
            <a:ext cx="2160240" cy="2308324"/>
          </a:xfrm>
          <a:prstGeom prst="rect">
            <a:avLst/>
          </a:prstGeom>
        </p:spPr>
        <p:txBody>
          <a:bodyPr wrap="square">
            <a:spAutoFit/>
          </a:bodyPr>
          <a:lstStyle/>
          <a:p>
            <a:r>
              <a:rPr lang="en-GB" dirty="0">
                <a:solidFill>
                  <a:schemeClr val="bg1"/>
                </a:solidFill>
              </a:rPr>
              <a:t>``You are about to show me shadows of the things that have not happened, but will happen in the time before us,'' Scrooge pursued. ``Is that so, Spirit?'' </a:t>
            </a:r>
          </a:p>
        </p:txBody>
      </p:sp>
      <p:sp>
        <p:nvSpPr>
          <p:cNvPr id="6" name="Rectangle 5"/>
          <p:cNvSpPr/>
          <p:nvPr/>
        </p:nvSpPr>
        <p:spPr>
          <a:xfrm>
            <a:off x="6228184" y="188640"/>
            <a:ext cx="2627784" cy="2304256"/>
          </a:xfrm>
          <a:prstGeom prst="rect">
            <a:avLst/>
          </a:prstGeom>
        </p:spPr>
        <p:txBody>
          <a:bodyPr wrap="square">
            <a:spAutoFit/>
          </a:bodyPr>
          <a:lstStyle/>
          <a:p>
            <a:r>
              <a:rPr lang="en-GB" dirty="0">
                <a:solidFill>
                  <a:schemeClr val="bg1"/>
                </a:solidFill>
              </a:rPr>
              <a:t>Although well used to ghostly company by this time, Scrooge feared the silent shape so much that his legs trembled beneath him, and he found that he could hardly stand when he prepared to follow it. </a:t>
            </a:r>
          </a:p>
        </p:txBody>
      </p:sp>
      <p:sp>
        <p:nvSpPr>
          <p:cNvPr id="7" name="Rectangle 6"/>
          <p:cNvSpPr/>
          <p:nvPr/>
        </p:nvSpPr>
        <p:spPr>
          <a:xfrm>
            <a:off x="399106" y="3429000"/>
            <a:ext cx="3020766" cy="3139321"/>
          </a:xfrm>
          <a:prstGeom prst="rect">
            <a:avLst/>
          </a:prstGeom>
        </p:spPr>
        <p:txBody>
          <a:bodyPr wrap="square">
            <a:spAutoFit/>
          </a:bodyPr>
          <a:lstStyle/>
          <a:p>
            <a:r>
              <a:rPr lang="en-GB" dirty="0">
                <a:solidFill>
                  <a:schemeClr val="bg1"/>
                </a:solidFill>
              </a:rPr>
              <a:t>``Ghost of the Future!'' he exclaimed, ``I fear you more than any spectre I have seen. But as I know your purpose is to do me good, and as I hope to live to be another man from what I was, I am prepared to bear you company, and do it with a thankful heart. Will you not speak to me?'' </a:t>
            </a:r>
          </a:p>
        </p:txBody>
      </p:sp>
      <p:sp>
        <p:nvSpPr>
          <p:cNvPr id="8" name="Rectangle 7"/>
          <p:cNvSpPr/>
          <p:nvPr/>
        </p:nvSpPr>
        <p:spPr>
          <a:xfrm>
            <a:off x="548289" y="2102184"/>
            <a:ext cx="2214773" cy="369332"/>
          </a:xfrm>
          <a:prstGeom prst="rect">
            <a:avLst/>
          </a:prstGeom>
        </p:spPr>
        <p:txBody>
          <a:bodyPr wrap="none">
            <a:spAutoFit/>
          </a:bodyPr>
          <a:lstStyle/>
          <a:p>
            <a:r>
              <a:rPr lang="en-GB" dirty="0">
                <a:solidFill>
                  <a:schemeClr val="bg1"/>
                </a:solidFill>
              </a:rPr>
              <a:t>I only know he's dead</a:t>
            </a:r>
          </a:p>
        </p:txBody>
      </p:sp>
      <p:sp>
        <p:nvSpPr>
          <p:cNvPr id="9" name="Rectangle 8"/>
          <p:cNvSpPr/>
          <p:nvPr/>
        </p:nvSpPr>
        <p:spPr>
          <a:xfrm>
            <a:off x="6804248" y="3328847"/>
            <a:ext cx="2051720" cy="655145"/>
          </a:xfrm>
          <a:prstGeom prst="rect">
            <a:avLst/>
          </a:prstGeom>
        </p:spPr>
        <p:txBody>
          <a:bodyPr wrap="square">
            <a:spAutoFit/>
          </a:bodyPr>
          <a:lstStyle/>
          <a:p>
            <a:r>
              <a:rPr lang="en-GB" dirty="0">
                <a:solidFill>
                  <a:schemeClr val="bg1"/>
                </a:solidFill>
              </a:rPr>
              <a:t>``What has he done with his money?</a:t>
            </a:r>
          </a:p>
        </p:txBody>
      </p:sp>
      <p:sp>
        <p:nvSpPr>
          <p:cNvPr id="10" name="Rectangle 9"/>
          <p:cNvSpPr/>
          <p:nvPr/>
        </p:nvSpPr>
        <p:spPr>
          <a:xfrm>
            <a:off x="3728959" y="4509120"/>
            <a:ext cx="2520280" cy="1477328"/>
          </a:xfrm>
          <a:prstGeom prst="rect">
            <a:avLst/>
          </a:prstGeom>
        </p:spPr>
        <p:txBody>
          <a:bodyPr wrap="square">
            <a:spAutoFit/>
          </a:bodyPr>
          <a:lstStyle/>
          <a:p>
            <a:r>
              <a:rPr lang="en-GB" dirty="0">
                <a:solidFill>
                  <a:schemeClr val="bg1"/>
                </a:solidFill>
              </a:rPr>
              <a:t>It's likely to be a very cheap funeral,'' said the same speaker; ``for upon my life I don't know of anybody to go to it</a:t>
            </a:r>
          </a:p>
        </p:txBody>
      </p:sp>
      <p:sp>
        <p:nvSpPr>
          <p:cNvPr id="11" name="Rectangle 10"/>
          <p:cNvSpPr/>
          <p:nvPr/>
        </p:nvSpPr>
        <p:spPr>
          <a:xfrm>
            <a:off x="6612340" y="4952493"/>
            <a:ext cx="2156995" cy="1200329"/>
          </a:xfrm>
          <a:prstGeom prst="rect">
            <a:avLst/>
          </a:prstGeom>
        </p:spPr>
        <p:txBody>
          <a:bodyPr wrap="square">
            <a:spAutoFit/>
          </a:bodyPr>
          <a:lstStyle/>
          <a:p>
            <a:r>
              <a:rPr lang="en-GB" dirty="0">
                <a:solidFill>
                  <a:schemeClr val="bg1"/>
                </a:solidFill>
              </a:rPr>
              <a:t>he resolved to treasure up every word he heard, and everything he saw</a:t>
            </a:r>
          </a:p>
        </p:txBody>
      </p:sp>
    </p:spTree>
    <p:extLst>
      <p:ext uri="{BB962C8B-B14F-4D97-AF65-F5344CB8AC3E}">
        <p14:creationId xmlns:p14="http://schemas.microsoft.com/office/powerpoint/2010/main" val="66264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19872" y="3429001"/>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4</a:t>
            </a:r>
          </a:p>
        </p:txBody>
      </p:sp>
      <p:sp>
        <p:nvSpPr>
          <p:cNvPr id="4" name="Rectangle 3"/>
          <p:cNvSpPr/>
          <p:nvPr/>
        </p:nvSpPr>
        <p:spPr>
          <a:xfrm>
            <a:off x="334846" y="2204864"/>
            <a:ext cx="2304256" cy="923330"/>
          </a:xfrm>
          <a:prstGeom prst="rect">
            <a:avLst/>
          </a:prstGeom>
        </p:spPr>
        <p:txBody>
          <a:bodyPr wrap="square">
            <a:spAutoFit/>
          </a:bodyPr>
          <a:lstStyle/>
          <a:p>
            <a:r>
              <a:rPr lang="en-GB" dirty="0">
                <a:solidFill>
                  <a:schemeClr val="bg1"/>
                </a:solidFill>
              </a:rPr>
              <a:t>he had been revolving in his mind a change of life</a:t>
            </a:r>
          </a:p>
        </p:txBody>
      </p:sp>
      <p:sp>
        <p:nvSpPr>
          <p:cNvPr id="5" name="Rectangle 4"/>
          <p:cNvSpPr/>
          <p:nvPr/>
        </p:nvSpPr>
        <p:spPr>
          <a:xfrm>
            <a:off x="308518" y="404664"/>
            <a:ext cx="2175250" cy="1200329"/>
          </a:xfrm>
          <a:prstGeom prst="rect">
            <a:avLst/>
          </a:prstGeom>
        </p:spPr>
        <p:txBody>
          <a:bodyPr wrap="square">
            <a:spAutoFit/>
          </a:bodyPr>
          <a:lstStyle/>
          <a:p>
            <a:r>
              <a:rPr lang="en-GB" dirty="0">
                <a:solidFill>
                  <a:schemeClr val="bg1"/>
                </a:solidFill>
              </a:rPr>
              <a:t>Every person has a right to take care of themselves. </a:t>
            </a:r>
            <a:r>
              <a:rPr lang="en-GB" b="1" dirty="0">
                <a:solidFill>
                  <a:schemeClr val="bg1"/>
                </a:solidFill>
              </a:rPr>
              <a:t>He</a:t>
            </a:r>
            <a:r>
              <a:rPr lang="en-GB" dirty="0">
                <a:solidFill>
                  <a:schemeClr val="bg1"/>
                </a:solidFill>
              </a:rPr>
              <a:t> always did</a:t>
            </a:r>
          </a:p>
        </p:txBody>
      </p:sp>
      <p:sp>
        <p:nvSpPr>
          <p:cNvPr id="6" name="Rectangle 5"/>
          <p:cNvSpPr/>
          <p:nvPr/>
        </p:nvSpPr>
        <p:spPr>
          <a:xfrm>
            <a:off x="380728" y="3983993"/>
            <a:ext cx="2706730" cy="2308324"/>
          </a:xfrm>
          <a:prstGeom prst="rect">
            <a:avLst/>
          </a:prstGeom>
        </p:spPr>
        <p:txBody>
          <a:bodyPr wrap="square">
            <a:spAutoFit/>
          </a:bodyPr>
          <a:lstStyle/>
          <a:p>
            <a:r>
              <a:rPr lang="en-GB" dirty="0">
                <a:solidFill>
                  <a:schemeClr val="bg1"/>
                </a:solidFill>
              </a:rPr>
              <a:t>why wasn't he natural in his lifetime? If he had been, he'd have had somebody to look after him when he was struck with Death, instead of lying gasping out his last there, alone by himself.</a:t>
            </a:r>
          </a:p>
        </p:txBody>
      </p:sp>
      <p:sp>
        <p:nvSpPr>
          <p:cNvPr id="7" name="Rectangle 6"/>
          <p:cNvSpPr/>
          <p:nvPr/>
        </p:nvSpPr>
        <p:spPr>
          <a:xfrm>
            <a:off x="6497960" y="3429001"/>
            <a:ext cx="2088232" cy="923330"/>
          </a:xfrm>
          <a:prstGeom prst="rect">
            <a:avLst/>
          </a:prstGeom>
        </p:spPr>
        <p:txBody>
          <a:bodyPr wrap="square">
            <a:spAutoFit/>
          </a:bodyPr>
          <a:lstStyle/>
          <a:p>
            <a:r>
              <a:rPr lang="en-GB" dirty="0">
                <a:solidFill>
                  <a:schemeClr val="bg1"/>
                </a:solidFill>
              </a:rPr>
              <a:t>Somebody was fool enough to do it, but I took it off again. </a:t>
            </a:r>
          </a:p>
        </p:txBody>
      </p:sp>
      <p:sp>
        <p:nvSpPr>
          <p:cNvPr id="8" name="Rectangle 7"/>
          <p:cNvSpPr/>
          <p:nvPr/>
        </p:nvSpPr>
        <p:spPr>
          <a:xfrm>
            <a:off x="3087458" y="358496"/>
            <a:ext cx="2520280" cy="1200329"/>
          </a:xfrm>
          <a:prstGeom prst="rect">
            <a:avLst/>
          </a:prstGeom>
        </p:spPr>
        <p:txBody>
          <a:bodyPr wrap="square">
            <a:spAutoFit/>
          </a:bodyPr>
          <a:lstStyle/>
          <a:p>
            <a:r>
              <a:rPr lang="en-GB" dirty="0">
                <a:solidFill>
                  <a:schemeClr val="bg1"/>
                </a:solidFill>
              </a:rPr>
              <a:t>He frightened every one away from him when he was alive, to profit us when he was dead!</a:t>
            </a:r>
          </a:p>
        </p:txBody>
      </p:sp>
      <p:sp>
        <p:nvSpPr>
          <p:cNvPr id="9" name="Rectangle 8"/>
          <p:cNvSpPr/>
          <p:nvPr/>
        </p:nvSpPr>
        <p:spPr>
          <a:xfrm>
            <a:off x="6156176" y="404664"/>
            <a:ext cx="2160240" cy="1200329"/>
          </a:xfrm>
          <a:prstGeom prst="rect">
            <a:avLst/>
          </a:prstGeom>
        </p:spPr>
        <p:txBody>
          <a:bodyPr wrap="square">
            <a:spAutoFit/>
          </a:bodyPr>
          <a:lstStyle/>
          <a:p>
            <a:r>
              <a:rPr lang="en-GB" dirty="0">
                <a:solidFill>
                  <a:schemeClr val="bg1"/>
                </a:solidFill>
              </a:rPr>
              <a:t>The case of this unhappy man might be my own. My life tends that way, now.</a:t>
            </a:r>
          </a:p>
        </p:txBody>
      </p:sp>
      <p:sp>
        <p:nvSpPr>
          <p:cNvPr id="10" name="Rectangle 9"/>
          <p:cNvSpPr/>
          <p:nvPr/>
        </p:nvSpPr>
        <p:spPr>
          <a:xfrm>
            <a:off x="6472281" y="5000402"/>
            <a:ext cx="2286000" cy="1477328"/>
          </a:xfrm>
          <a:prstGeom prst="rect">
            <a:avLst/>
          </a:prstGeom>
        </p:spPr>
        <p:txBody>
          <a:bodyPr wrap="square">
            <a:spAutoFit/>
          </a:bodyPr>
          <a:lstStyle/>
          <a:p>
            <a:r>
              <a:rPr lang="en-GB" dirty="0">
                <a:solidFill>
                  <a:schemeClr val="bg1"/>
                </a:solidFill>
              </a:rPr>
              <a:t>there lay a something covered up, which, though it was dumb, announced itself in awful language. </a:t>
            </a:r>
          </a:p>
        </p:txBody>
      </p:sp>
      <p:sp>
        <p:nvSpPr>
          <p:cNvPr id="11" name="Rectangle 10"/>
          <p:cNvSpPr/>
          <p:nvPr/>
        </p:nvSpPr>
        <p:spPr>
          <a:xfrm>
            <a:off x="3408432" y="4400237"/>
            <a:ext cx="2402390" cy="1200329"/>
          </a:xfrm>
          <a:prstGeom prst="rect">
            <a:avLst/>
          </a:prstGeom>
        </p:spPr>
        <p:txBody>
          <a:bodyPr wrap="square">
            <a:spAutoFit/>
          </a:bodyPr>
          <a:lstStyle/>
          <a:p>
            <a:r>
              <a:rPr lang="en-GB" dirty="0">
                <a:solidFill>
                  <a:schemeClr val="bg1"/>
                </a:solidFill>
              </a:rPr>
              <a:t>plundered and bereft, unwatched, unwept, uncared for, was the body of this man. </a:t>
            </a:r>
          </a:p>
        </p:txBody>
      </p:sp>
    </p:spTree>
    <p:extLst>
      <p:ext uri="{BB962C8B-B14F-4D97-AF65-F5344CB8AC3E}">
        <p14:creationId xmlns:p14="http://schemas.microsoft.com/office/powerpoint/2010/main" val="383324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420888"/>
            <a:ext cx="5688632" cy="1109985"/>
          </a:xfrm>
        </p:spPr>
        <p:txBody>
          <a:bodyPr>
            <a:normAutofit/>
          </a:bodyPr>
          <a:lstStyle/>
          <a:p>
            <a:r>
              <a:rPr lang="en-GB" sz="4800" i="1" dirty="0">
                <a:solidFill>
                  <a:schemeClr val="bg1"/>
                </a:solidFill>
              </a:rPr>
              <a:t>Ebenezer Scrooge</a:t>
            </a:r>
          </a:p>
        </p:txBody>
      </p:sp>
      <p:sp>
        <p:nvSpPr>
          <p:cNvPr id="3" name="Title 1"/>
          <p:cNvSpPr txBox="1">
            <a:spLocks/>
          </p:cNvSpPr>
          <p:nvPr/>
        </p:nvSpPr>
        <p:spPr>
          <a:xfrm>
            <a:off x="3427215" y="3151505"/>
            <a:ext cx="2520279" cy="554992"/>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i="1" dirty="0">
                <a:solidFill>
                  <a:schemeClr val="bg1"/>
                </a:solidFill>
              </a:rPr>
              <a:t>Stave 4</a:t>
            </a:r>
          </a:p>
        </p:txBody>
      </p:sp>
      <p:sp>
        <p:nvSpPr>
          <p:cNvPr id="10" name="Rectangle 9"/>
          <p:cNvSpPr/>
          <p:nvPr/>
        </p:nvSpPr>
        <p:spPr>
          <a:xfrm>
            <a:off x="323528" y="332656"/>
            <a:ext cx="2808312" cy="1754326"/>
          </a:xfrm>
          <a:prstGeom prst="rect">
            <a:avLst/>
          </a:prstGeom>
        </p:spPr>
        <p:txBody>
          <a:bodyPr wrap="square">
            <a:spAutoFit/>
          </a:bodyPr>
          <a:lstStyle/>
          <a:p>
            <a:r>
              <a:rPr lang="en-GB" dirty="0">
                <a:solidFill>
                  <a:schemeClr val="bg1"/>
                </a:solidFill>
              </a:rPr>
              <a:t>if this man could be raised up now, what would be his foremost thoughts? Avarice, hard-dealing, griping cares? They have brought him to a rich end, truly! </a:t>
            </a:r>
          </a:p>
        </p:txBody>
      </p:sp>
      <p:sp>
        <p:nvSpPr>
          <p:cNvPr id="11" name="Rectangle 10"/>
          <p:cNvSpPr/>
          <p:nvPr/>
        </p:nvSpPr>
        <p:spPr>
          <a:xfrm>
            <a:off x="3635895" y="334722"/>
            <a:ext cx="2304255" cy="1477328"/>
          </a:xfrm>
          <a:prstGeom prst="rect">
            <a:avLst/>
          </a:prstGeom>
        </p:spPr>
        <p:txBody>
          <a:bodyPr wrap="square">
            <a:spAutoFit/>
          </a:bodyPr>
          <a:lstStyle/>
          <a:p>
            <a:r>
              <a:rPr lang="en-GB" dirty="0">
                <a:solidFill>
                  <a:schemeClr val="bg1"/>
                </a:solidFill>
              </a:rPr>
              <a:t>``Spirit!'' he said, ``this is a fearful place. In leaving it, I shall not leave its lesson, trust me. Let us go</a:t>
            </a:r>
          </a:p>
        </p:txBody>
      </p:sp>
      <p:sp>
        <p:nvSpPr>
          <p:cNvPr id="12" name="Rectangle 11"/>
          <p:cNvSpPr/>
          <p:nvPr/>
        </p:nvSpPr>
        <p:spPr>
          <a:xfrm>
            <a:off x="382351" y="2704089"/>
            <a:ext cx="1840038" cy="1200329"/>
          </a:xfrm>
          <a:prstGeom prst="rect">
            <a:avLst/>
          </a:prstGeom>
        </p:spPr>
        <p:txBody>
          <a:bodyPr wrap="square">
            <a:spAutoFit/>
          </a:bodyPr>
          <a:lstStyle/>
          <a:p>
            <a:r>
              <a:rPr lang="en-GB" dirty="0">
                <a:solidFill>
                  <a:schemeClr val="bg1"/>
                </a:solidFill>
              </a:rPr>
              <a:t>Tell me what man that was whom we saw lying dead?</a:t>
            </a:r>
          </a:p>
        </p:txBody>
      </p:sp>
      <p:sp>
        <p:nvSpPr>
          <p:cNvPr id="4" name="Rectangle 3"/>
          <p:cNvSpPr/>
          <p:nvPr/>
        </p:nvSpPr>
        <p:spPr>
          <a:xfrm>
            <a:off x="539552" y="4509120"/>
            <a:ext cx="3384376" cy="1754326"/>
          </a:xfrm>
          <a:prstGeom prst="rect">
            <a:avLst/>
          </a:prstGeom>
        </p:spPr>
        <p:txBody>
          <a:bodyPr wrap="square">
            <a:spAutoFit/>
          </a:bodyPr>
          <a:lstStyle/>
          <a:p>
            <a:r>
              <a:rPr lang="en-GB" dirty="0">
                <a:solidFill>
                  <a:schemeClr val="bg1"/>
                </a:solidFill>
              </a:rPr>
              <a:t>``Spirit!'' he cried, tight clutching at its robe, ``hear me! I am not the man I was. I will not be the man I must have been but for this intercourse. Why show me this, if I am past all hope?'' </a:t>
            </a:r>
          </a:p>
        </p:txBody>
      </p:sp>
      <p:sp>
        <p:nvSpPr>
          <p:cNvPr id="5" name="Rectangle 4"/>
          <p:cNvSpPr/>
          <p:nvPr/>
        </p:nvSpPr>
        <p:spPr>
          <a:xfrm>
            <a:off x="4687354" y="4653136"/>
            <a:ext cx="4017446" cy="369332"/>
          </a:xfrm>
          <a:prstGeom prst="rect">
            <a:avLst/>
          </a:prstGeom>
        </p:spPr>
        <p:txBody>
          <a:bodyPr wrap="none">
            <a:spAutoFit/>
          </a:bodyPr>
          <a:lstStyle/>
          <a:p>
            <a:r>
              <a:rPr lang="en-GB" dirty="0">
                <a:solidFill>
                  <a:schemeClr val="bg1"/>
                </a:solidFill>
              </a:rPr>
              <a:t>``Am </a:t>
            </a:r>
            <a:r>
              <a:rPr lang="en-GB" b="1" dirty="0">
                <a:solidFill>
                  <a:schemeClr val="bg1"/>
                </a:solidFill>
              </a:rPr>
              <a:t>I</a:t>
            </a:r>
            <a:r>
              <a:rPr lang="en-GB" dirty="0">
                <a:solidFill>
                  <a:schemeClr val="bg1"/>
                </a:solidFill>
              </a:rPr>
              <a:t> that man who lay upon the bed?'' </a:t>
            </a:r>
          </a:p>
        </p:txBody>
      </p:sp>
    </p:spTree>
    <p:extLst>
      <p:ext uri="{BB962C8B-B14F-4D97-AF65-F5344CB8AC3E}">
        <p14:creationId xmlns:p14="http://schemas.microsoft.com/office/powerpoint/2010/main" val="1583194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5379</Words>
  <Application>Microsoft Office PowerPoint</Application>
  <PresentationFormat>On-screen Show (4:3)</PresentationFormat>
  <Paragraphs>208</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Ebenezer Scrooge</vt:lpstr>
      <vt:lpstr>Ebenezer Scrooge</vt:lpstr>
      <vt:lpstr>Ebenezer Scrooge</vt:lpstr>
      <vt:lpstr>Ebenezer Scrooge</vt:lpstr>
      <vt:lpstr>Ebenezer Scrooge</vt:lpstr>
      <vt:lpstr>Ebenezer Scrooge</vt:lpstr>
      <vt:lpstr>Ebenezer Scrooge</vt:lpstr>
      <vt:lpstr>Ebenezer Scrooge</vt:lpstr>
      <vt:lpstr>Ebenezer Scrooge</vt:lpstr>
      <vt:lpstr>Ebenezer Scrooge</vt:lpstr>
      <vt:lpstr>Ebenezer Scrooge</vt:lpstr>
      <vt:lpstr>Ebenezer Scrooge</vt:lpstr>
      <vt:lpstr>Ebenezer Scrooge</vt:lpstr>
      <vt:lpstr>Bob Cratchit the Clerk</vt:lpstr>
      <vt:lpstr>Fred</vt:lpstr>
      <vt:lpstr>Fred</vt:lpstr>
      <vt:lpstr>Mrs Cratchit</vt:lpstr>
      <vt:lpstr>Old Fezziwig</vt:lpstr>
      <vt:lpstr>Tiny Tim</vt:lpstr>
      <vt:lpstr>Little Fan</vt:lpstr>
      <vt:lpstr>Belle</vt:lpstr>
      <vt:lpstr>Jacob Marley</vt:lpstr>
      <vt:lpstr>Jacob Marley</vt:lpstr>
      <vt:lpstr>Ghost of Christmas Past</vt:lpstr>
      <vt:lpstr>Ghost of Christmas Present</vt:lpstr>
      <vt:lpstr>Want and Ignorance</vt:lpstr>
      <vt:lpstr>Ghost of Christmas Yet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Ebenezer Scrooge</dc:title>
  <dc:creator>Alix Dyer</dc:creator>
  <cp:lastModifiedBy>Beverley Graham</cp:lastModifiedBy>
  <cp:revision>29</cp:revision>
  <dcterms:created xsi:type="dcterms:W3CDTF">2012-10-17T10:20:34Z</dcterms:created>
  <dcterms:modified xsi:type="dcterms:W3CDTF">2020-11-08T15:36:42Z</dcterms:modified>
</cp:coreProperties>
</file>