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674" r:id="rId2"/>
  </p:sldMasterIdLst>
  <p:notesMasterIdLst>
    <p:notesMasterId r:id="rId14"/>
  </p:notesMasterIdLst>
  <p:sldIdLst>
    <p:sldId id="270" r:id="rId3"/>
    <p:sldId id="271" r:id="rId4"/>
    <p:sldId id="272" r:id="rId5"/>
    <p:sldId id="273" r:id="rId6"/>
    <p:sldId id="274" r:id="rId7"/>
    <p:sldId id="297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en" initials="AA" lastIdx="1" clrIdx="0">
    <p:extLst>
      <p:ext uri="{19B8F6BF-5375-455C-9EA6-DF929625EA0E}">
        <p15:presenceInfo xmlns:p15="http://schemas.microsoft.com/office/powerpoint/2012/main" userId="6b61a81e56fa5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59213-237C-4265-BAC6-5D3CC9F16550}" type="datetimeFigureOut">
              <a:rPr lang="en-GB" smtClean="0"/>
              <a:t>05/11/2020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0FBB1-5198-4D3B-9AED-E6D58D394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10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FBB1-5198-4D3B-9AED-E6D58D39441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FBB1-5198-4D3B-9AED-E6D58D3944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0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7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1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9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2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1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36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3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09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9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7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57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1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7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8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0438" y="220114"/>
            <a:ext cx="8235428" cy="6792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u="sng" dirty="0"/>
              <a:t>Paper 1: Mary &amp; Richard Turner Q3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6941" y="1119488"/>
            <a:ext cx="10986867" cy="50185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>
                <a:latin typeface="Eras Bold ITC" panose="020B0907030504020204" pitchFamily="34" charset="0"/>
              </a:rPr>
              <a:t>Missing Vowels</a:t>
            </a:r>
          </a:p>
          <a:p>
            <a:pPr marL="0" indent="0">
              <a:buNone/>
            </a:pPr>
            <a:r>
              <a:rPr lang="en-GB" sz="2000" u="sng" dirty="0">
                <a:latin typeface="Daytona" panose="020B0604030500040204" pitchFamily="34" charset="0"/>
              </a:rPr>
              <a:t>All these words have had their vowels removed. Can you figure out what they are? They can all be found in the narrative.</a:t>
            </a:r>
          </a:p>
          <a:p>
            <a:pPr marL="457200" indent="-457200">
              <a:buAutoNum type="arabicPeriod"/>
            </a:pPr>
            <a:r>
              <a:rPr lang="en-GB" sz="3600" dirty="0">
                <a:latin typeface="Daytona" panose="020B0604030500040204" pitchFamily="34" charset="0"/>
              </a:rPr>
              <a:t>W_ND_RF_L</a:t>
            </a:r>
          </a:p>
          <a:p>
            <a:pPr marL="342900" indent="-342900">
              <a:buAutoNum type="arabicPeriod"/>
            </a:pPr>
            <a:r>
              <a:rPr lang="en-GB" sz="3600" dirty="0">
                <a:latin typeface="Daytona" panose="020B0604030500040204" pitchFamily="34" charset="0"/>
              </a:rPr>
              <a:t>_NC_MF_RT_BLE</a:t>
            </a:r>
          </a:p>
          <a:p>
            <a:pPr marL="342900" indent="-342900">
              <a:buAutoNum type="arabicPeriod"/>
            </a:pPr>
            <a:r>
              <a:rPr lang="en-GB" sz="3600" dirty="0">
                <a:latin typeface="Daytona" panose="020B0604030500040204" pitchFamily="34" charset="0"/>
              </a:rPr>
              <a:t>SH_V_R_D</a:t>
            </a:r>
          </a:p>
          <a:p>
            <a:pPr marL="342900" indent="-342900">
              <a:buAutoNum type="arabicPeriod"/>
            </a:pPr>
            <a:r>
              <a:rPr lang="en-GB" sz="3600" dirty="0">
                <a:latin typeface="Daytona" panose="020B0604030500040204" pitchFamily="34" charset="0"/>
              </a:rPr>
              <a:t>CR_ _T_R_S</a:t>
            </a:r>
          </a:p>
          <a:p>
            <a:pPr marL="342900" indent="-342900">
              <a:buAutoNum type="arabicPeriod"/>
            </a:pPr>
            <a:r>
              <a:rPr lang="en-GB" sz="3600" dirty="0">
                <a:latin typeface="Daytona" panose="020B0604030500040204" pitchFamily="34" charset="0"/>
              </a:rPr>
              <a:t>R_L_ _V_D</a:t>
            </a:r>
            <a:endParaRPr lang="en-GB" sz="32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332501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Mastery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31052"/>
            <a:ext cx="10813280" cy="47411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Finally, explain the effect on the reader.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09AEEB-C505-4165-A07A-E4172EC1F0AB}"/>
              </a:ext>
            </a:extLst>
          </p:cNvPr>
          <p:cNvSpPr/>
          <p:nvPr/>
        </p:nvSpPr>
        <p:spPr>
          <a:xfrm>
            <a:off x="1533378" y="2912012"/>
            <a:ext cx="3010487" cy="13645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determined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A22369-C4FD-4F5C-8152-25428EF5DB38}"/>
              </a:ext>
            </a:extLst>
          </p:cNvPr>
          <p:cNvSpPr/>
          <p:nvPr/>
        </p:nvSpPr>
        <p:spPr>
          <a:xfrm>
            <a:off x="5303520" y="2398541"/>
            <a:ext cx="3756073" cy="11957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“with determination to face it, that she would ‘get close to nature’”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D3A967-93F0-4A9B-B4A9-520E2D8F8C9A}"/>
              </a:ext>
            </a:extLst>
          </p:cNvPr>
          <p:cNvCxnSpPr>
            <a:endCxn id="2" idx="1"/>
          </p:cNvCxnSpPr>
          <p:nvPr/>
        </p:nvCxnSpPr>
        <p:spPr>
          <a:xfrm flipV="1">
            <a:off x="4332849" y="2996418"/>
            <a:ext cx="970671" cy="211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573E07-E004-4DF0-9223-43AC86FC9385}"/>
              </a:ext>
            </a:extLst>
          </p:cNvPr>
          <p:cNvSpPr/>
          <p:nvPr/>
        </p:nvSpPr>
        <p:spPr>
          <a:xfrm>
            <a:off x="3481475" y="4378402"/>
            <a:ext cx="4093699" cy="149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/>
              <a:t>She is definite in her viewpoint and completely believes what she is telling herself.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6FA873-3B0A-434B-B2EB-4178BCF6D2D9}"/>
              </a:ext>
            </a:extLst>
          </p:cNvPr>
          <p:cNvCxnSpPr>
            <a:cxnSpLocks/>
          </p:cNvCxnSpPr>
          <p:nvPr/>
        </p:nvCxnSpPr>
        <p:spPr>
          <a:xfrm flipH="1">
            <a:off x="5561149" y="3642944"/>
            <a:ext cx="824795" cy="686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62DB536-24DC-4EC7-A3C9-176E83EF5FAE}"/>
              </a:ext>
            </a:extLst>
          </p:cNvPr>
          <p:cNvSpPr/>
          <p:nvPr/>
        </p:nvSpPr>
        <p:spPr>
          <a:xfrm>
            <a:off x="9630413" y="2996418"/>
            <a:ext cx="2056418" cy="2873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Mary seems like she is set on making her new life work.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D0168B-4DA0-41EC-A7B2-2E87499CCD7C}"/>
              </a:ext>
            </a:extLst>
          </p:cNvPr>
          <p:cNvCxnSpPr>
            <a:cxnSpLocks/>
          </p:cNvCxnSpPr>
          <p:nvPr/>
        </p:nvCxnSpPr>
        <p:spPr>
          <a:xfrm>
            <a:off x="8785001" y="3642944"/>
            <a:ext cx="845401" cy="5849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A7A802-3DD8-4776-B057-0FF54A345280}"/>
              </a:ext>
            </a:extLst>
          </p:cNvPr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139766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Mastery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31052"/>
            <a:ext cx="10813280" cy="47305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200" dirty="0">
                <a:solidFill>
                  <a:srgbClr val="FF0000"/>
                </a:solidFill>
                <a:latin typeface="Daytona" panose="020B0604030500040204" pitchFamily="34" charset="0"/>
              </a:rPr>
              <a:t>Mary seems to be very determined about adapting to her new lifestyle as she says </a:t>
            </a:r>
            <a:r>
              <a:rPr lang="en-GB" sz="4200" dirty="0">
                <a:solidFill>
                  <a:srgbClr val="FFC000"/>
                </a:solidFill>
                <a:latin typeface="Daytona" panose="020B0604030500040204" pitchFamily="34" charset="0"/>
              </a:rPr>
              <a:t>“with determination to face it, that she would ‘get close to nature’”. </a:t>
            </a:r>
            <a:r>
              <a:rPr lang="en-GB" sz="4200" dirty="0">
                <a:solidFill>
                  <a:srgbClr val="00B050"/>
                </a:solidFill>
                <a:latin typeface="Daytona" panose="020B0604030500040204" pitchFamily="34" charset="0"/>
              </a:rPr>
              <a:t>“would” </a:t>
            </a:r>
            <a:r>
              <a:rPr lang="en-GB" sz="4200" dirty="0">
                <a:solidFill>
                  <a:srgbClr val="0070C0"/>
                </a:solidFill>
                <a:latin typeface="Daytona" panose="020B0604030500040204" pitchFamily="34" charset="0"/>
              </a:rPr>
              <a:t>implies she is definite in her viewpoint and completely believes what she is telling herself making the reader think </a:t>
            </a:r>
            <a:r>
              <a:rPr lang="en-GB" sz="4200" dirty="0">
                <a:solidFill>
                  <a:srgbClr val="7030A0"/>
                </a:solidFill>
                <a:latin typeface="Daytona" panose="020B0604030500040204" pitchFamily="34" charset="0"/>
              </a:rPr>
              <a:t>Mary seems like she is set on making her new life work even though it is out of her usual comfort zone.</a:t>
            </a:r>
            <a:endParaRPr lang="en-GB" dirty="0">
              <a:solidFill>
                <a:srgbClr val="FFC000"/>
              </a:solidFill>
              <a:latin typeface="Daytona" panose="020B0604030500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1B931-08C0-4873-BF53-90B3D1764367}"/>
              </a:ext>
            </a:extLst>
          </p:cNvPr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40FB9BD-60BB-433C-91BD-6411EC984F05}"/>
              </a:ext>
            </a:extLst>
          </p:cNvPr>
          <p:cNvSpPr/>
          <p:nvPr/>
        </p:nvSpPr>
        <p:spPr>
          <a:xfrm>
            <a:off x="8169638" y="5897963"/>
            <a:ext cx="3886233" cy="832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Use  </a:t>
            </a:r>
            <a:r>
              <a:rPr lang="en-GB" sz="4800" b="1" dirty="0">
                <a:solidFill>
                  <a:srgbClr val="FF0000"/>
                </a:solidFill>
              </a:rPr>
              <a:t>P</a:t>
            </a:r>
            <a:r>
              <a:rPr lang="en-GB" sz="4800" b="1" dirty="0">
                <a:solidFill>
                  <a:srgbClr val="FFC000"/>
                </a:solidFill>
              </a:rPr>
              <a:t>E</a:t>
            </a:r>
            <a:r>
              <a:rPr lang="en-GB" sz="4800" b="1" dirty="0">
                <a:solidFill>
                  <a:srgbClr val="00B050"/>
                </a:solidFill>
              </a:rPr>
              <a:t>T</a:t>
            </a:r>
            <a:r>
              <a:rPr lang="en-GB" sz="4800" b="1" dirty="0">
                <a:solidFill>
                  <a:srgbClr val="0070C0"/>
                </a:solidFill>
              </a:rPr>
              <a:t>E</a:t>
            </a:r>
            <a:r>
              <a:rPr lang="en-GB" sz="4800" b="1" dirty="0">
                <a:solidFill>
                  <a:srgbClr val="7030A0"/>
                </a:solidFill>
              </a:rPr>
              <a:t>R</a:t>
            </a:r>
            <a:r>
              <a:rPr lang="en-GB" sz="4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826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0438" y="220114"/>
            <a:ext cx="8235428" cy="6792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u="sng" dirty="0"/>
              <a:t>Paper 1: Mary &amp; Richard Turner Q3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6941" y="1119488"/>
            <a:ext cx="10986867" cy="50185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>
                <a:latin typeface="Eras Bold ITC" panose="020B0907030504020204" pitchFamily="34" charset="0"/>
              </a:rPr>
              <a:t>Missing Vowels</a:t>
            </a:r>
          </a:p>
          <a:p>
            <a:pPr marL="0" indent="0">
              <a:buNone/>
            </a:pPr>
            <a:r>
              <a:rPr lang="en-GB" sz="2000" u="sng" dirty="0">
                <a:latin typeface="Daytona" panose="020B0604030500040204" pitchFamily="34" charset="0"/>
              </a:rPr>
              <a:t>All these words have had their vowels removed. Can you figure out what they are? They can all be found in the narrative.</a:t>
            </a:r>
          </a:p>
          <a:p>
            <a:pPr marL="457200" indent="-45720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Daytona" panose="020B0604030500040204" pitchFamily="34" charset="0"/>
              </a:rPr>
              <a:t>WONDERFUL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Daytona" panose="020B0604030500040204" pitchFamily="34" charset="0"/>
              </a:rPr>
              <a:t>UNCOMFORTABLE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Daytona" panose="020B0604030500040204" pitchFamily="34" charset="0"/>
              </a:rPr>
              <a:t>SHIVERED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Daytona" panose="020B0604030500040204" pitchFamily="34" charset="0"/>
              </a:rPr>
              <a:t>CREATURES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Daytona" panose="020B0604030500040204" pitchFamily="34" charset="0"/>
              </a:rPr>
              <a:t>RELIEVED</a:t>
            </a:r>
            <a:endParaRPr lang="en-GB" sz="3200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272480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1372" y="198344"/>
            <a:ext cx="3122851" cy="6792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u="sng" dirty="0"/>
              <a:t>Question A3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0658" y="1597572"/>
            <a:ext cx="8484280" cy="45404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sz="4400" dirty="0"/>
              <a:t>Language and structure analysis question 10 marks – 15 minutes. </a:t>
            </a:r>
          </a:p>
          <a:p>
            <a:r>
              <a:rPr lang="en-GB" sz="4400" dirty="0"/>
              <a:t>7-8 quotes (some embedded) Use PETER!</a:t>
            </a:r>
          </a:p>
          <a:p>
            <a:r>
              <a:rPr lang="en-GB" sz="4400" dirty="0"/>
              <a:t>Explore hidden and obvious meaning and effect – link to writers’ intentions</a:t>
            </a:r>
          </a:p>
          <a:p>
            <a:r>
              <a:rPr lang="en-GB" sz="4400" b="1" i="1" dirty="0"/>
              <a:t>How does the writer show…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Learning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110604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E09C8-FE68-4366-8F59-B3CF2DE0A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4" t="25869" r="15519" b="20239"/>
          <a:stretch/>
        </p:blipFill>
        <p:spPr>
          <a:xfrm>
            <a:off x="921433" y="1555248"/>
            <a:ext cx="11139770" cy="44797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6F07E-F74A-491F-8B8C-6A188BB91427}"/>
              </a:ext>
            </a:extLst>
          </p:cNvPr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83735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B61156-1A72-4484-947B-457028BA0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3" t="26369" r="15484" b="49749"/>
          <a:stretch/>
        </p:blipFill>
        <p:spPr>
          <a:xfrm>
            <a:off x="1057474" y="3030021"/>
            <a:ext cx="10957810" cy="2418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B2CB3A-FA47-4B52-B0AD-78E4A8FE0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4" t="80079" r="15519" b="8541"/>
          <a:stretch/>
        </p:blipFill>
        <p:spPr>
          <a:xfrm>
            <a:off x="1057474" y="1979427"/>
            <a:ext cx="10957810" cy="1050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9CAD0-BBE8-49EB-A9C9-884A32099AE8}"/>
              </a:ext>
            </a:extLst>
          </p:cNvPr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354414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263C-DF10-4136-8ABD-E2FF083B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717A6-F5A6-418E-B6D0-1B90DB52B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8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Mastery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31052"/>
            <a:ext cx="10813280" cy="47411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On your page, write down adjectives to describe Mary’s thoughts and feelings. </a:t>
            </a:r>
            <a:r>
              <a:rPr lang="en-GB" dirty="0"/>
              <a:t>–</a:t>
            </a:r>
            <a:r>
              <a:rPr lang="en-GB" sz="2000" dirty="0"/>
              <a:t> Remember to spread them out around the page.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1B931-08C0-4873-BF53-90B3D1764367}"/>
              </a:ext>
            </a:extLst>
          </p:cNvPr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78948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Mastery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31052"/>
            <a:ext cx="10813280" cy="47411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Now add quotations to support your adjectives.</a:t>
            </a:r>
            <a:r>
              <a:rPr lang="en-GB" sz="2000" dirty="0"/>
              <a:t>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09AEEB-C505-4165-A07A-E4172EC1F0AB}"/>
              </a:ext>
            </a:extLst>
          </p:cNvPr>
          <p:cNvSpPr/>
          <p:nvPr/>
        </p:nvSpPr>
        <p:spPr>
          <a:xfrm>
            <a:off x="1533378" y="2912012"/>
            <a:ext cx="3010487" cy="13645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determined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A22369-C4FD-4F5C-8152-25428EF5DB38}"/>
              </a:ext>
            </a:extLst>
          </p:cNvPr>
          <p:cNvSpPr/>
          <p:nvPr/>
        </p:nvSpPr>
        <p:spPr>
          <a:xfrm>
            <a:off x="5303520" y="2398541"/>
            <a:ext cx="3756073" cy="11957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“with determination to face it, that she would ‘get close to nature’”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D3A967-93F0-4A9B-B4A9-520E2D8F8C9A}"/>
              </a:ext>
            </a:extLst>
          </p:cNvPr>
          <p:cNvCxnSpPr>
            <a:endCxn id="2" idx="1"/>
          </p:cNvCxnSpPr>
          <p:nvPr/>
        </p:nvCxnSpPr>
        <p:spPr>
          <a:xfrm flipV="1">
            <a:off x="4332849" y="2996418"/>
            <a:ext cx="970671" cy="211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6E2E79-272F-45A3-BCEE-1774389A0DF5}"/>
              </a:ext>
            </a:extLst>
          </p:cNvPr>
          <p:cNvSpPr txBox="1"/>
          <p:nvPr/>
        </p:nvSpPr>
        <p:spPr>
          <a:xfrm>
            <a:off x="835077" y="6423305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300750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3115AF-F5F3-452E-80F7-A86C8039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038" y="126918"/>
            <a:ext cx="10957810" cy="1177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Read lines 29-54. </a:t>
            </a:r>
            <a:r>
              <a:rPr lang="en-GB" sz="3200" u="sng" dirty="0"/>
              <a:t>A3: How does the writer show Mary’s thoughts and feelings in these lines? </a:t>
            </a:r>
            <a:r>
              <a:rPr lang="en-GB" sz="2000" i="1" dirty="0"/>
              <a:t>You should write about: - the writer’s use of language to show Mary’s thoughts and feelings; - the effects on the reader</a:t>
            </a:r>
            <a:endParaRPr lang="en-GB" sz="3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D3B-6CFF-4E3F-8F0C-8BE1635380B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Question 3: Mastery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1F02-D180-46A7-84A3-9057ED24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31052"/>
            <a:ext cx="10813280" cy="47411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Pick a word/phrase to focus on.</a:t>
            </a:r>
            <a:r>
              <a:rPr lang="en-GB" sz="2000" dirty="0"/>
              <a:t>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09AEEB-C505-4165-A07A-E4172EC1F0AB}"/>
              </a:ext>
            </a:extLst>
          </p:cNvPr>
          <p:cNvSpPr/>
          <p:nvPr/>
        </p:nvSpPr>
        <p:spPr>
          <a:xfrm>
            <a:off x="1533378" y="2912012"/>
            <a:ext cx="3010487" cy="13645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determined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A22369-C4FD-4F5C-8152-25428EF5DB38}"/>
              </a:ext>
            </a:extLst>
          </p:cNvPr>
          <p:cNvSpPr/>
          <p:nvPr/>
        </p:nvSpPr>
        <p:spPr>
          <a:xfrm>
            <a:off x="5303520" y="2398541"/>
            <a:ext cx="3756073" cy="11957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“with determination to face it, that she would ‘get close to nature’”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D3A967-93F0-4A9B-B4A9-520E2D8F8C9A}"/>
              </a:ext>
            </a:extLst>
          </p:cNvPr>
          <p:cNvCxnSpPr>
            <a:endCxn id="2" idx="1"/>
          </p:cNvCxnSpPr>
          <p:nvPr/>
        </p:nvCxnSpPr>
        <p:spPr>
          <a:xfrm flipV="1">
            <a:off x="4332849" y="2996418"/>
            <a:ext cx="970671" cy="211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573E07-E004-4DF0-9223-43AC86FC9385}"/>
              </a:ext>
            </a:extLst>
          </p:cNvPr>
          <p:cNvSpPr/>
          <p:nvPr/>
        </p:nvSpPr>
        <p:spPr>
          <a:xfrm>
            <a:off x="3481475" y="4378402"/>
            <a:ext cx="4093699" cy="149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/>
              <a:t>She is definite in her viewpoint and completely believes what she is telling herself.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6FA873-3B0A-434B-B2EB-4178BCF6D2D9}"/>
              </a:ext>
            </a:extLst>
          </p:cNvPr>
          <p:cNvCxnSpPr>
            <a:cxnSpLocks/>
          </p:cNvCxnSpPr>
          <p:nvPr/>
        </p:nvCxnSpPr>
        <p:spPr>
          <a:xfrm flipH="1">
            <a:off x="5561149" y="3642944"/>
            <a:ext cx="824795" cy="686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DFEC59-0580-4197-83C5-D7EFA509E3E1}"/>
              </a:ext>
            </a:extLst>
          </p:cNvPr>
          <p:cNvSpPr txBox="1"/>
          <p:nvPr/>
        </p:nvSpPr>
        <p:spPr>
          <a:xfrm>
            <a:off x="853555" y="6459789"/>
            <a:ext cx="47075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LO: To comment on a character’s thoughts and feelings.</a:t>
            </a:r>
          </a:p>
        </p:txBody>
      </p:sp>
    </p:spTree>
    <p:extLst>
      <p:ext uri="{BB962C8B-B14F-4D97-AF65-F5344CB8AC3E}">
        <p14:creationId xmlns:p14="http://schemas.microsoft.com/office/powerpoint/2010/main" val="242277028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_2SEEDS">
      <a:dk1>
        <a:srgbClr val="000000"/>
      </a:dk1>
      <a:lt1>
        <a:srgbClr val="FFFFFF"/>
      </a:lt1>
      <a:dk2>
        <a:srgbClr val="243441"/>
      </a:dk2>
      <a:lt2>
        <a:srgbClr val="E8E4E2"/>
      </a:lt2>
      <a:accent1>
        <a:srgbClr val="3881B4"/>
      </a:accent1>
      <a:accent2>
        <a:srgbClr val="43B3B2"/>
      </a:accent2>
      <a:accent3>
        <a:srgbClr val="4A5FC6"/>
      </a:accent3>
      <a:accent4>
        <a:srgbClr val="A038B4"/>
      </a:accent4>
      <a:accent5>
        <a:srgbClr val="C64AA6"/>
      </a:accent5>
      <a:accent6>
        <a:srgbClr val="B43861"/>
      </a:accent6>
      <a:hlink>
        <a:srgbClr val="BA51C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E729BE"/>
      </a:accent1>
      <a:accent2>
        <a:srgbClr val="AE17D5"/>
      </a:accent2>
      <a:accent3>
        <a:srgbClr val="742DE7"/>
      </a:accent3>
      <a:accent4>
        <a:srgbClr val="454ADD"/>
      </a:accent4>
      <a:accent5>
        <a:srgbClr val="297FE7"/>
      </a:accent5>
      <a:accent6>
        <a:srgbClr val="16B3CB"/>
      </a:accent6>
      <a:hlink>
        <a:srgbClr val="5676C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829</Words>
  <Application>Microsoft Office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Next LT Pro</vt:lpstr>
      <vt:lpstr>Calibri</vt:lpstr>
      <vt:lpstr>Century Gothic</vt:lpstr>
      <vt:lpstr>Daytona</vt:lpstr>
      <vt:lpstr>Elephant</vt:lpstr>
      <vt:lpstr>Eras Bold ITC</vt:lpstr>
      <vt:lpstr>AccentBoxVTI</vt:lpstr>
      <vt:lpstr>BrushVTI</vt:lpstr>
      <vt:lpstr>Paper 1: Mary &amp; Richard Turner Q3</vt:lpstr>
      <vt:lpstr>Paper 1: Mary &amp; Richard Turner Q3</vt:lpstr>
      <vt:lpstr>Question A3</vt:lpstr>
      <vt:lpstr>Read lines 29-54. A3: How does the writer show Mary’s thoughts and feelings in these lines? You should write about: - the writer’s use of language to show Mary’s thoughts and feelings; - the effects on the reader</vt:lpstr>
      <vt:lpstr>Read lines 29-54. A3: How does the writer show Mary’s thoughts and feelings in these lines? You should write about: - the writer’s use of language to show Mary’s thoughts and feelings; - the effects on the reader</vt:lpstr>
      <vt:lpstr>PowerPoint Presentation</vt:lpstr>
      <vt:lpstr>Read lines 29-54. A3: How does the writer show Mary’s thoughts and feelings in these lines? You should write about: - the writer’s use of language to show Mary’s thoughts and feelings; - the effects on the reader</vt:lpstr>
      <vt:lpstr>Read lines 29-54. A3: How does the writer show Mary’s thoughts and feelings in these lines? You should write about: - the writer’s use of language to show Mary’s thoughts and feelings; - the effects on the reader</vt:lpstr>
      <vt:lpstr>Read lines 29-54. A3: How does the writer show Mary’s thoughts and feelings in these lines? You should write about: - the writer’s use of language to show Mary’s thoughts and feelings; - the effects on the reader</vt:lpstr>
      <vt:lpstr>Read lines 29-54. A3: How does the writer show Mary’s thoughts and feelings in these lines? You should write about: - the writer’s use of language to show Mary’s thoughts and feelings; - the effects on the reader</vt:lpstr>
      <vt:lpstr>Read lines 29-54. A3: How does the writer show Mary’s thoughts and feelings in these lines? You should write about: - the writer’s use of language to show Mary’s thoughts and feelings; - the effects on the reader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Allen</dc:creator>
  <cp:lastModifiedBy>T Burton</cp:lastModifiedBy>
  <cp:revision>64</cp:revision>
  <dcterms:created xsi:type="dcterms:W3CDTF">2020-07-16T13:44:33Z</dcterms:created>
  <dcterms:modified xsi:type="dcterms:W3CDTF">2020-11-05T08:56:51Z</dcterms:modified>
</cp:coreProperties>
</file>