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674" r:id="rId2"/>
  </p:sldMasterIdLst>
  <p:notesMasterIdLst>
    <p:notesMasterId r:id="rId16"/>
  </p:notesMasterIdLst>
  <p:sldIdLst>
    <p:sldId id="259" r:id="rId3"/>
    <p:sldId id="260" r:id="rId4"/>
    <p:sldId id="258" r:id="rId5"/>
    <p:sldId id="261" r:id="rId6"/>
    <p:sldId id="262" r:id="rId7"/>
    <p:sldId id="263" r:id="rId8"/>
    <p:sldId id="296"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Allen" initials="AA" lastIdx="1" clrIdx="0">
    <p:extLst>
      <p:ext uri="{19B8F6BF-5375-455C-9EA6-DF929625EA0E}">
        <p15:presenceInfo xmlns:p15="http://schemas.microsoft.com/office/powerpoint/2012/main" userId="6b61a81e56fa5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59213-237C-4265-BAC6-5D3CC9F16550}" type="datetimeFigureOut">
              <a:rPr lang="en-GB" smtClean="0"/>
              <a:t>05/11/2020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0FBB1-5198-4D3B-9AED-E6D58D394416}" type="slidenum">
              <a:rPr lang="en-GB" smtClean="0"/>
              <a:t>‹#›</a:t>
            </a:fld>
            <a:endParaRPr lang="en-GB" dirty="0"/>
          </a:p>
        </p:txBody>
      </p:sp>
    </p:spTree>
    <p:extLst>
      <p:ext uri="{BB962C8B-B14F-4D97-AF65-F5344CB8AC3E}">
        <p14:creationId xmlns:p14="http://schemas.microsoft.com/office/powerpoint/2010/main" val="325310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11/5/2020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2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11/5/2020</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40730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11/5/2020</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12427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71191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30239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10592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196118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81713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93043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884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93970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11/5/2020</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29809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22359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534027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21335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11/5/2020</a:t>
            </a:fld>
            <a:endParaRPr lang="en-US" dirty="0"/>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51517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11/5/2020</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0016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11/5/2020</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19901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11/5/2020</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1128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11/5/2020</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0827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11/5/2020</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5190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11/5/2020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83648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11/5/2020</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9424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11/5/2020</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106765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11/5/2020</a:t>
            </a:fld>
            <a:endParaRPr lang="en-US" dirty="0"/>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383441138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835077" y="130673"/>
            <a:ext cx="9673028" cy="583005"/>
          </a:xfrm>
          <a:solidFill>
            <a:schemeClr val="accent1">
              <a:lumMod val="20000"/>
              <a:lumOff val="80000"/>
            </a:schemeClr>
          </a:solidFill>
        </p:spPr>
        <p:txBody>
          <a:bodyPr>
            <a:normAutofit/>
          </a:bodyPr>
          <a:lstStyle/>
          <a:p>
            <a:r>
              <a:rPr lang="en-GB" sz="3200" b="1" dirty="0"/>
              <a:t>Match the vocabulary to the correct definitions.</a:t>
            </a:r>
          </a:p>
        </p:txBody>
      </p:sp>
      <p:sp>
        <p:nvSpPr>
          <p:cNvPr id="5" name="Content Placeholder 4"/>
          <p:cNvSpPr>
            <a:spLocks noGrp="1"/>
          </p:cNvSpPr>
          <p:nvPr>
            <p:ph idx="1"/>
          </p:nvPr>
        </p:nvSpPr>
        <p:spPr>
          <a:xfrm>
            <a:off x="835077" y="1070518"/>
            <a:ext cx="11230543" cy="5067524"/>
          </a:xfrm>
          <a:solidFill>
            <a:schemeClr val="accent1">
              <a:lumMod val="20000"/>
              <a:lumOff val="80000"/>
            </a:schemeClr>
          </a:solidFill>
        </p:spPr>
        <p:txBody>
          <a:bodyPr>
            <a:normAutofit fontScale="92500" lnSpcReduction="10000"/>
          </a:bodyPr>
          <a:lstStyle/>
          <a:p>
            <a:pPr marL="342900" indent="-342900">
              <a:buAutoNum type="arabicPeriod"/>
            </a:pPr>
            <a:r>
              <a:rPr lang="en-GB" b="0" i="0" dirty="0">
                <a:solidFill>
                  <a:srgbClr val="222222"/>
                </a:solidFill>
                <a:effectLst/>
                <a:latin typeface="arial" panose="020B0604020202020204" pitchFamily="34" charset="0"/>
              </a:rPr>
              <a:t>   calm, peaceful, and untroubled; tranquil.</a:t>
            </a:r>
            <a:endParaRPr lang="en-GB" i="0" dirty="0">
              <a:solidFill>
                <a:srgbClr val="222222"/>
              </a:solidFill>
              <a:effectLst/>
              <a:latin typeface="arial" panose="020B0604020202020204" pitchFamily="34" charset="0"/>
            </a:endParaRPr>
          </a:p>
          <a:p>
            <a:pPr marL="514350" indent="-514350">
              <a:buAutoNum type="arabicPeriod"/>
            </a:pPr>
            <a:r>
              <a:rPr lang="en-GB" b="0" i="0" dirty="0">
                <a:solidFill>
                  <a:srgbClr val="222222"/>
                </a:solidFill>
                <a:effectLst/>
                <a:latin typeface="arial" panose="020B0604020202020204" pitchFamily="34" charset="0"/>
              </a:rPr>
              <a:t>done, occurring, or active at night.</a:t>
            </a:r>
            <a:endParaRPr lang="en-GB" b="0" dirty="0">
              <a:solidFill>
                <a:srgbClr val="222222"/>
              </a:solidFill>
              <a:latin typeface="arial" panose="020B0604020202020204" pitchFamily="34" charset="0"/>
            </a:endParaRPr>
          </a:p>
          <a:p>
            <a:pPr marL="514350" indent="-514350">
              <a:buAutoNum type="arabicPeriod"/>
            </a:pPr>
            <a:r>
              <a:rPr lang="en-GB" b="0" i="0" dirty="0">
                <a:solidFill>
                  <a:srgbClr val="222222"/>
                </a:solidFill>
                <a:effectLst/>
                <a:latin typeface="arial" panose="020B0604020202020204" pitchFamily="34" charset="0"/>
              </a:rPr>
              <a:t>a person employed to report for a newspaper or broadcasting organisation.</a:t>
            </a:r>
          </a:p>
          <a:p>
            <a:pPr marL="514350" indent="-514350">
              <a:buAutoNum type="arabicPeriod"/>
            </a:pPr>
            <a:r>
              <a:rPr lang="en-GB" b="0" i="0" dirty="0">
                <a:solidFill>
                  <a:srgbClr val="222222"/>
                </a:solidFill>
                <a:effectLst/>
                <a:latin typeface="arial" panose="020B0604020202020204" pitchFamily="34" charset="0"/>
              </a:rPr>
              <a:t>shaped into a series of parallel ridges and grooves so as to give added rigidity and strength.</a:t>
            </a:r>
            <a:endParaRPr lang="en-GB" dirty="0">
              <a:solidFill>
                <a:srgbClr val="222222"/>
              </a:solidFill>
              <a:latin typeface="arial" panose="020B0604020202020204" pitchFamily="34" charset="0"/>
            </a:endParaRPr>
          </a:p>
          <a:p>
            <a:pPr marL="514350" indent="-514350">
              <a:buAutoNum type="arabicPeriod"/>
            </a:pPr>
            <a:r>
              <a:rPr lang="en-GB" b="0" i="0" dirty="0">
                <a:solidFill>
                  <a:srgbClr val="222222"/>
                </a:solidFill>
                <a:effectLst/>
                <a:latin typeface="arial" panose="020B0604020202020204" pitchFamily="34" charset="0"/>
              </a:rPr>
              <a:t>causing great public interest and excitement.</a:t>
            </a:r>
          </a:p>
          <a:p>
            <a:pPr marL="514350" indent="-514350">
              <a:buAutoNum type="arabicPeriod"/>
            </a:pPr>
            <a:r>
              <a:rPr lang="en-GB" b="0" i="0" dirty="0">
                <a:solidFill>
                  <a:srgbClr val="222222"/>
                </a:solidFill>
                <a:effectLst/>
                <a:latin typeface="arial" panose="020B0604020202020204" pitchFamily="34" charset="0"/>
              </a:rPr>
              <a:t>mild dislike or aversion.</a:t>
            </a:r>
            <a:endParaRPr lang="en-GB" sz="4000" b="1" dirty="0"/>
          </a:p>
          <a:p>
            <a:pPr marL="0" indent="0" algn="ctr">
              <a:buNone/>
            </a:pPr>
            <a:endParaRPr lang="en-GB" sz="2600" b="1" dirty="0"/>
          </a:p>
          <a:p>
            <a:pPr marL="0" indent="0" algn="ctr">
              <a:buNone/>
            </a:pPr>
            <a:r>
              <a:rPr lang="en-GB" sz="2600" b="1" dirty="0"/>
              <a:t>Sensational  Correspondent  Serene  Distaste  Nocturnal  Corrugated</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Unlocking Vocabulary</a:t>
            </a:r>
          </a:p>
        </p:txBody>
      </p:sp>
      <p:sp>
        <p:nvSpPr>
          <p:cNvPr id="7" name="TextBox 6"/>
          <p:cNvSpPr txBox="1"/>
          <p:nvPr/>
        </p:nvSpPr>
        <p:spPr>
          <a:xfrm>
            <a:off x="835077" y="6423306"/>
            <a:ext cx="4763865"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415266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Mastery</a:t>
            </a:r>
          </a:p>
        </p:txBody>
      </p:sp>
      <p:sp>
        <p:nvSpPr>
          <p:cNvPr id="7" name="TextBox 6"/>
          <p:cNvSpPr txBox="1"/>
          <p:nvPr/>
        </p:nvSpPr>
        <p:spPr>
          <a:xfrm>
            <a:off x="835077" y="6423305"/>
            <a:ext cx="4693526"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3277375-3320-408E-A830-EA52A8D38AB0}"/>
              </a:ext>
            </a:extLst>
          </p:cNvPr>
          <p:cNvPicPr>
            <a:picLocks noChangeAspect="1"/>
          </p:cNvPicPr>
          <p:nvPr/>
        </p:nvPicPr>
        <p:blipFill rotWithShape="1">
          <a:blip r:embed="rId3"/>
          <a:srcRect l="12287" t="31648" r="14569" b="50298"/>
          <a:stretch/>
        </p:blipFill>
        <p:spPr>
          <a:xfrm>
            <a:off x="1004381" y="2351106"/>
            <a:ext cx="10924467" cy="2415385"/>
          </a:xfrm>
          <a:prstGeom prst="rect">
            <a:avLst/>
          </a:prstGeom>
        </p:spPr>
      </p:pic>
      <p:sp>
        <p:nvSpPr>
          <p:cNvPr id="5" name="Rectangle: Rounded Corners 4">
            <a:extLst>
              <a:ext uri="{FF2B5EF4-FFF2-40B4-BE49-F238E27FC236}">
                <a16:creationId xmlns:a16="http://schemas.microsoft.com/office/drawing/2014/main" id="{906A5F85-5517-41F5-9024-91281357E5C9}"/>
              </a:ext>
            </a:extLst>
          </p:cNvPr>
          <p:cNvSpPr/>
          <p:nvPr/>
        </p:nvSpPr>
        <p:spPr>
          <a:xfrm>
            <a:off x="8874177" y="2478024"/>
            <a:ext cx="1993692"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B2A23F42-9A83-48D1-9A77-4BE931FE5878}"/>
              </a:ext>
            </a:extLst>
          </p:cNvPr>
          <p:cNvSpPr/>
          <p:nvPr/>
        </p:nvSpPr>
        <p:spPr>
          <a:xfrm>
            <a:off x="1004381" y="2923082"/>
            <a:ext cx="3837442" cy="482934"/>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6CA9EC2C-D789-4B9C-B87B-A48B5CFEE340}"/>
              </a:ext>
            </a:extLst>
          </p:cNvPr>
          <p:cNvSpPr/>
          <p:nvPr/>
        </p:nvSpPr>
        <p:spPr>
          <a:xfrm>
            <a:off x="1424066" y="3848465"/>
            <a:ext cx="3676153" cy="482934"/>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F975A0B1-C6AC-4091-9661-475A524448CE}"/>
              </a:ext>
            </a:extLst>
          </p:cNvPr>
          <p:cNvSpPr/>
          <p:nvPr/>
        </p:nvSpPr>
        <p:spPr>
          <a:xfrm>
            <a:off x="7405141" y="3880054"/>
            <a:ext cx="2355954"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3142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Mastery</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3277375-3320-408E-A830-EA52A8D38AB0}"/>
              </a:ext>
            </a:extLst>
          </p:cNvPr>
          <p:cNvPicPr>
            <a:picLocks noChangeAspect="1"/>
          </p:cNvPicPr>
          <p:nvPr/>
        </p:nvPicPr>
        <p:blipFill rotWithShape="1">
          <a:blip r:embed="rId3"/>
          <a:srcRect l="12905" t="49702" r="14569" b="34961"/>
          <a:stretch/>
        </p:blipFill>
        <p:spPr>
          <a:xfrm>
            <a:off x="908304" y="2623044"/>
            <a:ext cx="11222940" cy="2353689"/>
          </a:xfrm>
          <a:prstGeom prst="rect">
            <a:avLst/>
          </a:prstGeom>
        </p:spPr>
      </p:pic>
      <p:sp>
        <p:nvSpPr>
          <p:cNvPr id="5" name="Rectangle: Rounded Corners 4">
            <a:extLst>
              <a:ext uri="{FF2B5EF4-FFF2-40B4-BE49-F238E27FC236}">
                <a16:creationId xmlns:a16="http://schemas.microsoft.com/office/drawing/2014/main" id="{BD57B836-7731-4E04-A143-5B26DF306B3E}"/>
              </a:ext>
            </a:extLst>
          </p:cNvPr>
          <p:cNvSpPr/>
          <p:nvPr/>
        </p:nvSpPr>
        <p:spPr>
          <a:xfrm>
            <a:off x="5786203" y="3744573"/>
            <a:ext cx="3237876" cy="527623"/>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15CD2B65-AA0D-4DD9-8D19-1DDDA03677E5}"/>
              </a:ext>
            </a:extLst>
          </p:cNvPr>
          <p:cNvSpPr/>
          <p:nvPr/>
        </p:nvSpPr>
        <p:spPr>
          <a:xfrm>
            <a:off x="9564479" y="4272196"/>
            <a:ext cx="2126897" cy="460826"/>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ED812222-7155-4872-A99B-D434D406193F}"/>
              </a:ext>
            </a:extLst>
          </p:cNvPr>
          <p:cNvSpPr/>
          <p:nvPr/>
        </p:nvSpPr>
        <p:spPr>
          <a:xfrm>
            <a:off x="10741002" y="3240198"/>
            <a:ext cx="1390242"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F4012AB7-22EA-4FA8-B87E-BB0622FC4A38}"/>
              </a:ext>
            </a:extLst>
          </p:cNvPr>
          <p:cNvSpPr/>
          <p:nvPr/>
        </p:nvSpPr>
        <p:spPr>
          <a:xfrm>
            <a:off x="915151" y="3744573"/>
            <a:ext cx="4810296" cy="48634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2355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Mastery</a:t>
            </a:r>
          </a:p>
        </p:txBody>
      </p:sp>
      <p:sp>
        <p:nvSpPr>
          <p:cNvPr id="7" name="TextBox 6"/>
          <p:cNvSpPr txBox="1"/>
          <p:nvPr/>
        </p:nvSpPr>
        <p:spPr>
          <a:xfrm>
            <a:off x="835077" y="6423305"/>
            <a:ext cx="4665391"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3277375-3320-408E-A830-EA52A8D38AB0}"/>
              </a:ext>
            </a:extLst>
          </p:cNvPr>
          <p:cNvPicPr>
            <a:picLocks noChangeAspect="1"/>
          </p:cNvPicPr>
          <p:nvPr/>
        </p:nvPicPr>
        <p:blipFill rotWithShape="1">
          <a:blip r:embed="rId3"/>
          <a:srcRect l="13124" t="66302" r="14569" b="16085"/>
          <a:stretch/>
        </p:blipFill>
        <p:spPr>
          <a:xfrm>
            <a:off x="835077" y="2351105"/>
            <a:ext cx="11181832" cy="2100973"/>
          </a:xfrm>
          <a:prstGeom prst="rect">
            <a:avLst/>
          </a:prstGeom>
        </p:spPr>
      </p:pic>
      <p:sp>
        <p:nvSpPr>
          <p:cNvPr id="5" name="Rectangle: Rounded Corners 4">
            <a:extLst>
              <a:ext uri="{FF2B5EF4-FFF2-40B4-BE49-F238E27FC236}">
                <a16:creationId xmlns:a16="http://schemas.microsoft.com/office/drawing/2014/main" id="{875A8BE0-3068-472B-BB33-AAC6CFDC82EB}"/>
              </a:ext>
            </a:extLst>
          </p:cNvPr>
          <p:cNvSpPr/>
          <p:nvPr/>
        </p:nvSpPr>
        <p:spPr>
          <a:xfrm>
            <a:off x="5846164" y="2792818"/>
            <a:ext cx="1109272" cy="445057"/>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3548AD4B-BCE7-4062-942B-0ADAE5CAA017}"/>
              </a:ext>
            </a:extLst>
          </p:cNvPr>
          <p:cNvSpPr/>
          <p:nvPr/>
        </p:nvSpPr>
        <p:spPr>
          <a:xfrm>
            <a:off x="7525062" y="3614915"/>
            <a:ext cx="1993692"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C3C64EA1-8642-4AF5-847F-32E28BE319DA}"/>
              </a:ext>
            </a:extLst>
          </p:cNvPr>
          <p:cNvSpPr/>
          <p:nvPr/>
        </p:nvSpPr>
        <p:spPr>
          <a:xfrm>
            <a:off x="2533338" y="4007020"/>
            <a:ext cx="7393097" cy="445058"/>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41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Mastery</a:t>
            </a:r>
          </a:p>
        </p:txBody>
      </p:sp>
      <p:sp>
        <p:nvSpPr>
          <p:cNvPr id="7" name="TextBox 6"/>
          <p:cNvSpPr txBox="1"/>
          <p:nvPr/>
        </p:nvSpPr>
        <p:spPr>
          <a:xfrm>
            <a:off x="835077" y="6423305"/>
            <a:ext cx="4637255" cy="307349"/>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a:xfrm>
            <a:off x="1220499" y="1833447"/>
            <a:ext cx="10168128" cy="3694176"/>
          </a:xfrm>
          <a:solidFill>
            <a:schemeClr val="accent1">
              <a:lumMod val="20000"/>
              <a:lumOff val="80000"/>
            </a:schemeClr>
          </a:solidFill>
        </p:spPr>
        <p:txBody>
          <a:bodyPr>
            <a:normAutofit/>
          </a:bodyPr>
          <a:lstStyle/>
          <a:p>
            <a:pPr marL="0" indent="0">
              <a:buNone/>
            </a:pPr>
            <a:r>
              <a:rPr lang="en-GB" sz="3600" dirty="0">
                <a:solidFill>
                  <a:srgbClr val="FF0000"/>
                </a:solidFill>
                <a:latin typeface="Bradley Hand ITC" panose="03070402050302030203" pitchFamily="66" charset="0"/>
              </a:rPr>
              <a:t>The writer makes its seem like Mary and Richard have rushed in to marriage. </a:t>
            </a:r>
            <a:r>
              <a:rPr lang="en-GB" sz="3600" dirty="0">
                <a:solidFill>
                  <a:srgbClr val="FFC000"/>
                </a:solidFill>
                <a:latin typeface="Bradley Hand ITC" panose="03070402050302030203" pitchFamily="66" charset="0"/>
              </a:rPr>
              <a:t>“They had been married by special licence two weeks later”.</a:t>
            </a:r>
          </a:p>
          <a:p>
            <a:pPr marL="0" indent="0">
              <a:buNone/>
            </a:pPr>
            <a:endParaRPr lang="en-GB" sz="3600" dirty="0">
              <a:solidFill>
                <a:srgbClr val="FFC000"/>
              </a:solidFill>
              <a:latin typeface="Bradley Hand ITC" panose="03070402050302030203" pitchFamily="66" charset="0"/>
            </a:endParaRPr>
          </a:p>
          <a:p>
            <a:pPr marL="0" indent="0" algn="ctr">
              <a:buNone/>
            </a:pPr>
            <a:r>
              <a:rPr lang="en-GB" sz="3600" dirty="0">
                <a:solidFill>
                  <a:schemeClr val="accent5">
                    <a:lumMod val="50000"/>
                  </a:schemeClr>
                </a:solidFill>
              </a:rPr>
              <a:t>HOW COULD THIS BE CONTINUED?</a:t>
            </a:r>
          </a:p>
          <a:p>
            <a:pPr marL="0" indent="0">
              <a:buNone/>
            </a:pPr>
            <a:endParaRPr lang="en-GB" sz="3600" dirty="0">
              <a:solidFill>
                <a:srgbClr val="FFC000"/>
              </a:solidFill>
              <a:latin typeface="Bradley Hand ITC" panose="03070402050302030203" pitchFamily="66" charset="0"/>
            </a:endParaRPr>
          </a:p>
        </p:txBody>
      </p:sp>
      <p:sp>
        <p:nvSpPr>
          <p:cNvPr id="8" name="Rounded Rectangle 3">
            <a:extLst>
              <a:ext uri="{FF2B5EF4-FFF2-40B4-BE49-F238E27FC236}">
                <a16:creationId xmlns:a16="http://schemas.microsoft.com/office/drawing/2014/main" id="{2699913E-7E3C-4AF4-87C1-A02907FDDEB3}"/>
              </a:ext>
            </a:extLst>
          </p:cNvPr>
          <p:cNvSpPr/>
          <p:nvPr/>
        </p:nvSpPr>
        <p:spPr>
          <a:xfrm>
            <a:off x="8169638" y="5897963"/>
            <a:ext cx="3886233" cy="832691"/>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t>Use  </a:t>
            </a:r>
            <a:r>
              <a:rPr lang="en-GB" sz="4800" b="1" dirty="0">
                <a:solidFill>
                  <a:srgbClr val="FF0000"/>
                </a:solidFill>
              </a:rPr>
              <a:t>P</a:t>
            </a:r>
            <a:r>
              <a:rPr lang="en-GB" sz="4800" b="1" dirty="0">
                <a:solidFill>
                  <a:srgbClr val="FFC000"/>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t>!</a:t>
            </a:r>
          </a:p>
        </p:txBody>
      </p:sp>
    </p:spTree>
    <p:extLst>
      <p:ext uri="{BB962C8B-B14F-4D97-AF65-F5344CB8AC3E}">
        <p14:creationId xmlns:p14="http://schemas.microsoft.com/office/powerpoint/2010/main" val="84972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835077" y="130673"/>
            <a:ext cx="9673028" cy="583005"/>
          </a:xfrm>
          <a:solidFill>
            <a:schemeClr val="accent1">
              <a:lumMod val="20000"/>
              <a:lumOff val="80000"/>
            </a:schemeClr>
          </a:solidFill>
        </p:spPr>
        <p:txBody>
          <a:bodyPr>
            <a:normAutofit/>
          </a:bodyPr>
          <a:lstStyle/>
          <a:p>
            <a:r>
              <a:rPr lang="en-GB" sz="3200" b="1" dirty="0"/>
              <a:t>Check your answers:</a:t>
            </a:r>
          </a:p>
        </p:txBody>
      </p:sp>
      <p:sp>
        <p:nvSpPr>
          <p:cNvPr id="5" name="Content Placeholder 4"/>
          <p:cNvSpPr>
            <a:spLocks noGrp="1"/>
          </p:cNvSpPr>
          <p:nvPr>
            <p:ph idx="1"/>
          </p:nvPr>
        </p:nvSpPr>
        <p:spPr>
          <a:xfrm>
            <a:off x="835077" y="1070518"/>
            <a:ext cx="11230543" cy="5067524"/>
          </a:xfrm>
          <a:solidFill>
            <a:schemeClr val="accent1">
              <a:lumMod val="20000"/>
              <a:lumOff val="80000"/>
            </a:schemeClr>
          </a:solidFill>
        </p:spPr>
        <p:txBody>
          <a:bodyPr>
            <a:normAutofit/>
          </a:bodyPr>
          <a:lstStyle/>
          <a:p>
            <a:pPr marL="342900" indent="-342900">
              <a:buAutoNum type="arabicPeriod"/>
            </a:pPr>
            <a:r>
              <a:rPr lang="en-GB" b="0" i="0" dirty="0">
                <a:solidFill>
                  <a:srgbClr val="222222"/>
                </a:solidFill>
                <a:effectLst/>
                <a:latin typeface="arial" panose="020B0604020202020204" pitchFamily="34" charset="0"/>
              </a:rPr>
              <a:t>  </a:t>
            </a:r>
            <a:r>
              <a:rPr lang="en-GB" b="1" dirty="0"/>
              <a:t>Serene:</a:t>
            </a:r>
            <a:r>
              <a:rPr lang="en-GB" b="0" i="0" dirty="0">
                <a:solidFill>
                  <a:srgbClr val="222222"/>
                </a:solidFill>
                <a:effectLst/>
                <a:latin typeface="arial" panose="020B0604020202020204" pitchFamily="34" charset="0"/>
              </a:rPr>
              <a:t> calm, peaceful, and untroubled; tranquil.</a:t>
            </a:r>
            <a:endParaRPr lang="en-GB" i="0" dirty="0">
              <a:solidFill>
                <a:srgbClr val="222222"/>
              </a:solidFill>
              <a:effectLst/>
              <a:latin typeface="arial" panose="020B0604020202020204" pitchFamily="34" charset="0"/>
            </a:endParaRPr>
          </a:p>
          <a:p>
            <a:pPr marL="514350" indent="-514350">
              <a:buAutoNum type="arabicPeriod"/>
            </a:pPr>
            <a:r>
              <a:rPr lang="en-GB" b="1" dirty="0"/>
              <a:t>Nocturnal: </a:t>
            </a:r>
            <a:r>
              <a:rPr lang="en-GB" b="0" i="0" dirty="0">
                <a:solidFill>
                  <a:srgbClr val="222222"/>
                </a:solidFill>
                <a:effectLst/>
                <a:latin typeface="arial" panose="020B0604020202020204" pitchFamily="34" charset="0"/>
              </a:rPr>
              <a:t>done, occurring, or active at night.</a:t>
            </a:r>
            <a:endParaRPr lang="en-GB" b="0" dirty="0">
              <a:solidFill>
                <a:srgbClr val="222222"/>
              </a:solidFill>
              <a:latin typeface="arial" panose="020B0604020202020204" pitchFamily="34" charset="0"/>
            </a:endParaRPr>
          </a:p>
          <a:p>
            <a:pPr marL="514350" indent="-514350">
              <a:buAutoNum type="arabicPeriod"/>
            </a:pPr>
            <a:r>
              <a:rPr lang="en-GB" b="1" dirty="0"/>
              <a:t>Correspondent: </a:t>
            </a:r>
            <a:r>
              <a:rPr lang="en-GB" b="0" i="0" dirty="0">
                <a:solidFill>
                  <a:srgbClr val="222222"/>
                </a:solidFill>
                <a:effectLst/>
                <a:latin typeface="arial" panose="020B0604020202020204" pitchFamily="34" charset="0"/>
              </a:rPr>
              <a:t>a person employed to report for a newspaper or broadcasting organisation.</a:t>
            </a:r>
          </a:p>
          <a:p>
            <a:pPr marL="514350" indent="-514350">
              <a:buFont typeface="Arial" panose="020B0604020202020204" pitchFamily="34" charset="0"/>
              <a:buAutoNum type="arabicPeriod"/>
            </a:pPr>
            <a:r>
              <a:rPr lang="en-GB" b="1" dirty="0"/>
              <a:t>Corrugated: </a:t>
            </a:r>
            <a:r>
              <a:rPr lang="en-GB" b="0" i="0" dirty="0">
                <a:solidFill>
                  <a:srgbClr val="222222"/>
                </a:solidFill>
                <a:effectLst/>
                <a:latin typeface="arial" panose="020B0604020202020204" pitchFamily="34" charset="0"/>
              </a:rPr>
              <a:t>shaped into a series of parallel ridges and grooves so as to give added rigidity and strength.</a:t>
            </a:r>
            <a:endParaRPr lang="en-GB" dirty="0">
              <a:solidFill>
                <a:srgbClr val="222222"/>
              </a:solidFill>
              <a:latin typeface="arial" panose="020B0604020202020204" pitchFamily="34" charset="0"/>
            </a:endParaRPr>
          </a:p>
          <a:p>
            <a:pPr marL="514350" indent="-514350">
              <a:buAutoNum type="arabicPeriod"/>
            </a:pPr>
            <a:r>
              <a:rPr lang="en-GB" b="1" dirty="0"/>
              <a:t>Sensational: </a:t>
            </a:r>
            <a:r>
              <a:rPr lang="en-GB" b="0" i="0" dirty="0">
                <a:solidFill>
                  <a:srgbClr val="222222"/>
                </a:solidFill>
                <a:effectLst/>
                <a:latin typeface="arial" panose="020B0604020202020204" pitchFamily="34" charset="0"/>
              </a:rPr>
              <a:t>causing great public interest and excitement.</a:t>
            </a:r>
          </a:p>
          <a:p>
            <a:pPr marL="514350" indent="-514350">
              <a:buAutoNum type="arabicPeriod"/>
            </a:pPr>
            <a:r>
              <a:rPr lang="en-GB" b="1" dirty="0"/>
              <a:t>Distaste: </a:t>
            </a:r>
            <a:r>
              <a:rPr lang="en-GB" b="0" i="0" dirty="0">
                <a:solidFill>
                  <a:srgbClr val="222222"/>
                </a:solidFill>
                <a:effectLst/>
                <a:latin typeface="arial" panose="020B0604020202020204" pitchFamily="34" charset="0"/>
              </a:rPr>
              <a:t>mild dislike or aversion.</a:t>
            </a:r>
            <a:endParaRPr lang="en-GB" sz="4000" b="1" dirty="0"/>
          </a:p>
          <a:p>
            <a:pPr marL="0" indent="0" algn="ctr">
              <a:buNone/>
            </a:pPr>
            <a:endParaRPr lang="en-GB" sz="2600" b="1"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Answers</a:t>
            </a:r>
          </a:p>
        </p:txBody>
      </p:sp>
      <p:sp>
        <p:nvSpPr>
          <p:cNvPr id="7" name="TextBox 6"/>
          <p:cNvSpPr txBox="1"/>
          <p:nvPr/>
        </p:nvSpPr>
        <p:spPr>
          <a:xfrm>
            <a:off x="835077" y="6423306"/>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46827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4801372" y="198344"/>
            <a:ext cx="3122851" cy="679269"/>
          </a:xfrm>
          <a:solidFill>
            <a:schemeClr val="accent1">
              <a:lumMod val="20000"/>
              <a:lumOff val="80000"/>
            </a:schemeClr>
          </a:solidFill>
        </p:spPr>
        <p:txBody>
          <a:bodyPr/>
          <a:lstStyle/>
          <a:p>
            <a:r>
              <a:rPr lang="en-GB" u="sng" dirty="0"/>
              <a:t>Question A1</a:t>
            </a:r>
          </a:p>
        </p:txBody>
      </p:sp>
      <p:sp>
        <p:nvSpPr>
          <p:cNvPr id="5" name="Content Placeholder 4"/>
          <p:cNvSpPr>
            <a:spLocks noGrp="1"/>
          </p:cNvSpPr>
          <p:nvPr>
            <p:ph idx="1"/>
          </p:nvPr>
        </p:nvSpPr>
        <p:spPr>
          <a:xfrm>
            <a:off x="2120658" y="1597572"/>
            <a:ext cx="8484280" cy="4540469"/>
          </a:xfrm>
          <a:solidFill>
            <a:schemeClr val="accent1">
              <a:lumMod val="20000"/>
              <a:lumOff val="80000"/>
            </a:schemeClr>
          </a:solidFill>
        </p:spPr>
        <p:txBody>
          <a:bodyPr>
            <a:normAutofit/>
          </a:bodyPr>
          <a:lstStyle/>
          <a:p>
            <a:pPr marL="0" indent="0">
              <a:buNone/>
            </a:pPr>
            <a:r>
              <a:rPr lang="en-GB" sz="4400" dirty="0">
                <a:latin typeface="Arial" panose="020B0604020202020204" pitchFamily="34" charset="0"/>
                <a:cs typeface="Arial" panose="020B0604020202020204" pitchFamily="34" charset="0"/>
              </a:rPr>
              <a:t>Focusing on information retrieval.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FIND 5 FACTS/THINGS….</a:t>
            </a:r>
            <a:br>
              <a:rPr lang="en-GB" sz="44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Needs to have 5 separate ideas – try to get your points from different sentences/areas of the section.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Avoid using quotations – rewrite in your own words instead.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Should take about 5-7 minutes.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Worth 5 marks.</a:t>
            </a:r>
            <a:endParaRPr lang="en-GB"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7" name="TextBox 6"/>
          <p:cNvSpPr txBox="1"/>
          <p:nvPr/>
        </p:nvSpPr>
        <p:spPr>
          <a:xfrm>
            <a:off x="835077" y="6423305"/>
            <a:ext cx="4721661"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201835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895938"/>
          </a:xfrm>
          <a:solidFill>
            <a:schemeClr val="accent1">
              <a:lumMod val="20000"/>
              <a:lumOff val="80000"/>
            </a:schemeClr>
          </a:solidFill>
        </p:spPr>
        <p:txBody>
          <a:bodyPr>
            <a:normAutofit fontScale="90000"/>
          </a:bodyPr>
          <a:lstStyle/>
          <a:p>
            <a:r>
              <a:rPr lang="en-GB" sz="3200" b="1" u="sng" dirty="0"/>
              <a:t>Read lines 1-14. </a:t>
            </a:r>
            <a:r>
              <a:rPr lang="en-GB" sz="3200" u="sng" dirty="0"/>
              <a:t>A1: List five things you learn about Mary and Richard Turner in these lines.</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1:Reading</a:t>
            </a:r>
          </a:p>
        </p:txBody>
      </p:sp>
      <p:sp>
        <p:nvSpPr>
          <p:cNvPr id="7" name="TextBox 6"/>
          <p:cNvSpPr txBox="1"/>
          <p:nvPr/>
        </p:nvSpPr>
        <p:spPr>
          <a:xfrm>
            <a:off x="835077" y="6423305"/>
            <a:ext cx="4693526"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BB156D59-296C-44FF-973E-442F64EF666D}"/>
              </a:ext>
            </a:extLst>
          </p:cNvPr>
          <p:cNvPicPr>
            <a:picLocks noChangeAspect="1"/>
          </p:cNvPicPr>
          <p:nvPr/>
        </p:nvPicPr>
        <p:blipFill rotWithShape="1">
          <a:blip r:embed="rId3"/>
          <a:srcRect l="7901" t="21808" r="12357" b="10392"/>
          <a:stretch/>
        </p:blipFill>
        <p:spPr>
          <a:xfrm>
            <a:off x="1115568" y="1170046"/>
            <a:ext cx="10681691" cy="5106068"/>
          </a:xfrm>
          <a:prstGeom prst="rect">
            <a:avLst/>
          </a:prstGeom>
        </p:spPr>
      </p:pic>
    </p:spTree>
    <p:extLst>
      <p:ext uri="{BB962C8B-B14F-4D97-AF65-F5344CB8AC3E}">
        <p14:creationId xmlns:p14="http://schemas.microsoft.com/office/powerpoint/2010/main" val="181755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895938"/>
          </a:xfrm>
          <a:solidFill>
            <a:schemeClr val="accent1">
              <a:lumMod val="20000"/>
              <a:lumOff val="80000"/>
            </a:schemeClr>
          </a:solidFill>
        </p:spPr>
        <p:txBody>
          <a:bodyPr>
            <a:normAutofit fontScale="90000"/>
          </a:bodyPr>
          <a:lstStyle/>
          <a:p>
            <a:r>
              <a:rPr lang="en-GB" sz="3200" b="1" u="sng" dirty="0"/>
              <a:t>Read lines 1-14. </a:t>
            </a:r>
            <a:r>
              <a:rPr lang="en-GB" sz="3200" u="sng" dirty="0"/>
              <a:t>A1: List five things you learn about Mary and Richard Turner in these lines.</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1: Mastery</a:t>
            </a:r>
          </a:p>
        </p:txBody>
      </p:sp>
      <p:sp>
        <p:nvSpPr>
          <p:cNvPr id="7" name="TextBox 6"/>
          <p:cNvSpPr txBox="1"/>
          <p:nvPr/>
        </p:nvSpPr>
        <p:spPr>
          <a:xfrm>
            <a:off x="835077" y="6423305"/>
            <a:ext cx="4651323"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BB156D59-296C-44FF-973E-442F64EF666D}"/>
              </a:ext>
            </a:extLst>
          </p:cNvPr>
          <p:cNvPicPr>
            <a:picLocks noChangeAspect="1"/>
          </p:cNvPicPr>
          <p:nvPr/>
        </p:nvPicPr>
        <p:blipFill rotWithShape="1">
          <a:blip r:embed="rId3"/>
          <a:srcRect l="7901" t="21808" r="12357" b="62509"/>
          <a:stretch/>
        </p:blipFill>
        <p:spPr>
          <a:xfrm>
            <a:off x="1115568" y="2226919"/>
            <a:ext cx="10681691" cy="1181060"/>
          </a:xfrm>
          <a:prstGeom prst="rect">
            <a:avLst/>
          </a:prstGeom>
        </p:spPr>
      </p:pic>
      <p:sp>
        <p:nvSpPr>
          <p:cNvPr id="9" name="Title 3">
            <a:extLst>
              <a:ext uri="{FF2B5EF4-FFF2-40B4-BE49-F238E27FC236}">
                <a16:creationId xmlns:a16="http://schemas.microsoft.com/office/drawing/2014/main" id="{69175054-7D8D-4645-993B-C38F75337680}"/>
              </a:ext>
            </a:extLst>
          </p:cNvPr>
          <p:cNvSpPr txBox="1">
            <a:spLocks/>
          </p:cNvSpPr>
          <p:nvPr/>
        </p:nvSpPr>
        <p:spPr>
          <a:xfrm>
            <a:off x="1693888" y="4153939"/>
            <a:ext cx="4032355" cy="1512907"/>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3000" b="1" dirty="0"/>
              <a:t>How many points can be found in this section of the text?</a:t>
            </a:r>
            <a:endParaRPr lang="en-GB" sz="3000" dirty="0"/>
          </a:p>
        </p:txBody>
      </p:sp>
      <p:cxnSp>
        <p:nvCxnSpPr>
          <p:cNvPr id="5" name="Straight Arrow Connector 4">
            <a:extLst>
              <a:ext uri="{FF2B5EF4-FFF2-40B4-BE49-F238E27FC236}">
                <a16:creationId xmlns:a16="http://schemas.microsoft.com/office/drawing/2014/main" id="{225DA8B4-E988-40A5-8985-3FCA7651B4F9}"/>
              </a:ext>
            </a:extLst>
          </p:cNvPr>
          <p:cNvCxnSpPr/>
          <p:nvPr/>
        </p:nvCxnSpPr>
        <p:spPr>
          <a:xfrm flipV="1">
            <a:off x="4032354" y="3151372"/>
            <a:ext cx="659567" cy="114719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918E07BD-5064-4494-B9AA-74001C98C780}"/>
              </a:ext>
            </a:extLst>
          </p:cNvPr>
          <p:cNvSpPr txBox="1">
            <a:spLocks/>
          </p:cNvSpPr>
          <p:nvPr/>
        </p:nvSpPr>
        <p:spPr>
          <a:xfrm>
            <a:off x="7797383" y="4068160"/>
            <a:ext cx="2965555" cy="1512907"/>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3000" i="1" dirty="0"/>
              <a:t>There is nothing relevant to the question!</a:t>
            </a:r>
          </a:p>
        </p:txBody>
      </p:sp>
    </p:spTree>
    <p:extLst>
      <p:ext uri="{BB962C8B-B14F-4D97-AF65-F5344CB8AC3E}">
        <p14:creationId xmlns:p14="http://schemas.microsoft.com/office/powerpoint/2010/main" val="267823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895938"/>
          </a:xfrm>
          <a:solidFill>
            <a:schemeClr val="accent1">
              <a:lumMod val="20000"/>
              <a:lumOff val="80000"/>
            </a:schemeClr>
          </a:solidFill>
        </p:spPr>
        <p:txBody>
          <a:bodyPr>
            <a:normAutofit fontScale="90000"/>
          </a:bodyPr>
          <a:lstStyle/>
          <a:p>
            <a:r>
              <a:rPr lang="en-GB" sz="3200" b="1" u="sng" dirty="0"/>
              <a:t>Read lines 1-14. </a:t>
            </a:r>
            <a:r>
              <a:rPr lang="en-GB" sz="3200" u="sng" dirty="0"/>
              <a:t>A1: List five things you learn about Mary and Richard Turner in these lines.</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1: Mastery</a:t>
            </a:r>
          </a:p>
        </p:txBody>
      </p:sp>
      <p:sp>
        <p:nvSpPr>
          <p:cNvPr id="7" name="TextBox 6"/>
          <p:cNvSpPr txBox="1"/>
          <p:nvPr/>
        </p:nvSpPr>
        <p:spPr>
          <a:xfrm>
            <a:off x="835077" y="6423305"/>
            <a:ext cx="4693526"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BB156D59-296C-44FF-973E-442F64EF666D}"/>
              </a:ext>
            </a:extLst>
          </p:cNvPr>
          <p:cNvPicPr>
            <a:picLocks noChangeAspect="1"/>
          </p:cNvPicPr>
          <p:nvPr/>
        </p:nvPicPr>
        <p:blipFill rotWithShape="1">
          <a:blip r:embed="rId3"/>
          <a:srcRect l="7901" t="36725" r="12357" b="10392"/>
          <a:stretch/>
        </p:blipFill>
        <p:spPr>
          <a:xfrm>
            <a:off x="1115568" y="1226972"/>
            <a:ext cx="10681691" cy="3982619"/>
          </a:xfrm>
          <a:prstGeom prst="rect">
            <a:avLst/>
          </a:prstGeom>
        </p:spPr>
      </p:pic>
      <p:sp>
        <p:nvSpPr>
          <p:cNvPr id="2" name="Title 3">
            <a:extLst>
              <a:ext uri="{FF2B5EF4-FFF2-40B4-BE49-F238E27FC236}">
                <a16:creationId xmlns:a16="http://schemas.microsoft.com/office/drawing/2014/main" id="{1A795917-1BB5-40C1-8FA1-ED51170FC64F}"/>
              </a:ext>
            </a:extLst>
          </p:cNvPr>
          <p:cNvSpPr txBox="1">
            <a:spLocks/>
          </p:cNvSpPr>
          <p:nvPr/>
        </p:nvSpPr>
        <p:spPr>
          <a:xfrm>
            <a:off x="2146740" y="5509982"/>
            <a:ext cx="8619345" cy="612933"/>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3000" b="1" dirty="0"/>
              <a:t>Find your 5 points from the rest of the section.</a:t>
            </a:r>
            <a:endParaRPr lang="en-GB" sz="3000" dirty="0"/>
          </a:p>
        </p:txBody>
      </p:sp>
    </p:spTree>
    <p:extLst>
      <p:ext uri="{BB962C8B-B14F-4D97-AF65-F5344CB8AC3E}">
        <p14:creationId xmlns:p14="http://schemas.microsoft.com/office/powerpoint/2010/main" val="247979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895938"/>
          </a:xfrm>
          <a:solidFill>
            <a:schemeClr val="accent1">
              <a:lumMod val="20000"/>
              <a:lumOff val="80000"/>
            </a:schemeClr>
          </a:solidFill>
        </p:spPr>
        <p:txBody>
          <a:bodyPr>
            <a:normAutofit fontScale="90000"/>
          </a:bodyPr>
          <a:lstStyle/>
          <a:p>
            <a:r>
              <a:rPr lang="en-GB" sz="3200" b="1" u="sng" dirty="0"/>
              <a:t>Read lines 1-14. </a:t>
            </a:r>
            <a:r>
              <a:rPr lang="en-GB" sz="3200" u="sng" dirty="0"/>
              <a:t>A1: List five things you learn about Mary and Richard Turner in these lines.</a:t>
            </a:r>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1: Mastery</a:t>
            </a:r>
          </a:p>
        </p:txBody>
      </p:sp>
      <p:sp>
        <p:nvSpPr>
          <p:cNvPr id="7" name="TextBox 6"/>
          <p:cNvSpPr txBox="1"/>
          <p:nvPr/>
        </p:nvSpPr>
        <p:spPr>
          <a:xfrm>
            <a:off x="835077" y="6423305"/>
            <a:ext cx="4693526"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5" name="TextBox 4">
            <a:extLst>
              <a:ext uri="{FF2B5EF4-FFF2-40B4-BE49-F238E27FC236}">
                <a16:creationId xmlns:a16="http://schemas.microsoft.com/office/drawing/2014/main" id="{7A3AB68E-0DB8-4E02-B501-585D53D9DCB7}"/>
              </a:ext>
            </a:extLst>
          </p:cNvPr>
          <p:cNvSpPr txBox="1"/>
          <p:nvPr/>
        </p:nvSpPr>
        <p:spPr>
          <a:xfrm>
            <a:off x="2673181" y="1247383"/>
            <a:ext cx="5965223" cy="5386090"/>
          </a:xfrm>
          <a:prstGeom prst="rect">
            <a:avLst/>
          </a:prstGeom>
          <a:noFill/>
        </p:spPr>
        <p:txBody>
          <a:bodyPr wrap="none" rtlCol="0">
            <a:spAutoFit/>
          </a:bodyPr>
          <a:lstStyle/>
          <a:p>
            <a:pPr>
              <a:lnSpc>
                <a:spcPct val="200000"/>
              </a:lnSpc>
            </a:pPr>
            <a:r>
              <a:rPr lang="en-GB" sz="2800" dirty="0">
                <a:solidFill>
                  <a:schemeClr val="bg1"/>
                </a:solidFill>
              </a:rPr>
              <a:t>You could have:</a:t>
            </a:r>
          </a:p>
          <a:p>
            <a:pPr marL="285750" indent="-285750">
              <a:lnSpc>
                <a:spcPct val="200000"/>
              </a:lnSpc>
              <a:buFont typeface="Arial" panose="020B0604020202020204" pitchFamily="34" charset="0"/>
              <a:buChar char="•"/>
            </a:pPr>
            <a:r>
              <a:rPr lang="en-GB" sz="2400" dirty="0">
                <a:solidFill>
                  <a:schemeClr val="bg1"/>
                </a:solidFill>
              </a:rPr>
              <a:t>Richard was a farmer at Ngesi</a:t>
            </a:r>
          </a:p>
          <a:p>
            <a:pPr marL="285750" indent="-285750">
              <a:lnSpc>
                <a:spcPct val="150000"/>
              </a:lnSpc>
              <a:buFont typeface="Arial" panose="020B0604020202020204" pitchFamily="34" charset="0"/>
              <a:buChar char="•"/>
            </a:pPr>
            <a:r>
              <a:rPr lang="en-GB" sz="2400" dirty="0">
                <a:solidFill>
                  <a:schemeClr val="bg1"/>
                </a:solidFill>
              </a:rPr>
              <a:t>Richard was found murdered yesterday</a:t>
            </a:r>
          </a:p>
          <a:p>
            <a:pPr marL="285750" indent="-285750">
              <a:lnSpc>
                <a:spcPct val="150000"/>
              </a:lnSpc>
              <a:buFont typeface="Arial" panose="020B0604020202020204" pitchFamily="34" charset="0"/>
              <a:buChar char="•"/>
            </a:pPr>
            <a:r>
              <a:rPr lang="en-GB" sz="2400" dirty="0">
                <a:solidFill>
                  <a:schemeClr val="bg1"/>
                </a:solidFill>
              </a:rPr>
              <a:t>They had been married 3 years</a:t>
            </a:r>
          </a:p>
          <a:p>
            <a:pPr marL="285750" indent="-285750">
              <a:lnSpc>
                <a:spcPct val="150000"/>
              </a:lnSpc>
              <a:buFont typeface="Arial" panose="020B0604020202020204" pitchFamily="34" charset="0"/>
              <a:buChar char="•"/>
            </a:pPr>
            <a:r>
              <a:rPr lang="en-GB" sz="2400" dirty="0">
                <a:solidFill>
                  <a:schemeClr val="bg1"/>
                </a:solidFill>
              </a:rPr>
              <a:t>Mary was 30 when she met Richard</a:t>
            </a:r>
          </a:p>
          <a:p>
            <a:pPr marL="285750" indent="-285750">
              <a:lnSpc>
                <a:spcPct val="150000"/>
              </a:lnSpc>
              <a:buFont typeface="Arial" panose="020B0604020202020204" pitchFamily="34" charset="0"/>
              <a:buChar char="•"/>
            </a:pPr>
            <a:r>
              <a:rPr lang="en-GB" sz="2400" dirty="0">
                <a:solidFill>
                  <a:schemeClr val="bg1"/>
                </a:solidFill>
              </a:rPr>
              <a:t>Richard rarely went into town</a:t>
            </a:r>
          </a:p>
          <a:p>
            <a:pPr marL="285750" indent="-285750">
              <a:lnSpc>
                <a:spcPct val="150000"/>
              </a:lnSpc>
              <a:buFont typeface="Arial" panose="020B0604020202020204" pitchFamily="34" charset="0"/>
              <a:buChar char="•"/>
            </a:pPr>
            <a:r>
              <a:rPr lang="en-GB" sz="2400" dirty="0">
                <a:solidFill>
                  <a:schemeClr val="bg1"/>
                </a:solidFill>
              </a:rPr>
              <a:t>Mary felt she was superior to men</a:t>
            </a:r>
          </a:p>
          <a:p>
            <a:pPr marL="285750" indent="-285750">
              <a:lnSpc>
                <a:spcPct val="150000"/>
              </a:lnSpc>
              <a:buFont typeface="Arial" panose="020B0604020202020204" pitchFamily="34" charset="0"/>
              <a:buChar char="•"/>
            </a:pPr>
            <a:r>
              <a:rPr lang="en-GB" sz="2400" dirty="0">
                <a:solidFill>
                  <a:schemeClr val="bg1"/>
                </a:solidFill>
              </a:rPr>
              <a:t>Richard though Mary was spoiled</a:t>
            </a:r>
          </a:p>
          <a:p>
            <a:pPr marL="285750" indent="-28575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96948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4801372" y="198344"/>
            <a:ext cx="3122851" cy="679269"/>
          </a:xfrm>
          <a:solidFill>
            <a:schemeClr val="accent1">
              <a:lumMod val="20000"/>
              <a:lumOff val="80000"/>
            </a:schemeClr>
          </a:solidFill>
        </p:spPr>
        <p:txBody>
          <a:bodyPr/>
          <a:lstStyle/>
          <a:p>
            <a:r>
              <a:rPr lang="en-GB" u="sng" dirty="0"/>
              <a:t>Question A2</a:t>
            </a:r>
          </a:p>
        </p:txBody>
      </p:sp>
      <p:sp>
        <p:nvSpPr>
          <p:cNvPr id="5" name="Content Placeholder 4"/>
          <p:cNvSpPr>
            <a:spLocks noGrp="1"/>
          </p:cNvSpPr>
          <p:nvPr>
            <p:ph idx="1"/>
          </p:nvPr>
        </p:nvSpPr>
        <p:spPr>
          <a:xfrm>
            <a:off x="2120658" y="1597572"/>
            <a:ext cx="8484280" cy="4540469"/>
          </a:xfrm>
          <a:solidFill>
            <a:schemeClr val="accent1">
              <a:lumMod val="20000"/>
              <a:lumOff val="80000"/>
            </a:schemeClr>
          </a:solidFill>
        </p:spPr>
        <p:txBody>
          <a:bodyPr>
            <a:normAutofit fontScale="85000" lnSpcReduction="10000"/>
          </a:bodyPr>
          <a:lstStyle/>
          <a:p>
            <a:r>
              <a:rPr lang="en-GB" sz="4400" dirty="0"/>
              <a:t>Language and structure analysis question 5 marks – 7/8 minutes. </a:t>
            </a:r>
          </a:p>
          <a:p>
            <a:r>
              <a:rPr lang="en-GB" sz="4400" dirty="0"/>
              <a:t>3-5 quotes (some embedded) Use PETER!</a:t>
            </a:r>
          </a:p>
          <a:p>
            <a:r>
              <a:rPr lang="en-GB" sz="4400" dirty="0"/>
              <a:t>Explore hidden and obvious meaning and effect – link to writers’ intentions</a:t>
            </a:r>
          </a:p>
          <a:p>
            <a:r>
              <a:rPr lang="en-GB" sz="4400" b="1" i="1" dirty="0"/>
              <a:t>How does the writer …</a:t>
            </a:r>
            <a:endParaRPr lang="en-GB" sz="3600"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7" name="TextBox 6"/>
          <p:cNvSpPr txBox="1"/>
          <p:nvPr/>
        </p:nvSpPr>
        <p:spPr>
          <a:xfrm>
            <a:off x="835077" y="6423305"/>
            <a:ext cx="4707594"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Tree>
    <p:extLst>
      <p:ext uri="{BB962C8B-B14F-4D97-AF65-F5344CB8AC3E}">
        <p14:creationId xmlns:p14="http://schemas.microsoft.com/office/powerpoint/2010/main" val="379029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A close up of a logo&#10;&#10;Description automatically generated">
            <a:extLst>
              <a:ext uri="{FF2B5EF4-FFF2-40B4-BE49-F238E27FC236}">
                <a16:creationId xmlns:a16="http://schemas.microsoft.com/office/drawing/2014/main" id="{AF3115AF-F5F3-452E-80F7-A86C8039FFF4}"/>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4" name="Title 3"/>
          <p:cNvSpPr>
            <a:spLocks noGrp="1"/>
          </p:cNvSpPr>
          <p:nvPr>
            <p:ph type="title"/>
          </p:nvPr>
        </p:nvSpPr>
        <p:spPr>
          <a:xfrm>
            <a:off x="971038" y="126918"/>
            <a:ext cx="10957810" cy="1177226"/>
          </a:xfrm>
          <a:solidFill>
            <a:schemeClr val="accent1">
              <a:lumMod val="20000"/>
              <a:lumOff val="80000"/>
            </a:schemeClr>
          </a:solidFill>
        </p:spPr>
        <p:txBody>
          <a:bodyPr>
            <a:normAutofit fontScale="90000"/>
          </a:bodyPr>
          <a:lstStyle/>
          <a:p>
            <a:r>
              <a:rPr lang="en-GB" sz="3200" b="1" u="sng" dirty="0"/>
              <a:t>Read lines 15-28. </a:t>
            </a:r>
            <a:r>
              <a:rPr lang="en-GB" sz="3200" u="sng" dirty="0"/>
              <a:t>A2: How does the writer show you the relationship between Mary and Richard in these lines? </a:t>
            </a:r>
            <a:r>
              <a:rPr lang="en-GB" sz="2000" i="1" dirty="0"/>
              <a:t>You must refer to the language used in the text to support your answer, using relevant subject terminology.</a:t>
            </a:r>
            <a:endParaRPr lang="en-GB" sz="3200" u="sng" dirty="0"/>
          </a:p>
        </p:txBody>
      </p:sp>
      <p:sp>
        <p:nvSpPr>
          <p:cNvPr id="6" name="TextBox 5">
            <a:extLst>
              <a:ext uri="{FF2B5EF4-FFF2-40B4-BE49-F238E27FC236}">
                <a16:creationId xmlns:a16="http://schemas.microsoft.com/office/drawing/2014/main" id="{90EA7D3B-6CFF-4E3F-8F0C-8BE1635380BB}"/>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Question 2: Reading</a:t>
            </a:r>
          </a:p>
        </p:txBody>
      </p:sp>
      <p:sp>
        <p:nvSpPr>
          <p:cNvPr id="7" name="TextBox 6"/>
          <p:cNvSpPr txBox="1"/>
          <p:nvPr/>
        </p:nvSpPr>
        <p:spPr>
          <a:xfrm>
            <a:off x="835077" y="6423305"/>
            <a:ext cx="4679458" cy="307777"/>
          </a:xfrm>
          <a:prstGeom prst="rect">
            <a:avLst/>
          </a:prstGeom>
          <a:solidFill>
            <a:schemeClr val="accent1">
              <a:lumMod val="20000"/>
              <a:lumOff val="80000"/>
            </a:schemeClr>
          </a:solidFill>
        </p:spPr>
        <p:txBody>
          <a:bodyPr wrap="square" rtlCol="0">
            <a:spAutoFit/>
          </a:bodyPr>
          <a:lstStyle/>
          <a:p>
            <a:r>
              <a:rPr lang="en-GB" sz="1400" dirty="0"/>
              <a:t>LO: To explore how character relationships are created.</a:t>
            </a:r>
          </a:p>
        </p:txBody>
      </p:sp>
      <p:sp>
        <p:nvSpPr>
          <p:cNvPr id="3" name="Content Placeholder 2">
            <a:extLst>
              <a:ext uri="{FF2B5EF4-FFF2-40B4-BE49-F238E27FC236}">
                <a16:creationId xmlns:a16="http://schemas.microsoft.com/office/drawing/2014/main" id="{680B1F02-D180-46A7-84A3-9057ED248D98}"/>
              </a:ext>
            </a:extLst>
          </p:cNvPr>
          <p:cNvSpPr>
            <a:spLocks noGrp="1"/>
          </p:cNvSpPr>
          <p:nvPr>
            <p:ph idx="1"/>
          </p:nvPr>
        </p:nvSpPr>
        <p:spPr/>
        <p:txBody>
          <a:bodyPr/>
          <a:lstStyle/>
          <a:p>
            <a:endParaRPr lang="en-GB" dirty="0"/>
          </a:p>
        </p:txBody>
      </p:sp>
      <p:pic>
        <p:nvPicPr>
          <p:cNvPr id="2" name="Picture 1">
            <a:extLst>
              <a:ext uri="{FF2B5EF4-FFF2-40B4-BE49-F238E27FC236}">
                <a16:creationId xmlns:a16="http://schemas.microsoft.com/office/drawing/2014/main" id="{23277375-3320-408E-A830-EA52A8D38AB0}"/>
              </a:ext>
            </a:extLst>
          </p:cNvPr>
          <p:cNvPicPr>
            <a:picLocks noChangeAspect="1"/>
          </p:cNvPicPr>
          <p:nvPr/>
        </p:nvPicPr>
        <p:blipFill rotWithShape="1">
          <a:blip r:embed="rId3"/>
          <a:srcRect l="7900" t="31648" r="14569" b="16085"/>
          <a:stretch/>
        </p:blipFill>
        <p:spPr>
          <a:xfrm>
            <a:off x="1115568" y="1792224"/>
            <a:ext cx="10584595" cy="4011733"/>
          </a:xfrm>
          <a:prstGeom prst="rect">
            <a:avLst/>
          </a:prstGeom>
        </p:spPr>
      </p:pic>
    </p:spTree>
    <p:extLst>
      <p:ext uri="{BB962C8B-B14F-4D97-AF65-F5344CB8AC3E}">
        <p14:creationId xmlns:p14="http://schemas.microsoft.com/office/powerpoint/2010/main" val="282103035"/>
      </p:ext>
    </p:extLst>
  </p:cSld>
  <p:clrMapOvr>
    <a:masterClrMapping/>
  </p:clrMapOvr>
</p:sld>
</file>

<file path=ppt/theme/theme1.xml><?xml version="1.0" encoding="utf-8"?>
<a:theme xmlns:a="http://schemas.openxmlformats.org/drawingml/2006/main" name="AccentBoxVTI">
  <a:themeElements>
    <a:clrScheme name="AnalogousFromDarkSeed_2SEEDS">
      <a:dk1>
        <a:srgbClr val="000000"/>
      </a:dk1>
      <a:lt1>
        <a:srgbClr val="FFFFFF"/>
      </a:lt1>
      <a:dk2>
        <a:srgbClr val="243441"/>
      </a:dk2>
      <a:lt2>
        <a:srgbClr val="E8E4E2"/>
      </a:lt2>
      <a:accent1>
        <a:srgbClr val="3881B4"/>
      </a:accent1>
      <a:accent2>
        <a:srgbClr val="43B3B2"/>
      </a:accent2>
      <a:accent3>
        <a:srgbClr val="4A5FC6"/>
      </a:accent3>
      <a:accent4>
        <a:srgbClr val="A038B4"/>
      </a:accent4>
      <a:accent5>
        <a:srgbClr val="C64AA6"/>
      </a:accent5>
      <a:accent6>
        <a:srgbClr val="B43861"/>
      </a:accent6>
      <a:hlink>
        <a:srgbClr val="BA51C5"/>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243141"/>
      </a:dk2>
      <a:lt2>
        <a:srgbClr val="E2E8E3"/>
      </a:lt2>
      <a:accent1>
        <a:srgbClr val="E729BE"/>
      </a:accent1>
      <a:accent2>
        <a:srgbClr val="AE17D5"/>
      </a:accent2>
      <a:accent3>
        <a:srgbClr val="742DE7"/>
      </a:accent3>
      <a:accent4>
        <a:srgbClr val="454ADD"/>
      </a:accent4>
      <a:accent5>
        <a:srgbClr val="297FE7"/>
      </a:accent5>
      <a:accent6>
        <a:srgbClr val="16B3CB"/>
      </a:accent6>
      <a:hlink>
        <a:srgbClr val="5676C6"/>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828</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vt:lpstr>
      <vt:lpstr>Avenir Next LT Pro</vt:lpstr>
      <vt:lpstr>Bradley Hand ITC</vt:lpstr>
      <vt:lpstr>Calibri</vt:lpstr>
      <vt:lpstr>Century Gothic</vt:lpstr>
      <vt:lpstr>Elephant</vt:lpstr>
      <vt:lpstr>AccentBoxVTI</vt:lpstr>
      <vt:lpstr>BrushVTI</vt:lpstr>
      <vt:lpstr>Match the vocabulary to the correct definitions.</vt:lpstr>
      <vt:lpstr>Check your answers:</vt:lpstr>
      <vt:lpstr>Question A1</vt:lpstr>
      <vt:lpstr>Read lines 1-14. A1: List five things you learn about Mary and Richard Turner in these lines.</vt:lpstr>
      <vt:lpstr>Read lines 1-14. A1: List five things you learn about Mary and Richard Turner in these lines.</vt:lpstr>
      <vt:lpstr>Read lines 1-14. A1: List five things you learn about Mary and Richard Turner in these lines.</vt:lpstr>
      <vt:lpstr>Read lines 1-14. A1: List five things you learn about Mary and Richard Turner in these lines.</vt:lpstr>
      <vt:lpstr>Question A2</vt:lpstr>
      <vt:lpstr>Read lines 15-28. A2: How does the writer show you the relationship between Mary and Richard in these lines? You must refer to the language used in the text to support your answer, using relevant subject terminology.</vt:lpstr>
      <vt:lpstr>Read lines 15-28. A2: How does the writer show you the relationship between Mary and Richard in these lines? You must refer to the language used in the text to support your answer, using relevant subject terminology.</vt:lpstr>
      <vt:lpstr>Read lines 15-28. A2: How does the writer show you the relationship between Mary and Richard in these lines? You must refer to the language used in the text to support your answer, using relevant subject terminology.</vt:lpstr>
      <vt:lpstr>Read lines 15-28. A2: How does the writer show you the relationship between Mary and Richard in these lines? You must refer to the language used in the text to support your answer, using relevant subject terminology.</vt:lpstr>
      <vt:lpstr>Read lines 15-28. A2: How does the writer show you the relationship between Mary and Richard in these lines? You must refer to the language used in the text to support your answer, using relevant subject terminology.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Allen</dc:creator>
  <cp:lastModifiedBy>T Burton</cp:lastModifiedBy>
  <cp:revision>63</cp:revision>
  <dcterms:created xsi:type="dcterms:W3CDTF">2020-07-16T13:44:33Z</dcterms:created>
  <dcterms:modified xsi:type="dcterms:W3CDTF">2020-11-05T08:54:36Z</dcterms:modified>
</cp:coreProperties>
</file>