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2" r:id="rId2"/>
    <p:sldId id="343" r:id="rId3"/>
    <p:sldId id="345" r:id="rId4"/>
    <p:sldId id="347" r:id="rId5"/>
    <p:sldId id="341" r:id="rId6"/>
    <p:sldId id="315" r:id="rId7"/>
    <p:sldId id="333" r:id="rId8"/>
    <p:sldId id="334" r:id="rId9"/>
    <p:sldId id="348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>
      <p:cViewPr varScale="1">
        <p:scale>
          <a:sx n="68" d="100"/>
          <a:sy n="68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Teacher:</a:t>
            </a:r>
            <a:r>
              <a:rPr lang="en-GB" baseline="0" dirty="0"/>
              <a:t> Students  can either: </a:t>
            </a:r>
            <a:r>
              <a:rPr lang="en-GB" dirty="0"/>
              <a:t>Answer as fully as you can- and/or select one question and answer in a PEA paragraph as well as or instead of PEA p/g slide 17. Or instead of the extension.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</a:t>
            </a:r>
            <a:r>
              <a:rPr lang="en-GB" baseline="0" dirty="0"/>
              <a:t> students copy to read.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 all</a:t>
            </a:r>
            <a:r>
              <a:rPr lang="en-GB" baseline="0" dirty="0"/>
              <a:t> students this copy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Develop – let’s see what language techniques we can find...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357298"/>
            <a:ext cx="3071802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 Through the forest have I gone.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 But Athenian found I none,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whose eyes I might approve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flower’s force in stirring love.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(sees</a:t>
            </a:r>
            <a:r>
              <a:rPr lang="en-GB" dirty="0"/>
              <a:t> LYSANDER </a:t>
            </a:r>
            <a:r>
              <a:rPr lang="en-GB" i="1" dirty="0"/>
              <a:t>and</a:t>
            </a:r>
            <a:r>
              <a:rPr lang="en-GB" dirty="0"/>
              <a:t> HERMIA</a:t>
            </a:r>
            <a:r>
              <a:rPr lang="en-GB" i="1" dirty="0"/>
              <a:t>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 Night and silence! Who is here?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 Weeds of Athens he doth wear.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is he, my master said,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</a:t>
            </a:r>
            <a:r>
              <a:rPr lang="en-GB" dirty="0" err="1"/>
              <a:t>Despisèd</a:t>
            </a:r>
            <a:r>
              <a:rPr lang="en-GB" dirty="0"/>
              <a:t> the Athenian maid.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 And here the maiden, sleeping sound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the dank and dirty ground.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 Pretty soul! She durst not lie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 Near this lack-love, this kill-courtesy.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(squeezes flower juice on</a:t>
            </a:r>
            <a:r>
              <a:rPr lang="en-GB" dirty="0"/>
              <a:t> LYSANDER</a:t>
            </a:r>
            <a:r>
              <a:rPr lang="en-GB" i="1" dirty="0"/>
              <a:t>’s eyelids)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 Churl, upon thy eyes I throw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 All the power this charm doth owe.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 When thou </a:t>
            </a:r>
            <a:r>
              <a:rPr lang="en-GB" dirty="0" err="1"/>
              <a:t>wakest</a:t>
            </a:r>
            <a:r>
              <a:rPr lang="en-GB" dirty="0"/>
              <a:t>, let love forbid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 Sleep his seat on thy eyelid.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 So awake when I am gone,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 For I must now to Oberon.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714876" y="1643050"/>
            <a:ext cx="2357454" cy="43062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Can you spot any language techniques?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What do you notice about the way Puck speaks?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Can you work out the rhyme scheme?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How many syllables are used on each line?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Success Criteria for letter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400816" cy="5257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Standard English (in this instance you may use some of Puck’s/ Shakespeare’s language)</a:t>
            </a:r>
          </a:p>
          <a:p>
            <a:r>
              <a:rPr lang="en-GB" dirty="0"/>
              <a:t>Vocabulary</a:t>
            </a:r>
          </a:p>
          <a:p>
            <a:r>
              <a:rPr lang="en-GB" dirty="0"/>
              <a:t>Sentence Structures/Starters</a:t>
            </a:r>
          </a:p>
          <a:p>
            <a:r>
              <a:rPr lang="en-GB" dirty="0"/>
              <a:t>Spelling</a:t>
            </a:r>
          </a:p>
          <a:p>
            <a:r>
              <a:rPr lang="en-GB" dirty="0"/>
              <a:t>Punctuation</a:t>
            </a:r>
          </a:p>
          <a:p>
            <a:r>
              <a:rPr lang="en-GB" dirty="0"/>
              <a:t>Grammar</a:t>
            </a:r>
          </a:p>
          <a:p>
            <a:pPr>
              <a:buNone/>
            </a:pPr>
            <a:r>
              <a:rPr lang="en-GB" dirty="0">
                <a:solidFill>
                  <a:srgbClr val="002060"/>
                </a:solidFill>
              </a:rPr>
              <a:t>Make sure you are varied and accurate with above.</a:t>
            </a:r>
          </a:p>
          <a:p>
            <a:endParaRPr lang="en-GB" dirty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Mastery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6286544" cy="796908"/>
          </a:xfrm>
        </p:spPr>
        <p:txBody>
          <a:bodyPr>
            <a:noAutofit/>
          </a:bodyPr>
          <a:lstStyle/>
          <a:p>
            <a:r>
              <a:rPr lang="en-GB" sz="3200" dirty="0"/>
              <a:t>RHYME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928670"/>
            <a:ext cx="3429024" cy="5643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1200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 Through the forest have I </a:t>
            </a:r>
            <a:r>
              <a:rPr lang="en-GB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 But Athenian found I </a:t>
            </a:r>
            <a:r>
              <a:rPr lang="en-GB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 On whose eyes I might </a:t>
            </a:r>
            <a:r>
              <a:rPr lang="en-GB" sz="1200" u="sng" dirty="0">
                <a:solidFill>
                  <a:schemeClr val="tx1"/>
                </a:solidFill>
              </a:rPr>
              <a:t>approve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 This flower’s force in stirring </a:t>
            </a:r>
            <a:r>
              <a:rPr lang="en-GB" sz="1200" u="sng" dirty="0"/>
              <a:t>love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/>
              <a:t>(sees</a:t>
            </a:r>
            <a:r>
              <a:rPr lang="en-GB" sz="1200" dirty="0"/>
              <a:t> LYSANDER </a:t>
            </a:r>
            <a:r>
              <a:rPr lang="en-GB" sz="1200" i="1" dirty="0"/>
              <a:t>and</a:t>
            </a:r>
            <a:r>
              <a:rPr lang="en-GB" sz="1200" dirty="0"/>
              <a:t> HERMIA</a:t>
            </a:r>
            <a:r>
              <a:rPr lang="en-GB" sz="1200" i="1" dirty="0"/>
              <a:t>)</a:t>
            </a:r>
            <a:r>
              <a:rPr lang="en-GB" sz="1200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 Night and silence! Who is </a:t>
            </a:r>
            <a:r>
              <a:rPr lang="en-GB" sz="1200" u="sng" dirty="0"/>
              <a:t>here?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 Weeds of Athens he doth </a:t>
            </a:r>
            <a:r>
              <a:rPr lang="en-GB" sz="1200" u="sng" dirty="0"/>
              <a:t>wear.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 This is he, my master </a:t>
            </a:r>
            <a:r>
              <a:rPr lang="en-GB" sz="1200" u="sng" dirty="0"/>
              <a:t>said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</a:t>
            </a:r>
            <a:r>
              <a:rPr lang="en-GB" sz="1200" dirty="0" err="1"/>
              <a:t>Despisèd</a:t>
            </a:r>
            <a:r>
              <a:rPr lang="en-GB" sz="1200" dirty="0"/>
              <a:t> the Athenian </a:t>
            </a:r>
            <a:r>
              <a:rPr lang="en-GB" sz="1200" u="sng" dirty="0"/>
              <a:t>maid.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 And here the maiden, sleeping </a:t>
            </a:r>
            <a:r>
              <a:rPr lang="en-GB" sz="1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 On the dank and dirty </a:t>
            </a:r>
            <a:r>
              <a:rPr lang="en-GB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 Pretty soul! She durst not </a:t>
            </a:r>
            <a:r>
              <a:rPr lang="en-GB" sz="1200" u="sng" dirty="0"/>
              <a:t>lie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 Near this lack-love, this kill-</a:t>
            </a:r>
            <a:r>
              <a:rPr lang="en-GB" sz="1200" u="sng" dirty="0"/>
              <a:t>courtesy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/>
              <a:t>(squeezes flower juice on</a:t>
            </a:r>
            <a:r>
              <a:rPr lang="en-GB" sz="1200" dirty="0"/>
              <a:t> LYSANDER</a:t>
            </a:r>
            <a:r>
              <a:rPr lang="en-GB" sz="1200" i="1" dirty="0"/>
              <a:t>’s eyelids)</a:t>
            </a:r>
            <a:r>
              <a:rPr lang="en-GB" sz="1200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 Churl, upon thy eyes I </a:t>
            </a:r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throw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 All the power this charm doth </a:t>
            </a:r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 When thou </a:t>
            </a:r>
            <a:r>
              <a:rPr lang="en-GB" sz="1200" dirty="0" err="1"/>
              <a:t>wakest</a:t>
            </a:r>
            <a:r>
              <a:rPr lang="en-GB" sz="1200" dirty="0"/>
              <a:t>, let love 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 Sleep his seat on thy 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eyelid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 So awake when I am </a:t>
            </a:r>
            <a:r>
              <a:rPr lang="en-GB" sz="1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 For I must now to </a:t>
            </a:r>
            <a:r>
              <a:rPr lang="en-GB" sz="1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Oberon</a:t>
            </a:r>
            <a:r>
              <a:rPr lang="en-GB" sz="1200" dirty="0"/>
              <a:t>.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6543692" cy="654032"/>
          </a:xfrm>
        </p:spPr>
        <p:txBody>
          <a:bodyPr>
            <a:noAutofit/>
          </a:bodyPr>
          <a:lstStyle/>
          <a:p>
            <a:r>
              <a:rPr lang="en-GB" sz="3200" dirty="0"/>
              <a:t>RHYTHM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857232"/>
            <a:ext cx="4643470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 Through the forest have I gone.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 But Athenian found I none, 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whose eyes I might approve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flower’s force in stirring love.(8)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(sees</a:t>
            </a:r>
            <a:r>
              <a:rPr lang="en-GB" dirty="0"/>
              <a:t> LYSANDER </a:t>
            </a:r>
            <a:r>
              <a:rPr lang="en-GB" i="1" dirty="0"/>
              <a:t>and</a:t>
            </a:r>
            <a:r>
              <a:rPr lang="en-GB" dirty="0"/>
              <a:t> HERMIA</a:t>
            </a:r>
            <a:r>
              <a:rPr lang="en-GB" i="1" dirty="0"/>
              <a:t>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 Night and silence! Who is here?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 Weeds of Athens he doth wear.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is he, my master said,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</a:t>
            </a:r>
            <a:r>
              <a:rPr lang="en-GB" dirty="0" err="1"/>
              <a:t>Despisèd</a:t>
            </a:r>
            <a:r>
              <a:rPr lang="en-GB" dirty="0"/>
              <a:t> the Athenian maid.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 And here the maiden, sleeping sound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the dank and dirty ground.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 Pretty soul! She durst not lie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 Near this lack-love, this kill-courtesy. (9)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(squeezes flower juice on</a:t>
            </a:r>
            <a:r>
              <a:rPr lang="en-GB" dirty="0"/>
              <a:t> LYSANDER</a:t>
            </a:r>
            <a:r>
              <a:rPr lang="en-GB" i="1" dirty="0"/>
              <a:t>’s eyelids)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 Churl, upon thy eyes I throw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 All the power this charm doth owe.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 When thou </a:t>
            </a:r>
            <a:r>
              <a:rPr lang="en-GB" dirty="0" err="1"/>
              <a:t>wakest</a:t>
            </a:r>
            <a:r>
              <a:rPr lang="en-GB" dirty="0"/>
              <a:t>, let love forbid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 Sleep his seat on thy eyelid.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 So awake when I am gone,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 For I must now to Oberon. (8)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4294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Why do you think Shakespeare writes Puck’s speech the way he does?</a:t>
            </a:r>
          </a:p>
          <a:p>
            <a:pPr>
              <a:buNone/>
            </a:pPr>
            <a:r>
              <a:rPr lang="en-GB" dirty="0"/>
              <a:t>What is the effect of it?</a:t>
            </a:r>
          </a:p>
          <a:p>
            <a:pPr>
              <a:buNone/>
            </a:pPr>
            <a:r>
              <a:rPr lang="en-GB" dirty="0"/>
              <a:t>How does Puck’s language reflect his character?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Answer as fully as you can- and/or select one question and answer in a PEA paragraph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14348" y="285728"/>
            <a:ext cx="6572296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How does Shakespeare use language to present the character of Puck?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impression do you get of Puck?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6143668" cy="4697427"/>
          </a:xfrm>
        </p:spPr>
        <p:txBody>
          <a:bodyPr/>
          <a:lstStyle/>
          <a:p>
            <a:r>
              <a:rPr lang="en-GB" b="1" dirty="0"/>
              <a:t>Puck is extremely mischievous, the fairy greets him with </a:t>
            </a:r>
            <a:r>
              <a:rPr lang="en-GB" dirty="0">
                <a:solidFill>
                  <a:srgbClr val="0070C0"/>
                </a:solidFill>
              </a:rPr>
              <a:t>‘ you are that shrewd and knavish sprite’,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this infers that he is seen by others as both evil or mischievous. The adjective </a:t>
            </a:r>
            <a:r>
              <a:rPr lang="en-GB" dirty="0">
                <a:solidFill>
                  <a:srgbClr val="FF0000"/>
                </a:solidFill>
              </a:rPr>
              <a:t>‘knavish’  </a:t>
            </a:r>
            <a:r>
              <a:rPr lang="en-GB" dirty="0">
                <a:solidFill>
                  <a:srgbClr val="C00000"/>
                </a:solidFill>
              </a:rPr>
              <a:t>indicates he is a roguish character who does not care who he plays his pranks 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42860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Model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642942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Based on our studies of Puck, what have we learnt about the way Puck speaks? Produce a checklist:</a:t>
            </a:r>
          </a:p>
          <a:p>
            <a:pPr>
              <a:buNone/>
            </a:pPr>
            <a:r>
              <a:rPr lang="en-GB" b="1" u="sng" dirty="0"/>
              <a:t>Puck’s speech:</a:t>
            </a:r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b="1" u="sng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Share with partner and/or check in your 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Check understanding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0"/>
            <a:ext cx="4857784" cy="785794"/>
          </a:xfrm>
        </p:spPr>
        <p:txBody>
          <a:bodyPr>
            <a:normAutofit/>
          </a:bodyPr>
          <a:lstStyle/>
          <a:p>
            <a:pPr algn="r"/>
            <a:r>
              <a:rPr lang="en-GB" sz="3200" dirty="0"/>
              <a:t>Oberon’s Job Advert</a:t>
            </a:r>
          </a:p>
        </p:txBody>
      </p:sp>
      <p:pic>
        <p:nvPicPr>
          <p:cNvPr id="5124" name="Picture 4" descr="C:\Users\Laura\AppData\Local\Microsoft\Windows\Temporary Internet Files\Content.IE5\A7VA66MZ\MP900404890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101" t="10769" r="30000" b="14923"/>
          <a:stretch>
            <a:fillRect/>
          </a:stretch>
        </p:blipFill>
        <p:spPr bwMode="auto">
          <a:xfrm>
            <a:off x="0" y="1000108"/>
            <a:ext cx="7858148" cy="5857892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BUUExQUFRQVFhcYFxcWFxoYGBsYFxcXGBcZGhwcHCYgGhojGhcYHy8gIycpLCwsFx4xNTAqNSYrLCkBCQoKDgwOGg8PGiwkHyQsLCwsLCwsLCwsLCksLCwpLCwsLCwsLCwsLCwsLCwsLCwsLCwsLCwsLCwsLCwsLCwsLP/AABEIALcBEwMBIgACEQEDEQH/xAAcAAABBQEBAQAAAAAAAAAAAAAEAAIDBQYBBwj/xAA6EAABAwIEAwYFAgYCAgMAAAABAAIRAyEEEjFBBVFhBhMicYGRMqGxwfDR4QcUFSNC8VJicoIWM1P/xAAaAQACAwEBAAAAAAAAAAAAAAACAwABBAUG/8QALxEAAgIBAwQBAwIFBQAAAAAAAAECEQMSITEEE0FRIjKhsRTRUmFxwfEFI0KBkf/aAAwDAQACEQMRAD8A1b8WIgRdOwuLAtCDZhiBYKTDTN1hWxupE1aSeiloMhICUXQpTZWU3SBgSSeaNpS0X9k91ENGyZEq+AeR78ftCHbi5KdUphKjTE6IW2EkkT99ZCPJRFSpbZDVChbLSIxWMTp5rv8AN2TDSlRPw90LGJIkMnZdpcNzG9kdgMLMK7pYYclahYDyVsULeHQmHBgGwsr2uwBC1C2NlKoFNsrGtPJRVsGdyB1JsPX81VlMtLgDAIBgEz0EAqg4t2lygtLWgwSBM+cybmJ90SjtbCt3sB18fTY0ugvOgymG2N7uiY6Knr9pQRAaGkGTn0jWBG/7KqxmKqPL6gqMIIk94CMrZIB5ATYCNx5KuLHd8abg1zmtGYCAG7eKYAhxAOkXQu/BojFeTfUnBwBBBsPmkafT5WnZZjgVQsc4uf3bANGlrzJvzgN1kEzylD4jiuI75xFdxAJyw0RlJdoNY8zInfe1FrkB1dI1lZsc/wBfzRV5vuqStxhxcWvYXZRJOUtc0gHcGJ/66+UQiuHY3N8Lw8ASSSJ9RrKjkWsb5O8QpEXBQIxpVq/ENeDe4MERBBVecEELYSXsRxBOyHqYkydlaUsBZQVuGmdNVNRKK5z7qSQQpa/CSBchvKTdJvCcozOrMaJtO/kqWRLkt429ymxdK+iVGYt81aV3UGnKXOdHxEiANhG5QuK4jQp2DC4kAgTc/oq7noJQb2IWvk3U7MESJi37gW9wmHitICXNaw2gXcfVcxPF6T2eFxDY+EDTxC4PK0EeSrW34G/p2vqEcCdklA7HAGGOOXaTskr1E7KPZqGBMDqoTw8tuVfEMYYVbieINmBcpzaXJy4tvgB0RdBhiUHVHiVrRqDIOiuDsuexXVsSc+VSGrbWOSGrtmpKcakapblTDS2HNcSjGaIKm+U+s8ga6odTLI8TiY3UIxQQOIa4lR/yr1BlItWY0c1x1aVXswjgbqwo0yAoytkH8PxEKxdxGAqhghN4hVc1gc1rnw4S0aOABJafSSDBgtCKN8CpJWTVuKf3Mjj/AHHNaWtGvjeWg+Uj2ChdiSKReWCA9zXOznKMri243PQGFlq/FauJr95TpAXOau8GKTGxDS9xbTY3VxidBaTC52gxbHBrn4qBADaeU1DUsYf4oGkkMysaQdIKZoRe/kK7R/xNo0WOpUXZnNbdzssBxMmGixt11gRrGSo8dL6D3vfTmoYyuf4wB0jU8tLaLL8VGdxFKmQ1z3kOdd7hDTBJ2bDjaPiVTRqlpluuxjRM7doX3dD4NRXxDQ05A97twD4BF5IiXwdraKpxozuz0xY3LRBEb3Huqp1c9Z5ybJxMgkEyNRvffqosbTDeeMlsWOGxxp3+HeDJJvqB0Ii6sKfa4jXM0f8AUy7zk6e0rOipaDcRaZkHWR57hRwUXaT5A772UTW1eLZ6R/8Asyf+ZMm0WNvQH6ILhOJOeTZoN5IkT1ME9BPJVtOo9oyw7KYMRobSR7I/HYctpZi0EEAjYwdQRPruszjW3s3qVq/RZYzjBp1CGkm9o18rjxdPVX+C4zSdTY9zruGgGh0jp5LzylhQ45RmDzcSN9vMEe3VT/1JzaZY0lhLvE3bMLEi1iY0UeLakD3fMkelf/JcNTaSSTHSJ8pWbxPa9sktc8NnNlNyegOwWM75zjclx5kpVBuT9lfZ8SZI5VzFGhxXazMS4UxmJ3Mx+BU1fGOe+XuJ9TbcQhLC6YEyGCK3QufVU0pfYsK/Fqhc+5h+o8tP9oRlUjTU9ZP6pjneiveDcHiKtQEgzDJykxvzjfZXLTjjbKxuebJWN/8Afof2TwXe1HF4GTLle92jc2ovvE9fJH8QZSzubREgkCmZ0BABEDmZMlH1y4sGkZv8RDSYvmaOkXHN03VbiRSpND6bjMAOgiMxADo3AsYnaFknPUzrdJh3vn+YGcUWHLAMWmf3SVfWxEuJblDdgdfyUkxRNTzYL4+yPZu0/aEtdrzVFguPzUF9VVdocPUqv6DRVeD4dUDhMpWjy2cCKpVR65ga4e1GEgDosrwnGua0AqzOLLh5JisFrcPa4E7pYrDbhVzKxF1Y0sVIFlbjsC7T2GUGwLpj8QC66IrVRCrKLwXFDuWvYY0BEOc0BVr60EJmIxO2yOimi2w7GuRZw7RYFZnD8TLUfh8e5x3j5q0kwZJoPrELP43ieDqGcR42McIYM/iMXbqAesyPvZcVbUqUXtpkNcWkAuOUTy53ErHYThgY0truDdZIBeGDMPDTy2c68mCB4d1dUFHdFh2k7YVcQDh8PTpUKUlpLxqDYDTwg3cSADEXWX41jKFF2Z1UV6+QAMoRlaTlDi6oCQCRaBmfESWKk7UcSo94WYV1TugbudZzibkHcgEDWBO25oHVzczcweRnXUJqi3uxcskY7IusbxAmk4Rkc8FoDviFMO+G/wAPiEQ0NsCNys+fonVqxcbkmwF+ijCdCDijPkyKbHvbeDqNfNLCuioLTeCOhsVI2nlc2dHtkb84+YKTwJJncwB8ieUe9lV+A9FVIHLoTqVWD6QlH5undxf38rIm1wxcYzXyiG0cY7vGAPcRYAglhHQ8r/Rdx2HblLu+zPBMggny8W9umyHwjWBwFQGDv/pF4rABgJEPZYggwQDpI+6zOoy2/wAm9apwd/l7HW4pr6ADn+JhIa0i4brId56C6FxlY1jmA8RiYG4EE/JClliRsfWNiiMFXyEu3iB95TNCjckJ7ryVCe38/wC5ECddJ/0U0uK9C7A8QpYwuwWIpscHhz6bo8TXDxOE9RJ9FX9rewL8I4ZTma6S3nbbzSlnip6ZqmHLBKUbxytejEOSa5T1cORqEylhnOMNBcdbCbC5PkFsUk1ZhcJJ1W5oOzTKQpue5uaoS6mM12gEAl4BHxAW9VacSqsFMVGhxP8AkXG1ogAakyJQ3B+EuaGGzYbfMYMvlzyBqSGgD0PJR8YwQbZtRopsAILTndlc4FpdoA86xqN1zp1Od2dzG3ixqK58jK2OdlcdHuuL3iRNpgS4nQbFVdQG4JgT5hcGJZnLmtJDZDQY0AsTG8yT5puL4iahk/IAfRFpafBqwZl2/lJV4R3+Wpb1DPRtvquoc1TsUkXy9meXZ1P4r7/ufQFLs/3h5IPGdnDTNwI5rT4LiDQUPxHGhxslNRceTFGctRQUuF2Vrh+GCPRcp1RCjxXEi0WQ3QTuTJKmE0XP5UAaqsdxRxO6jrcTfuLKnILQHYgHmhGsKfQxc6wp2ulTUSgStSshMhJi6u2YbNZFM4Q1omESdgtpFDTwfVGUaRGkqevUaDZFYZzeYVOVFVZUcVxDg3K176cwC9sQA92STuYzfDInewXnvGKgpU3NfVqF7GZAySWh+d2ZtiQ0Ng2kEnaFtu19LLJJmKLn0mltjULmsJJ/5AEROkkryrjYcKpNRxqVD4nOJ1P5umw+RPpWxVO1lMn7f6T6lTNf6dFGQtqObNUxspQulq45GLOm4Ht9VPi6JY8tBmwNrSHAO+/yUJvpbouOM67CPZBTse5KmvInOkdf00U9DEQCLXH7bbod9MwlSPoIUcU4khOUJEjHzY6GS3mCuNrkE3PI/nVNrEQI5fPf0URKigmSWRp7MnwwGYZtNE80xMT7CQfJCgqXMo4u7BjOOmmjcfwlwRPE2Ex4aVRw9g23PUr1ftRwttdrQ6ZBsBqSbWXin8P3v/qeGyGCagzE6Bl+8J6ZJ+S+hcR2hw1ARmBI31Pv+iwZsDnktukdDDmUUtCbPNh/DN9STUimOZ+KB0WRxnCmU61RmGeclNv9+vNspuabdpkN01W/7c9uqL6PcglvfZml18waILi0C5OgjqV5c6t372UKAik1xLWuMAt3e8zra59BCPSltEapzlvP/wAJTjXVG9ywEnujZkue5zobDzNySfhaCTpzVDVruHhO21tRIOnrdHcUpto1HBhJgQHtdq4G5bBMQJFzuqvlbpbROxxVWZc83bVipugHnprrPNdz8lC6QSCpaR9Ec4rkvp8jfwWw12IM/wCkl0sHJJS4eiPvp/V92fST8ZTbOnvuEPmDjK80Zxt9QkiVY4ftDVDcoaSuU5OzWsaSPQqOFBEyh8Sxsws9wbjNYnK4FW1QnNmTFO9hel2WLeFCAVytw0G1goqHESSBCsaVQRMJiSYtuSKh+CDbJsBu6Jq1g4m/soRSmwS5VY1Pbc7RxcFEVMa5wtKDGGgq6wHDXPHhafOLe6pW+CS0rdlSzDFx1+yssLgC4gMEn7deSuKHZpoMvPoPuU7G8ZpUBlpgA9NB+qb2qVz2Qnua3WNWzEfxXwQbSoNL4d/ccQCAC2m0OygakuMD09/F+IiXvJPr5WEdIXsfaw/zVOcoLw5pDnawNWyLtad45DkvKeNYA067muEXEDaI2O+iKGWMn8RzwSjFJlb3WWnMGTPkAAfsg3G5V/g8M1tQtfdjvDrEFR8R4B3bvD4wfh5+XmEyOVJ0wcnTOSTRTEdOqZlRjW3iPdR1sNlEjQlOWRGWXTOrQK4Lkp77SulvW6bqRm7bGOqGyaCnEJrgi2BdiJTElwogRAqVqiCJcyAEEpUMx43O68Gi7CVg2vU2qGk8UydJsXDzLQVYYnjbiTJ6H7hZDDYgsqBw1H3BB+qN/mJWPNFuVnW6RpQr0HcYxzM1Lwvc4MMmY8RcYAtpBaZ6qua5jO9hzp7stb4QJOZrTzgBuf5IfiOJzv6NAA5kDc9T+iGedTvP6J8MeyMOXNcmkce5c7xccI9Ug1P2Mgmi/qpKoEw0zGlo6+m6hCkeb/n5CFhwJhPI+/7pJgqFdWbc66eP+J/Y9PwmDFMRAvyVvgOHOZD3sgO0/fkoMO4F5JjVbHheIp4kEOAho8pPPyF1jjhUheSWkoKPEGhxGWIVpTxLXtVJjMTTbVyj4c2uxAVlXptfAY6TGgEm/MKRxU7sjkG4eo3ZS18MQJK7w/sdVABaQCdS6QtLQ4DTaAap7wjnZs+X6ynrFJmd5lexmeH8DfUdLfh57e6v8F2Uawy50lO4h2lZT8LBPyAWbx/aeo+0+gsEEpYsfO7HwxZ8vGyNaMPh6dzlJG5uVBie1FNs5bwsM7Gk7pNJKRLq2toKjVH/AE+PM3Zd43tI9/QbQqp1UuNzKa2mnEQsspym92bY44Y9oo62Jtfz/T9Vmu1XZPvv7jDDxeCNRMkT6k36rRVK0ITEcVDQbypGTi7Rbhq2PPcPwquahztaGizpvYb28k/iWEpUnMDH1HEG4JJAvoPmtRT7R0xiC18NaWtynY28QJ2Mq/7+g6xDCOUDl0t6p+t3uLpVR5RTwDnvlrSRqRbMRvHXpvKh4y1rBA/yEkcnB1vK23RemVaDLmi9jHE65QehNoPus3xHsh3jw+riQ4ReGBsX0F43TI5Ve4E4NrYwlPDl4tqEPUZFj7LU8VOHo+FmoGgKz9XF53TlELZjyN+Njn5+nhtvuMw2HJExbc/ZS1KSVTFvIAsANAAB/tMkqnbdjYKKWlIgdQCHKLrFQMpc/wB1ohLa2c/Pi+aUEKjT3Omnqp2D6rg0iQOqmDwwhwixsD0vcJU5WbMOJQS+4I9vi85H56p4rQm1DNzqTP6rhTatbmJT0S2Ohsuiep6ACVE+5spmVC3NGpaR7m/ysoGi6YjPKqOQpXHwiJm4PvNvSPdN7uVySI6K+QeBikOn57pjjdJjlZESsIjRJJun7JLM+eDoRul+x6+GllMWM7289SpaDKgaGtaXOefCG3JJ2WrxuDFSo2nSaHHLJj7/ADuucU4gMK3JTjvohzwPhHJp56SUqaUFbCg5ZGlFEGE7IYemGvx1QZv/AMmugDo4i59ICPrdrqdIZMLSY1o3iPkPusdVrk3JknUlD1sUGi/sscuolxHb8nQh0cLubv8ABq63abFuEgyP+sfRVx7T1HHK5xnkbH6LK1uL1QfA7L5Lhxb60ZwS4aO3/wBIbnLyO044f8Ual+JLt1AfNZfF8Vr0RoHN5xceY+6CHbGr0S3imxynBcG4YEZQCwFLtjUGwKuuG9uWmA9sdRogeKS8F6kzZNp2na67UwoIsZty1UeA4swiQ5pkGJvYiOeqNZz5/RKFttMp+K8ODQ8tqTDQR4T4jaQOWvyWH45i3U9fReqvotcIPJed/wATcEGUmOFpfHyKPHvJJlxn8XZlP5trviAcAZgidFquJ9n6VGucnesDbjI8ZHtIzMPiJIMGDC83/mC3deh9m+OnFUMroNSm1rXTeQBDXX6CD1C3ZIuEbQmGSOWdEuAo96S1jiHXI8OwHOVj+OYp/eFuc5QdrL07guEDXgbkOnlAaYHldeXcVH950pWGtVj8qvY5wXD0y5jnAOLTJa8S119D0U/EeE0G1C8Gpk/xpuAtqQ0OBu0EnZA0KsGQNN/VXDcSXNuGn6rRKck7RnWCElTXBnzQkyAQCRCe6jA6q5fSEku9uu5VNiqsm35dWpai9CgmDPCYnOKicbJyRkm/JwVo2lMe8nX9vJIhKPz0T1Hyc9529jpXMy48pmZMSMre5JKaLmFwPTh8Q81Kol2MMJ/kUyVJhxM3u3xAc7gEKMteiF/lCanErjgjAO2/CkuT0+aSoJM+sqeLw2EplrXS6PE6Zc4jdx+yw3GMY2pULmtyj69fNAHEIWtXk9FxMmdzVVSPR4Oljid3bJ3v5KvrYUmSUVReiMiQamUT8PCayuWmyuqtCZsga2GRqQDimPp8UY8ZagjqqXjHZn/Ogcw3b+nLyR3cRexRGHqtB1LJ9W+qfGdiJQrgwrnkGDYjUaLoqrd47s/TxAmzX7PZp6hZniPYzE0rtb3jebNfY3T1TFOVFdTx7m3BI9VfcJ7cVaZAc7M3Qzqss8Fpggg8iIPsUzMZVSwxktyl1FM9zwHFQ5oINisp/FHibTRps3Ls3oAR9SqDhvaLuqYYJLvvsqvjAqVHGo8yeWoA5LJiwtTt8I05skdO3JTnDusSIB08lb9mcd3GJY7QHwu8naexgoKo5/dgv0BsD+WQzaoK3NOSaZhg4Qaa5PZcAS6qAORv/wCpAXmvHqOWqZ6j2Wx7KcbBYyo6CWgh07ubY/UH1WY7Qvz1nFgLiSXW0G6w4lplR1pPUrM895CsMDjJsVXEOJiEXh6BBn7+S2SW25lhP5bBuLxFvzyVRUMn6o/EiyrXuQ40TLIY9/7qJzp0Squ+SaTAWqMTl5stI4XLgKZKRK0Uc2xxcmEpEpEqyjhKf+qZKkH6KFocbkjnBH7JjHfeU52kgmQY+4SzRH5y9lQRESuk9V2o28jRRogR4d+XXEw1PyUlCqZ66ypKk1ss9huKTurTDYud155xaPXliwCFOwoNtWd7Jd8RuqogfmUZpKBmIXf5u6uihVMMDshquEt9EWa9lxzgVCyrFNzefojsNxao3r+flknAHko6lLREpNcAOCfI/G4xlZsVabHDqBI8jqszjuA0s0tzNHQyPmrx9O2qGr0EayyBeGPlBWLxWFNKm2nhm03NAzObEut8/VCPxrQDNO20C6HLE4G0HRF3WAumh4KTi7g+crSOplVuILO6a0MIfMlx3HILXDAhwsb8lVYrhYefFMhNhmXAjJ0svDB+yvFu6eWGIcQROk6R6j6LY4gh+VxpuytmckOnSYGo0+awOJ4VFhIPXT0Wg4C2o+kGh/iBIvcRaPl9EOaMX84juk1R/wBvIv6MB4hTDXuPdVWyZGYAWQH83B0MfRXnE+HVj8Z03us/Vox1RQpobkSXBx9Qzqg6joT3u5qCOa0wiczPlo6BuonuSqPTFpjGjlzm5M6uJLkIxZ0BdK4kVCCITyLA87KNOBVMtDgdlxwsPUff7phPkuypRLHgW+oURC6Cmu9FZBJJfmySohYtxThpYctUTR4u9qCyzMdfknupiB4rmZEaQbX5n81tnlCD5RqhnzLhlsztG7dEU+0vVZ/L7LkJfYg+B663KuTY4ftIDYlTs4u3/kJWIazfbSfP/SRPIlLfTJ8Mcuva+pG8/qAI2TmcQAssG2u7YlSsxjxuUD6VjV18X4ZuhxKOpskOJCViP6i/zThxV3VD+mkM/W4/ZuRjhzCd3zXHYD8lYmnxkgQpafGjzQPBJDI9VB+TWmi0zBhdpYImYiGiSSYt+p0hUfC+IZyS7MWN+IggRMxc7SNpMK8xcCkH0nOIylzw9uWDTEuMmxnM2Ggk+I62SpQadDO/EFxLcui4KoLb7/NcxmKZ4nMezK1ku7x2U5i2e7YACXuPsJEkBCUsbTcZL2tb4b5SSbAOyMHxGbAW0mbyrUXXAL6mF0R16RBtEHnopmONGHMB8TRMSQCPCfc2gIdnePgta9znGMvIEw1x1DffnqrjifDDTbVL/hYxrWkEZCQwQP8AyLjflfqiYDzeinxXaJ+QtNp2I28/P6LP1sQTt6lOrV3EQdd53HTyXKj2eZ+50Endaow0+BEs+u1dA2Unz/OiQoEmP3RTqI5qaliMthHsmdx+Ba6aEn8gVvDXHop3cNayMw+alq8RcNAEFWxpdrr5qk8kgmunxbNbhBdTiGtjzQleiFzOCL+66+RrccwiScWDKcckapAjmwdk0hElnWQoHNWqMrOVkhoYxIFdISIRCxpSldSIUIcXCnJpChY0ridmCShDc8X4dhMrW0XOBIb/AHHeIlxHiDogAdGi0TuoqH8P8Q9ge11CHtL2f3mjMGzmIkXiCPMFVn9TAp5cti2AR8QJiT0tPVaThGPFJoB8cFmUuJOUSHw0fC0ZteoXOc5QR03jxz45RT4bsdXN30qoaSWjK0OdnAaRImGsvGY7tIElVOJwL6Rc14yEag6nktlj+02Sm9ogiqHTLQ4kmQC13+IEyAqnCVHPLf7bS/UOfmIiwdadYEyVccsnuypdOuEZwCfT2TmUTrFva/5Za2rgGBxNRgfm0ayxE7gg3PIfshafBy/MG1KgIhrWVB1mJmIHIbo+8nwD+lrncqXYJrquVgdTFrPOZwsMxsBPi0Ef5AKL+QMFwIyjnMkAxMCSBfVaPEcKrBpfUMiWta9j2g5mtBAyN8R8IAzaSRJmE7B49787HUmim8XcJaII+I9YAt5zMyg7kg3hiZKowA6zB5aJrmxry+q2vDOCh725fG8zDXU5DyAbE/C0wMwJNxBsheK9l20srqdahUbU/wCDs2WRJaWwDmGntzRLOgJdN6MvRp5nhrYJMDxWHvspaWAfUrCkwBznOyjKZBPQ6QNzojauCDamRzxlEaNGhEkgOMgxzKmw+OrNpODCylTBAL4Dajsp8LbHMT4rxpvoi1vmILw0twXEA0SKZ+EtDnZZlwIFpNjGk7FWHEu0M4X+XYRkmZAJLmnKQJcAR4m6i5AA0srPB8TpGkyniBTxTfES4yHszWcNNASHTzEhXQ4RgoHesZ3b85e9hcHCNAx2vwgiDzsFleRJrUh0oNLk84zvpmo0nKSMr5NxcGDzuLhazgnAqdKHVagDiCAIlpBIu8EbWMRNxKK4pwPDg16jS4l8Gk2W5ZsWNjmAP8iZJvuslx3iVWpWc6oCwughnJsQB8p80e+baO3sUmsW8tzUcZxdIeCnlYdPCYPhnKXR8R3Czv8AU3MMPJfY5gdTI3Jv66qoNYkaphfJTYdNp5JLq7+ksMfjKVTLlp5CBHhOu/nqgH7nTkPon0su5vMT06JtUDb5n0TopRelCp3KOvYRPr+aJxpSfBMa9f3UWfpIT6eb4gFbiDGbvydNU2XTSDhaxSpEOMOMczt5rtamBcOm14+iHh0tmOUm09atfcGfLTBU1OsoatSd/JNaE1xtbmdZNEvhwTlsXCjqpzWOU/8ATnkxF5j4ghtR5ZbjKfEWAuC4VYv4LVH+PzFk08IfA8Mm8gG+x+n0RLLD2D2Mn8LACuIiphYdB/LqTF8PDXQ14ed8sxPQ72Ra4g9uW+wGuFSsYJ8/QevRS91LixsG9joJ6TFvOFbdAJWB+3zXE51OSuKELlxDqkhtrwPp5q64RizVqMpAhrs05naWBM2BOgXUljmlp/ojdB737ZfYp9Iuc6ixrPCGOiS20HPeJdYWi5EquxeOc1pbRu1wMEwJABJzbne2iSSyJVRsiA8Mx7h4XQQSTbUeWy0mDw1WpTBDi0tLj4TdrRckAnKZkJJJjSuiW0gjEcPNFrc5MvzMdUaAC0mCAGiQZ58rIjGOdQbVouce9L2CWtDQaThGVxBuNIB2ACSSQ9mEnq5G4XjeHpUxhXUxvLhTZIk+K4ALhynayssFicFRYHMpZsRmJZUM5BexywYaNIiddLJJJi8MrTaMpiXHv3ZnMqk5gWhpaIfaJI0kzHQKKh2Wp02h9YVHAycjXtGhm7gJI9kklOFsE1fIJxKm6A/uG02ObIyltmjQkiDPkm8F4kAzuqmshzJAcCZsemh2SSVtJxoiVOxvaXjj3i79TOXIACeYiwEiYWbr1i7UCZuYAPrCSS0YIpRRi6n6mvBAuAfRJJa0YZJJnKbgDdSvA5ei4khl9SGR+hnWv8I0O3umPqX8vZJJSKVlTb4GCtCcBI9V1JXLbgqHyux+Zs6W5+miJMN+EyNjEef3SSSciqjXgnd7BuDpHM0u+C59R/s+6fiBlaS206TeEklku5D+U2wE1nOhwe4vJ+gtJKQ4iWzDQcwiHXGguL2P6pJLQopumL1NRtMbV4i9zWtn4dGgQL723UePc1/iZngBoOaJzReI25LqSNRSpoCUnNNP1+ATvB7c13EVi8zO0bCw2gCEklo0rkw6nwR5G7kriSSug6R/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21189453">
            <a:off x="1438996" y="1746681"/>
            <a:ext cx="4379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Handwriting" pitchFamily="66" charset="0"/>
              </a:rPr>
              <a:t>I, greatest Oberon, look for a humble,</a:t>
            </a:r>
          </a:p>
          <a:p>
            <a:r>
              <a:rPr lang="en-GB" sz="1600" dirty="0">
                <a:latin typeface="Lucida Handwriting" pitchFamily="66" charset="0"/>
              </a:rPr>
              <a:t>obedient servant, to carry my        </a:t>
            </a:r>
          </a:p>
          <a:p>
            <a:r>
              <a:rPr lang="en-GB" sz="1600" dirty="0">
                <a:latin typeface="Lucida Handwriting" pitchFamily="66" charset="0"/>
              </a:rPr>
              <a:t>    whims.</a:t>
            </a:r>
          </a:p>
          <a:p>
            <a:r>
              <a:rPr lang="en-GB" sz="1600" dirty="0">
                <a:latin typeface="Lucida Handwriting" pitchFamily="66" charset="0"/>
              </a:rPr>
              <a:t>      Thy must be full of jest and be </a:t>
            </a:r>
          </a:p>
          <a:p>
            <a:r>
              <a:rPr lang="en-GB" sz="1600" dirty="0">
                <a:latin typeface="Lucida Handwriting" pitchFamily="66" charset="0"/>
              </a:rPr>
              <a:t>        meddlesome,</a:t>
            </a:r>
          </a:p>
          <a:p>
            <a:r>
              <a:rPr lang="en-GB" sz="1600" dirty="0">
                <a:latin typeface="Lucida Handwriting" pitchFamily="66" charset="0"/>
              </a:rPr>
              <a:t>           Thou  must worship mischief</a:t>
            </a:r>
          </a:p>
          <a:p>
            <a:r>
              <a:rPr lang="en-GB" sz="1600" dirty="0">
                <a:latin typeface="Lucida Handwriting" pitchFamily="66" charset="0"/>
              </a:rPr>
              <a:t>           as if it is a god.</a:t>
            </a:r>
          </a:p>
          <a:p>
            <a:r>
              <a:rPr lang="en-GB" sz="1600" dirty="0">
                <a:latin typeface="Lucida Handwriting" pitchFamily="66" charset="0"/>
              </a:rPr>
              <a:t>             Thy servant will be loyal </a:t>
            </a:r>
          </a:p>
          <a:p>
            <a:r>
              <a:rPr lang="en-GB" sz="1600" dirty="0">
                <a:latin typeface="Lucida Handwriting" pitchFamily="66" charset="0"/>
              </a:rPr>
              <a:t>               and faithful,</a:t>
            </a:r>
          </a:p>
          <a:p>
            <a:r>
              <a:rPr lang="en-GB" sz="1600" dirty="0">
                <a:latin typeface="Lucida Handwriting" pitchFamily="66" charset="0"/>
              </a:rPr>
              <a:t>                 and will cause myself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merriment and joy.</a:t>
            </a:r>
          </a:p>
          <a:p>
            <a:r>
              <a:rPr lang="en-GB" sz="1600" dirty="0">
                <a:latin typeface="Lucida Handwriting" pitchFamily="66" charset="0"/>
              </a:rPr>
              <a:t>                   If thou wishes to serve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me, then thy must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  write me a poetic </a:t>
            </a:r>
          </a:p>
          <a:p>
            <a:r>
              <a:rPr lang="en-GB" sz="1600" dirty="0">
                <a:latin typeface="Lucida Handwriting" pitchFamily="66" charset="0"/>
              </a:rPr>
              <a:t>                            riddle of intent!</a:t>
            </a:r>
          </a:p>
        </p:txBody>
      </p:sp>
      <p:sp>
        <p:nvSpPr>
          <p:cNvPr id="8" name="TextBox 7"/>
          <p:cNvSpPr txBox="1"/>
          <p:nvPr/>
        </p:nvSpPr>
        <p:spPr>
          <a:xfrm rot="3561424">
            <a:off x="3715394" y="3360261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ucida Handwriting" pitchFamily="66" charset="0"/>
              </a:rPr>
              <a:t>Oberon’s Job Advert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6143668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You are going to pretend you are Puck and write a letter of application for Oberon’s job.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You must ensure you write as Puck would. Use your checklist from ‘Puck’s speech’ to help you replicate his character voice convincingly.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as a character using convincing language choices.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14356"/>
            <a:ext cx="9144000" cy="59912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185025" y="10668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address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43800" y="1981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Date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993900"/>
            <a:ext cx="1371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Recipient’s name and  address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3000375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Name or polite greeting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315200" y="3429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Subject or reason for letter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50577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Final paragraph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508635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Formal ending – use </a:t>
            </a:r>
            <a:r>
              <a:rPr lang="en-GB" altLang="en-US" sz="1600" i="1">
                <a:latin typeface="Arial" charset="0"/>
              </a:rPr>
              <a:t>‘yours sincerely’ </a:t>
            </a:r>
            <a:r>
              <a:rPr lang="en-GB" altLang="en-US" sz="1600">
                <a:latin typeface="Arial" charset="0"/>
              </a:rPr>
              <a:t>if recipient’s name is known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629285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name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676400" y="190500"/>
            <a:ext cx="567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Formal Letter Writing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400800" y="129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7056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7056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219200" y="3324225"/>
            <a:ext cx="10668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5486400"/>
            <a:ext cx="3048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6429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1905000"/>
            <a:ext cx="2286000" cy="304800"/>
            <a:chOff x="2784" y="1344"/>
            <a:chExt cx="1440" cy="192"/>
          </a:xfrm>
        </p:grpSpPr>
        <p:sp>
          <p:nvSpPr>
            <p:cNvPr id="312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14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2" name="Text Box 22"/>
            <p:cNvSpPr txBox="1">
              <a:spLocks noChangeArrowheads="1"/>
            </p:cNvSpPr>
            <p:nvPr/>
          </p:nvSpPr>
          <p:spPr bwMode="auto">
            <a:xfrm>
              <a:off x="2798" y="1344"/>
              <a:ext cx="12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00th Month 0000</a:t>
              </a:r>
            </a:p>
          </p:txBody>
        </p:sp>
      </p:grp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2209800" y="3200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94" name="Text Box 25"/>
          <p:cNvSpPr txBox="1">
            <a:spLocks noChangeArrowheads="1"/>
          </p:cNvSpPr>
          <p:nvPr/>
        </p:nvSpPr>
        <p:spPr bwMode="auto">
          <a:xfrm>
            <a:off x="2286000" y="3200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400"/>
              <a:t>Dear Sir / Madam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09800" y="3581400"/>
            <a:ext cx="4495800" cy="344488"/>
            <a:chOff x="1392" y="1872"/>
            <a:chExt cx="2832" cy="422"/>
          </a:xfrm>
        </p:grpSpPr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1392" y="1872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0" name="Text Box 28"/>
            <p:cNvSpPr txBox="1">
              <a:spLocks noChangeArrowheads="1"/>
            </p:cNvSpPr>
            <p:nvPr/>
          </p:nvSpPr>
          <p:spPr bwMode="auto">
            <a:xfrm>
              <a:off x="1440" y="1921"/>
              <a:ext cx="273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 u="sng"/>
                <a:t>Subject of Letter</a:t>
              </a:r>
              <a:endParaRPr lang="en-GB" altLang="en-US" sz="1400" i="1" u="sng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09800" y="3962400"/>
            <a:ext cx="4495800" cy="609600"/>
            <a:chOff x="1392" y="2544"/>
            <a:chExt cx="2832" cy="384"/>
          </a:xfrm>
        </p:grpSpPr>
        <p:sp>
          <p:nvSpPr>
            <p:cNvPr id="3117" name="Rectangle 30"/>
            <p:cNvSpPr>
              <a:spLocks noChangeArrowheads="1"/>
            </p:cNvSpPr>
            <p:nvPr/>
          </p:nvSpPr>
          <p:spPr bwMode="auto">
            <a:xfrm>
              <a:off x="1392" y="2544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8" name="Text Box 31"/>
            <p:cNvSpPr txBox="1">
              <a:spLocks noChangeArrowheads="1"/>
            </p:cNvSpPr>
            <p:nvPr/>
          </p:nvSpPr>
          <p:spPr bwMode="auto">
            <a:xfrm>
              <a:off x="1440" y="2592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Main point of the letter…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648200"/>
            <a:ext cx="4495800" cy="609600"/>
            <a:chOff x="1392" y="2928"/>
            <a:chExt cx="2832" cy="38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1392" y="2928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6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27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Conclusion of letter – </a:t>
              </a:r>
              <a:r>
                <a:rPr lang="en-GB" altLang="en-US" sz="1400" i="1"/>
                <a:t>‘Thank you for your co-operation.’</a:t>
              </a:r>
              <a:endParaRPr lang="en-GB" altLang="en-US" sz="14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209800" y="5334000"/>
            <a:ext cx="1981200" cy="304800"/>
            <a:chOff x="1392" y="3600"/>
            <a:chExt cx="1248" cy="192"/>
          </a:xfrm>
        </p:grpSpPr>
        <p:sp>
          <p:nvSpPr>
            <p:cNvPr id="3113" name="Rectangle 36"/>
            <p:cNvSpPr>
              <a:spLocks noChangeArrowheads="1"/>
            </p:cNvSpPr>
            <p:nvPr/>
          </p:nvSpPr>
          <p:spPr bwMode="auto">
            <a:xfrm>
              <a:off x="1392" y="3600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4" name="Text Box 37"/>
            <p:cNvSpPr txBox="1">
              <a:spLocks noChangeArrowheads="1"/>
            </p:cNvSpPr>
            <p:nvPr/>
          </p:nvSpPr>
          <p:spPr bwMode="auto">
            <a:xfrm>
              <a:off x="1440" y="3600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Yours faithfully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09800" y="6248400"/>
            <a:ext cx="1676400" cy="304800"/>
            <a:chOff x="1392" y="3696"/>
            <a:chExt cx="1056" cy="192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392" y="3696"/>
              <a:ext cx="105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Mr. J. Clay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81600" y="990600"/>
            <a:ext cx="1522413" cy="942975"/>
            <a:chOff x="3264" y="624"/>
            <a:chExt cx="959" cy="594"/>
          </a:xfrm>
        </p:grpSpPr>
        <p:sp>
          <p:nvSpPr>
            <p:cNvPr id="3109" name="Rectangle 42"/>
            <p:cNvSpPr>
              <a:spLocks noChangeArrowheads="1"/>
            </p:cNvSpPr>
            <p:nvPr/>
          </p:nvSpPr>
          <p:spPr bwMode="auto">
            <a:xfrm>
              <a:off x="3264" y="653"/>
              <a:ext cx="959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0" name="Text Box 43"/>
            <p:cNvSpPr txBox="1">
              <a:spLocks noChangeArrowheads="1"/>
            </p:cNvSpPr>
            <p:nvPr/>
          </p:nvSpPr>
          <p:spPr bwMode="auto">
            <a:xfrm>
              <a:off x="3278" y="624"/>
              <a:ext cx="70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09800" y="1905000"/>
            <a:ext cx="1522413" cy="1262063"/>
            <a:chOff x="1392" y="1200"/>
            <a:chExt cx="959" cy="795"/>
          </a:xfrm>
        </p:grpSpPr>
        <p:sp>
          <p:nvSpPr>
            <p:cNvPr id="3107" name="Rectangle 45"/>
            <p:cNvSpPr>
              <a:spLocks noChangeArrowheads="1"/>
            </p:cNvSpPr>
            <p:nvPr/>
          </p:nvSpPr>
          <p:spPr bwMode="auto">
            <a:xfrm>
              <a:off x="1392" y="1229"/>
              <a:ext cx="959" cy="7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08" name="Text Box 46"/>
            <p:cNvSpPr txBox="1">
              <a:spLocks noChangeArrowheads="1"/>
            </p:cNvSpPr>
            <p:nvPr/>
          </p:nvSpPr>
          <p:spPr bwMode="auto">
            <a:xfrm>
              <a:off x="1406" y="1200"/>
              <a:ext cx="706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Name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81000" y="4038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Opening paragraph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447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04" name="Text Box 51"/>
          <p:cNvSpPr txBox="1">
            <a:spLocks noChangeArrowheads="1"/>
          </p:cNvSpPr>
          <p:nvPr/>
        </p:nvSpPr>
        <p:spPr bwMode="auto">
          <a:xfrm>
            <a:off x="2289175" y="575945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1600" i="1">
                <a:latin typeface="Bradley Hand ITC" pitchFamily="66" charset="0"/>
              </a:rPr>
              <a:t>J. Clay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57200" y="5791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Signature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524000" y="5943600"/>
            <a:ext cx="6096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43" grpId="0" autoUpdateAnimBg="0"/>
      <p:bldP spid="4144" grpId="0" animBg="1"/>
      <p:bldP spid="4148" grpId="0" autoUpdateAnimBg="0"/>
      <p:bldP spid="41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1401</Words>
  <Application>Microsoft Office PowerPoint</Application>
  <PresentationFormat>On-screen Show (4:3)</PresentationFormat>
  <Paragraphs>263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Bradley Hand ITC</vt:lpstr>
      <vt:lpstr>Calibri</vt:lpstr>
      <vt:lpstr>Century Gothic</vt:lpstr>
      <vt:lpstr>Lucida Handwriting</vt:lpstr>
      <vt:lpstr>Office Theme</vt:lpstr>
      <vt:lpstr>Develop – let’s see what language techniques we can find...</vt:lpstr>
      <vt:lpstr>RHYME</vt:lpstr>
      <vt:lpstr>RHYTHM </vt:lpstr>
      <vt:lpstr>Develop</vt:lpstr>
      <vt:lpstr>What impression do you get of Puck?</vt:lpstr>
      <vt:lpstr>Engage</vt:lpstr>
      <vt:lpstr>Oberon’s Job Advert</vt:lpstr>
      <vt:lpstr>Job application</vt:lpstr>
      <vt:lpstr>PowerPoint Presentation</vt:lpstr>
      <vt:lpstr>Success Criteria for letter writing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Amanda Allen</cp:lastModifiedBy>
  <cp:revision>256</cp:revision>
  <dcterms:created xsi:type="dcterms:W3CDTF">2013-07-19T18:34:43Z</dcterms:created>
  <dcterms:modified xsi:type="dcterms:W3CDTF">2020-11-08T16:00:41Z</dcterms:modified>
</cp:coreProperties>
</file>