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29" r:id="rId3"/>
    <p:sldMasterId id="2147483661" r:id="rId4"/>
    <p:sldMasterId id="2147483673" r:id="rId5"/>
    <p:sldMasterId id="2147483685" r:id="rId6"/>
    <p:sldMasterId id="2147483697" r:id="rId7"/>
    <p:sldMasterId id="2147483709" r:id="rId8"/>
  </p:sldMasterIdLst>
  <p:notesMasterIdLst>
    <p:notesMasterId r:id="rId23"/>
  </p:notesMasterIdLst>
  <p:handoutMasterIdLst>
    <p:handoutMasterId r:id="rId24"/>
  </p:handoutMasterIdLst>
  <p:sldIdLst>
    <p:sldId id="279" r:id="rId9"/>
    <p:sldId id="263" r:id="rId10"/>
    <p:sldId id="257" r:id="rId11"/>
    <p:sldId id="267" r:id="rId12"/>
    <p:sldId id="274" r:id="rId13"/>
    <p:sldId id="282" r:id="rId14"/>
    <p:sldId id="276" r:id="rId15"/>
    <p:sldId id="275" r:id="rId16"/>
    <p:sldId id="268" r:id="rId17"/>
    <p:sldId id="277" r:id="rId18"/>
    <p:sldId id="269" r:id="rId19"/>
    <p:sldId id="280" r:id="rId20"/>
    <p:sldId id="281" r:id="rId21"/>
    <p:sldId id="266"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85494" autoAdjust="0"/>
  </p:normalViewPr>
  <p:slideViewPr>
    <p:cSldViewPr snapToGrid="0">
      <p:cViewPr varScale="1">
        <p:scale>
          <a:sx n="83" d="100"/>
          <a:sy n="83" d="100"/>
        </p:scale>
        <p:origin x="162" y="61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3DFDFF-6869-4495-8A80-211D016957FB}" type="datetimeFigureOut">
              <a:rPr lang="en-GB" smtClean="0"/>
              <a:t>25/09/2020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8040BC2-456A-4BDA-BE21-6957167BF621}" type="slidenum">
              <a:rPr lang="en-GB" smtClean="0"/>
              <a:t>‹#›</a:t>
            </a:fld>
            <a:endParaRPr lang="en-GB"/>
          </a:p>
        </p:txBody>
      </p:sp>
    </p:spTree>
    <p:extLst>
      <p:ext uri="{BB962C8B-B14F-4D97-AF65-F5344CB8AC3E}">
        <p14:creationId xmlns:p14="http://schemas.microsoft.com/office/powerpoint/2010/main" val="2053038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0B46C0-3480-413F-9776-B8EA92E3AD1B}" type="datetimeFigureOut">
              <a:rPr lang="en-GB" smtClean="0"/>
              <a:pPr/>
              <a:t>25/09/2020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2A9B57-2B99-46E1-B724-1B4FB045E4D4}" type="slidenum">
              <a:rPr lang="en-GB" smtClean="0"/>
              <a:pPr/>
              <a:t>‹#›</a:t>
            </a:fld>
            <a:endParaRPr lang="en-GB"/>
          </a:p>
        </p:txBody>
      </p:sp>
    </p:spTree>
    <p:extLst>
      <p:ext uri="{BB962C8B-B14F-4D97-AF65-F5344CB8AC3E}">
        <p14:creationId xmlns:p14="http://schemas.microsoft.com/office/powerpoint/2010/main" val="826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2</a:t>
            </a:fld>
            <a:endParaRPr lang="en-GB"/>
          </a:p>
        </p:txBody>
      </p:sp>
    </p:spTree>
    <p:extLst>
      <p:ext uri="{BB962C8B-B14F-4D97-AF65-F5344CB8AC3E}">
        <p14:creationId xmlns:p14="http://schemas.microsoft.com/office/powerpoint/2010/main" val="3424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p>
          <a:p>
            <a:pPr marL="0" indent="0">
              <a:buFont typeface="Arial"/>
              <a:buNone/>
            </a:pPr>
            <a:r>
              <a:rPr lang="en-US" sz="1200" kern="1200" dirty="0">
                <a:solidFill>
                  <a:schemeClr val="tx1"/>
                </a:solidFill>
                <a:latin typeface="+mn-lt"/>
                <a:ea typeface="+mn-ea"/>
                <a:cs typeface="+mn-cs"/>
              </a:rPr>
              <a:t>Students will be able to answer the key questions:</a:t>
            </a:r>
          </a:p>
          <a:p>
            <a:pPr marL="342900" indent="-342900">
              <a:spcBef>
                <a:spcPct val="50000"/>
              </a:spcBef>
            </a:pPr>
            <a:r>
              <a:rPr lang="en-GB" sz="1200" b="1" u="sng" dirty="0">
                <a:solidFill>
                  <a:srgbClr val="336699"/>
                </a:solidFill>
                <a:latin typeface="Calibri" pitchFamily="34" charset="0"/>
              </a:rPr>
              <a:t>What are you learning?:</a:t>
            </a:r>
          </a:p>
          <a:p>
            <a:pPr marL="342900" indent="-342900">
              <a:spcBef>
                <a:spcPct val="50000"/>
              </a:spcBef>
            </a:pPr>
            <a:r>
              <a:rPr lang="en-GB" sz="1200" b="1" u="sng" dirty="0">
                <a:solidFill>
                  <a:srgbClr val="336699"/>
                </a:solidFill>
                <a:latin typeface="Calibri" pitchFamily="34" charset="0"/>
              </a:rPr>
              <a:t>Why are you learning this?</a:t>
            </a:r>
          </a:p>
          <a:p>
            <a:pPr marL="342900" indent="-342900">
              <a:spcBef>
                <a:spcPct val="50000"/>
              </a:spcBef>
            </a:pPr>
            <a:r>
              <a:rPr lang="en-GB" sz="1200" b="1" u="sng" dirty="0">
                <a:solidFill>
                  <a:srgbClr val="336699"/>
                </a:solidFill>
                <a:latin typeface="Calibri" pitchFamily="34" charset="0"/>
              </a:rPr>
              <a:t>How will you know if you are doing this well?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WAGOLL:</a:t>
            </a:r>
          </a:p>
          <a:p>
            <a:pPr marL="342900" indent="-342900">
              <a:spcBef>
                <a:spcPct val="50000"/>
              </a:spcBef>
              <a:buFont typeface="Arial" panose="020B0604020202020204" pitchFamily="34" charset="0"/>
              <a:buChar char="•"/>
            </a:pPr>
            <a:r>
              <a:rPr lang="en-GB" sz="1200" b="1" u="sng" dirty="0">
                <a:solidFill>
                  <a:srgbClr val="336699"/>
                </a:solidFill>
                <a:latin typeface="Calibri" pitchFamily="34" charset="0"/>
              </a:rPr>
              <a:t>Success Criteria:</a:t>
            </a:r>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3</a:t>
            </a:fld>
            <a:endParaRPr lang="en-GB"/>
          </a:p>
        </p:txBody>
      </p:sp>
    </p:spTree>
    <p:extLst>
      <p:ext uri="{BB962C8B-B14F-4D97-AF65-F5344CB8AC3E}">
        <p14:creationId xmlns:p14="http://schemas.microsoft.com/office/powerpoint/2010/main" val="19387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4</a:t>
            </a:fld>
            <a:endParaRPr lang="en-GB"/>
          </a:p>
        </p:txBody>
      </p:sp>
    </p:spTree>
    <p:extLst>
      <p:ext uri="{BB962C8B-B14F-4D97-AF65-F5344CB8AC3E}">
        <p14:creationId xmlns:p14="http://schemas.microsoft.com/office/powerpoint/2010/main" val="164400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5</a:t>
            </a:fld>
            <a:endParaRPr lang="en-GB"/>
          </a:p>
        </p:txBody>
      </p:sp>
    </p:spTree>
    <p:extLst>
      <p:ext uri="{BB962C8B-B14F-4D97-AF65-F5344CB8AC3E}">
        <p14:creationId xmlns:p14="http://schemas.microsoft.com/office/powerpoint/2010/main" val="164400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6</a:t>
            </a:fld>
            <a:endParaRPr lang="en-GB"/>
          </a:p>
        </p:txBody>
      </p:sp>
    </p:spTree>
    <p:extLst>
      <p:ext uri="{BB962C8B-B14F-4D97-AF65-F5344CB8AC3E}">
        <p14:creationId xmlns:p14="http://schemas.microsoft.com/office/powerpoint/2010/main" val="221531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7</a:t>
            </a:fld>
            <a:endParaRPr lang="en-GB"/>
          </a:p>
        </p:txBody>
      </p:sp>
    </p:spTree>
    <p:extLst>
      <p:ext uri="{BB962C8B-B14F-4D97-AF65-F5344CB8AC3E}">
        <p14:creationId xmlns:p14="http://schemas.microsoft.com/office/powerpoint/2010/main" val="164400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8</a:t>
            </a:fld>
            <a:endParaRPr lang="en-GB"/>
          </a:p>
        </p:txBody>
      </p:sp>
    </p:spTree>
    <p:extLst>
      <p:ext uri="{BB962C8B-B14F-4D97-AF65-F5344CB8AC3E}">
        <p14:creationId xmlns:p14="http://schemas.microsoft.com/office/powerpoint/2010/main" val="164400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Checking learning: It is likely that this process will feature throughout</a:t>
            </a:r>
            <a:r>
              <a:rPr lang="en-US" sz="1200" b="1" kern="1200" baseline="0" dirty="0">
                <a:solidFill>
                  <a:schemeClr val="tx1"/>
                </a:solidFill>
                <a:latin typeface="+mn-lt"/>
                <a:ea typeface="+mn-ea"/>
                <a:cs typeface="+mn-cs"/>
              </a:rPr>
              <a:t> the lesson, not just at the end.</a:t>
            </a:r>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14</a:t>
            </a:fld>
            <a:endParaRPr lang="en-GB"/>
          </a:p>
        </p:txBody>
      </p:sp>
    </p:spTree>
    <p:extLst>
      <p:ext uri="{BB962C8B-B14F-4D97-AF65-F5344CB8AC3E}">
        <p14:creationId xmlns:p14="http://schemas.microsoft.com/office/powerpoint/2010/main" val="280429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4606" y="242714"/>
            <a:ext cx="2743200" cy="365125"/>
          </a:xfrm>
        </p:spPr>
        <p:txBody>
          <a:bodyPr/>
          <a:lstStyle/>
          <a:p>
            <a:fld id="{62AE75B3-6441-491E-A181-CF9673D2AC42}"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46243" y="1519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46243" y="22982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46243" y="4444547"/>
            <a:ext cx="2946400" cy="220726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 name="TextBox 3"/>
          <p:cNvSpPr txBox="1"/>
          <p:nvPr userDrawn="1"/>
        </p:nvSpPr>
        <p:spPr>
          <a:xfrm>
            <a:off x="9354065" y="395416"/>
            <a:ext cx="2100649" cy="369332"/>
          </a:xfrm>
          <a:prstGeom prst="rect">
            <a:avLst/>
          </a:prstGeom>
          <a:noFill/>
        </p:spPr>
        <p:txBody>
          <a:bodyPr wrap="square" rtlCol="0">
            <a:spAutoFit/>
          </a:bodyPr>
          <a:lstStyle/>
          <a:p>
            <a:r>
              <a:rPr lang="en-GB"/>
              <a:t>Learning objective</a:t>
            </a:r>
          </a:p>
        </p:txBody>
      </p:sp>
    </p:spTree>
    <p:extLst>
      <p:ext uri="{BB962C8B-B14F-4D97-AF65-F5344CB8AC3E}">
        <p14:creationId xmlns:p14="http://schemas.microsoft.com/office/powerpoint/2010/main" val="21038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B25CE-8E01-416B-8781-D8D24F72E747}" type="datetime2">
              <a:rPr lang="en-GB" smtClean="0"/>
              <a:pPr/>
              <a:t>Friday, 25 September 2020</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5152" y="457200"/>
            <a:ext cx="2956873"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82874" y="92075"/>
            <a:ext cx="2743200" cy="365125"/>
          </a:xfrm>
        </p:spPr>
        <p:txBody>
          <a:bodyPr/>
          <a:lstStyle/>
          <a:p>
            <a:fld id="{65A1F208-791A-4DDE-A99D-6BA34D20986B}"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042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0561" y="457200"/>
            <a:ext cx="301146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257822" y="109321"/>
            <a:ext cx="2743200" cy="365125"/>
          </a:xfrm>
        </p:spPr>
        <p:txBody>
          <a:bodyPr/>
          <a:lstStyle/>
          <a:p>
            <a:fld id="{A4A7CE6C-C233-4472-AD1C-9ECF7D99BA19}"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7623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307926" y="115094"/>
            <a:ext cx="2743200" cy="365125"/>
          </a:xfrm>
        </p:spPr>
        <p:txBody>
          <a:bodyPr/>
          <a:lstStyle/>
          <a:p>
            <a:fld id="{491D0ED0-8DFA-4FBC-B019-2C09B458E77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181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295400" y="135167"/>
            <a:ext cx="2743200" cy="365125"/>
          </a:xfrm>
        </p:spPr>
        <p:txBody>
          <a:bodyPr/>
          <a:lstStyle/>
          <a:p>
            <a:fld id="{D1F502C0-00FC-4A95-BCD0-2FA6E2F1DDF4}"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1862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06600" y="365125"/>
            <a:ext cx="9347200" cy="1325563"/>
          </a:xfrm>
        </p:spPr>
        <p:txBody>
          <a:bodyPr>
            <a:noAutofit/>
          </a:bodyPr>
          <a:lstStyle>
            <a:lvl1pPr>
              <a:defRPr sz="4400">
                <a:solidFill>
                  <a:srgbClr val="FF0000"/>
                </a:solidFill>
              </a:defRPr>
            </a:lvl1pPr>
          </a:lstStyle>
          <a:p>
            <a:r>
              <a:rPr lang="en-GB" dirty="0"/>
              <a:t>Click to edit Master title style</a:t>
            </a:r>
            <a:endParaRPr lang="en-US" dirty="0"/>
          </a:p>
        </p:txBody>
      </p:sp>
      <p:sp>
        <p:nvSpPr>
          <p:cNvPr id="8" name="Text Placeholder 7"/>
          <p:cNvSpPr>
            <a:spLocks noGrp="1"/>
          </p:cNvSpPr>
          <p:nvPr>
            <p:ph type="body" sz="quarter" idx="13"/>
          </p:nvPr>
        </p:nvSpPr>
        <p:spPr>
          <a:xfrm>
            <a:off x="609600" y="1563688"/>
            <a:ext cx="10972800" cy="49616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Rectangle 8"/>
          <p:cNvSpPr/>
          <p:nvPr userDrawn="1"/>
        </p:nvSpPr>
        <p:spPr>
          <a:xfrm>
            <a:off x="335361" y="134322"/>
            <a:ext cx="11681595"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Date Placeholder 3"/>
          <p:cNvSpPr>
            <a:spLocks noGrp="1"/>
          </p:cNvSpPr>
          <p:nvPr>
            <p:ph type="dt" sz="half" idx="10"/>
          </p:nvPr>
        </p:nvSpPr>
        <p:spPr>
          <a:xfrm>
            <a:off x="1343444" y="182562"/>
            <a:ext cx="4165600" cy="365125"/>
          </a:xfrm>
          <a:prstGeom prst="rect">
            <a:avLst/>
          </a:prstGeom>
        </p:spPr>
        <p:txBody>
          <a:bodyPr/>
          <a:lstStyle/>
          <a:p>
            <a:fld id="{8BE6CB35-9C4B-4365-9E1B-41648003AE94}" type="datetime2">
              <a:rPr lang="en-GB" smtClean="0"/>
              <a:pPr/>
              <a:t>Friday, 25 September 2020</a:t>
            </a:fld>
            <a:endParaRPr lang="en-US" dirty="0"/>
          </a:p>
        </p:txBody>
      </p:sp>
    </p:spTree>
    <p:extLst>
      <p:ext uri="{BB962C8B-B14F-4D97-AF65-F5344CB8AC3E}">
        <p14:creationId xmlns:p14="http://schemas.microsoft.com/office/powerpoint/2010/main" val="142590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17C2ED-058D-4405-ABF6-122ECC6739FB}"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9626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25A1A0-0171-473B-89D1-C6201B0CC1C0}"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6357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BAC759-3772-4326-85A3-907B5F6CD883}"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val="1094453160"/>
              </p:ext>
            </p:extLst>
          </p:nvPr>
        </p:nvGraphicFramePr>
        <p:xfrm>
          <a:off x="7512174" y="2075636"/>
          <a:ext cx="4184526" cy="3068525"/>
        </p:xfrm>
        <a:graphic>
          <a:graphicData uri="http://schemas.openxmlformats.org/drawingml/2006/table">
            <a:tbl>
              <a:tblPr firstRow="1" bandRow="1">
                <a:tableStyleId>{5C22544A-7EE6-4342-B048-85BDC9FD1C3A}</a:tableStyleId>
              </a:tblPr>
              <a:tblGrid>
                <a:gridCol w="1466726">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tblGrid>
              <a:tr h="515164">
                <a:tc gridSpan="2">
                  <a:txBody>
                    <a:bodyPr/>
                    <a:lstStyle/>
                    <a:p>
                      <a:r>
                        <a:rPr lang="en-GB" dirty="0"/>
                        <a:t>How are we going to get there?</a:t>
                      </a:r>
                    </a:p>
                  </a:txBody>
                  <a:tcPr>
                    <a:solidFill>
                      <a:srgbClr val="FFC000"/>
                    </a:solidFill>
                  </a:tcPr>
                </a:tc>
                <a:tc hMerge="1">
                  <a:txBody>
                    <a:bodyPr/>
                    <a:lstStyle/>
                    <a:p>
                      <a:endParaRPr lang="en-GB" dirty="0"/>
                    </a:p>
                  </a:txBody>
                  <a:tcPr/>
                </a:tc>
                <a:extLst>
                  <a:ext uri="{0D108BD9-81ED-4DB2-BD59-A6C34878D82A}">
                    <a16:rowId xmlns:a16="http://schemas.microsoft.com/office/drawing/2014/main" val="10000"/>
                  </a:ext>
                </a:extLst>
              </a:tr>
              <a:tr h="660400">
                <a:tc>
                  <a:txBody>
                    <a:bodyPr/>
                    <a:lstStyle/>
                    <a:p>
                      <a:r>
                        <a:rPr lang="en-GB" dirty="0"/>
                        <a:t>New information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1"/>
                  </a:ext>
                </a:extLst>
              </a:tr>
              <a:tr h="630987">
                <a:tc>
                  <a:txBody>
                    <a:bodyPr/>
                    <a:lstStyle/>
                    <a:p>
                      <a:r>
                        <a:rPr lang="en-GB" dirty="0"/>
                        <a:t>Construct</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2"/>
                  </a:ext>
                </a:extLst>
              </a:tr>
              <a:tr h="630987">
                <a:tc>
                  <a:txBody>
                    <a:bodyPr/>
                    <a:lstStyle/>
                    <a:p>
                      <a:r>
                        <a:rPr lang="en-GB" dirty="0"/>
                        <a:t>Application</a:t>
                      </a:r>
                    </a:p>
                  </a:txBody>
                  <a:tcPr>
                    <a:solidFill>
                      <a:srgbClr val="FFC000">
                        <a:alpha val="60000"/>
                      </a:srgbClr>
                    </a:solidFill>
                  </a:tcPr>
                </a:tc>
                <a:tc>
                  <a:txBody>
                    <a:bodyPr/>
                    <a:lstStyle/>
                    <a:p>
                      <a:endParaRPr lang="en-GB" dirty="0"/>
                    </a:p>
                  </a:txBody>
                  <a:tcPr>
                    <a:solidFill>
                      <a:srgbClr val="FFC000">
                        <a:alpha val="60000"/>
                      </a:srgbClr>
                    </a:solidFill>
                  </a:tcPr>
                </a:tc>
                <a:extLst>
                  <a:ext uri="{0D108BD9-81ED-4DB2-BD59-A6C34878D82A}">
                    <a16:rowId xmlns:a16="http://schemas.microsoft.com/office/drawing/2014/main" val="10003"/>
                  </a:ext>
                </a:extLst>
              </a:tr>
              <a:tr h="630987">
                <a:tc>
                  <a:txBody>
                    <a:bodyPr/>
                    <a:lstStyle/>
                    <a:p>
                      <a:r>
                        <a:rPr lang="en-GB" dirty="0"/>
                        <a:t>Review</a:t>
                      </a:r>
                    </a:p>
                  </a:txBody>
                  <a:tcPr>
                    <a:solidFill>
                      <a:srgbClr val="FFC000">
                        <a:alpha val="20000"/>
                      </a:srgbClr>
                    </a:solidFill>
                  </a:tcPr>
                </a:tc>
                <a:tc>
                  <a:txBody>
                    <a:bodyPr/>
                    <a:lstStyle/>
                    <a:p>
                      <a:endParaRPr lang="en-GB" dirty="0"/>
                    </a:p>
                  </a:txBody>
                  <a:tcPr>
                    <a:solidFill>
                      <a:srgbClr val="FFC00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21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3248F0-3D7F-4CBA-B77D-0BF383E91CAF}"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1753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marL="0" indent="0">
              <a:buNone/>
              <a:defRPr baseline="0"/>
            </a:lvl1pPr>
          </a:lstStyle>
          <a:p>
            <a:pPr lvl="0"/>
            <a:r>
              <a:rPr lang="en-GB" dirty="0"/>
              <a:t>What am I learning?</a:t>
            </a:r>
          </a:p>
          <a:p>
            <a:pPr lvl="0"/>
            <a:endParaRPr lang="en-GB" dirty="0"/>
          </a:p>
          <a:p>
            <a:pPr lvl="0"/>
            <a:r>
              <a:rPr lang="en-GB" dirty="0"/>
              <a:t>Why am I learning this?</a:t>
            </a:r>
          </a:p>
          <a:p>
            <a:pPr lvl="0"/>
            <a:endParaRPr lang="en-GB" dirty="0"/>
          </a:p>
          <a:p>
            <a:pPr lvl="0"/>
            <a:r>
              <a:rPr lang="en-GB" dirty="0"/>
              <a:t>What will a good one look like?</a:t>
            </a:r>
          </a:p>
        </p:txBody>
      </p:sp>
      <p:sp>
        <p:nvSpPr>
          <p:cNvPr id="4" name="Date Placeholder 3"/>
          <p:cNvSpPr>
            <a:spLocks noGrp="1"/>
          </p:cNvSpPr>
          <p:nvPr>
            <p:ph type="dt" sz="half" idx="10"/>
          </p:nvPr>
        </p:nvSpPr>
        <p:spPr/>
        <p:txBody>
          <a:bodyPr/>
          <a:lstStyle/>
          <a:p>
            <a:fld id="{8852B5D5-38C1-42DE-87CB-E1FE3B58DFA7}"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0545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52B5D5-38C1-42DE-87CB-E1FE3B58DFA7}"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893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D9B9A-625A-40AF-B231-29DFCAEDAFF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630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7E964D-176D-42E8-87CC-AC8D87B09D2D}"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117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2196" y="365125"/>
            <a:ext cx="981319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2601D-FF39-4EC5-B13F-33302FFE3080}"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236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3BB61-74F6-4919-AAD1-8E8691C4481F}"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3982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8050-2C64-40A0-A4FC-A2B36B06A3DF}"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9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6482E4-2223-45F1-AE5D-ADEA1D94168A}"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7588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778DC-CF44-4108-9777-2BD192B4011C}"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1429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6834DE-BEEA-42A1-949B-23AEBF2F8515}"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202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FDB3F-1D72-4676-8907-6DA9CD829ABB}"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1494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0B402-0CF4-4FC8-90E8-95955AAF45BF}"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13373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0906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48F84C-E4D3-454C-A841-65D7A6C1A936}"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273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64DFF2-1ACF-4066-AFD3-C9069A5838D3}"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619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07020-8A0D-4D34-B1AB-53AB9613D52A}"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1675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B5A022-44F7-401F-A6C5-E8E063BED171}"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481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2322" y="365125"/>
            <a:ext cx="9663066"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2290D-DB3F-4D4C-9D16-A65AA0C3D557}"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09964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5BEBB61-4DEA-4295-AC6A-A1734CBD89DD}"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5055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8616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F41AE2-326F-4201-AA66-CA42E89F30F3}"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72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295400" y="182562"/>
            <a:ext cx="2743200" cy="365125"/>
          </a:xfrm>
        </p:spPr>
        <p:txBody>
          <a:bodyPr/>
          <a:lstStyle/>
          <a:p>
            <a:fld id="{D264F3E3-DBA9-41FF-B6CD-08C53B5A6B45}" type="datetime2">
              <a:rPr lang="en-GB" smtClean="0"/>
              <a:pPr/>
              <a:t>Friday, 25 September 2020</a:t>
            </a:fld>
            <a:endParaRPr lang="en-GB" dirty="0"/>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03034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31" y="457200"/>
            <a:ext cx="3134294"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FEBF1E-75A8-4505-9670-1FCF4C69C57E}"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7212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47482F-98E2-4D81-885A-5FB3C0F7A9E2}"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8208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A2A342-CAC7-4391-8518-D32636C2E70D}"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8619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229897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5C3C0E-F281-4091-BB1A-DD6F1F244C08}"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33015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D424B6-3F40-4A74-8ABB-4791FC79733C}"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3213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D3384-782A-44CB-AE43-7C9049FB0148}"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946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982C4-387C-4C22-AE32-DC07D8BB4241}"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9419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30" y="365125"/>
            <a:ext cx="9717657"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80914D-9C42-4D5D-BB84-214EE4C977BC}"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4313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EE541A-A8F9-4FCC-A473-A74C094D93FD}"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0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16" y="335267"/>
            <a:ext cx="9553884"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1307927" y="152704"/>
            <a:ext cx="2743200" cy="365125"/>
          </a:xfrm>
        </p:spPr>
        <p:txBody>
          <a:bodyPr/>
          <a:lstStyle/>
          <a:p>
            <a:fld id="{67CC867B-08AD-4DDB-BF20-2C182BCECBBB}"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4491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7984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0F034-6A65-4C13-B66C-C251C7D8F61A}"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72599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0436" y="457200"/>
            <a:ext cx="316158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2ADB5-6A23-44E0-9F4B-823BB716EAA9}"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7746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678E85-8851-4BD9-9ECF-29998C7BC5DC}"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710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46A87A-5F18-45F6-81F9-D1A2912E98F9}"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169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28775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477DAB-F022-46E9-9F46-9FC5468B3DF0}"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73550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E6C3D9-061D-47E1-A069-B4946F75099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2781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D6FF9-2D61-494E-A4EB-B9D79ED71AAD}"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49863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624646-2907-4D6B-B872-9D3C925979A6}"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435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1295400" y="182562"/>
            <a:ext cx="2743200" cy="365125"/>
          </a:xfrm>
        </p:spPr>
        <p:txBody>
          <a:bodyPr/>
          <a:lstStyle/>
          <a:p>
            <a:fld id="{9C33971E-8ACD-490E-9A51-141216185289}"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7698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3014" y="365125"/>
            <a:ext cx="9922373"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501D6A-D42B-48CE-8C0B-0278558398EB}"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10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E34578-BF72-4BE1-8C3B-F00164E527E9}"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46622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574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A874F-7327-4B08-A9E8-CF356C6FA67E}"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6465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C7F35-DC55-4F83-A2FE-7350DB6FDF32}"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345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E33724-18DD-4049-8C05-BC833852A505}"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39164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3CD27-9C40-4E74-927D-FAF7A1A6A61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8852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11106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2036C8-412D-4445-B14C-56165BAD96B1}"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449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90B71-955C-4BF9-B8B8-A010143DCD0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A3F8D4-7D1E-4B95-8801-1CA16431E772}" type="slidenum">
              <a:rPr lang="en-GB" smtClean="0"/>
              <a:pPr/>
              <a:t>‹#›</a:t>
            </a:fld>
            <a:endParaRPr lang="en-GB"/>
          </a:p>
        </p:txBody>
      </p:sp>
    </p:spTree>
    <p:extLst>
      <p:ext uri="{BB962C8B-B14F-4D97-AF65-F5344CB8AC3E}">
        <p14:creationId xmlns:p14="http://schemas.microsoft.com/office/powerpoint/2010/main" val="29928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r>
              <a:rPr lang="en-GB" dirty="0" err="1"/>
              <a:t>Leela’s</a:t>
            </a:r>
            <a:r>
              <a:rPr lang="en-GB" dirty="0"/>
              <a:t> friend – Exploring themes and ideas.</a:t>
            </a:r>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8C9DAB-FE81-477E-9440-E933731178EE}"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58972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126DC8-8148-4B65-A8EA-F846A7873AFD}"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9329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1254" y="365125"/>
            <a:ext cx="9854134"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720C2-02DE-48BD-A5FD-A91D49ADD3D7}" type="datetime2">
              <a:rPr lang="en-GB" smtClean="0"/>
              <a:pPr/>
              <a:t>Friday, 25 September 2020</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78010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D8E883-59A1-4DD6-A033-75F8B7D8733D}" type="datetime2">
              <a:rPr lang="en-GB" smtClean="0"/>
              <a:pPr/>
              <a:t>Friday, 25 September 2020</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62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Friday, 25 September 2020</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61387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DCD31D-A11C-4BAE-AE62-C5851E45C129}"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54273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E1F76-36E5-4D51-865F-C9E086B47702}" type="datetime2">
              <a:rPr lang="en-GB" smtClean="0"/>
              <a:pPr/>
              <a:t>Friday, 25 September 2020</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42170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0BD3C-92F9-4482-AA14-7E087DC82384}"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2991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52A11-D63E-4D5B-9393-32859C13869C}" type="datetime2">
              <a:rPr lang="en-GB" smtClean="0"/>
              <a:pPr/>
              <a:t>Friday, 25 September 2020</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75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gif"/><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gi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 Target="../slides/slide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95AB25CE-8E01-416B-8781-D8D24F72E747}"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335362" y="134322"/>
            <a:ext cx="11569256"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prepare.gif">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8754142">
            <a:off x="412817" y="187190"/>
            <a:ext cx="1493235" cy="1482697"/>
          </a:xfrm>
          <a:prstGeom prst="rect">
            <a:avLst/>
          </a:prstGeom>
        </p:spPr>
      </p:pic>
    </p:spTree>
    <p:extLst>
      <p:ext uri="{BB962C8B-B14F-4D97-AF65-F5344CB8AC3E}">
        <p14:creationId xmlns:p14="http://schemas.microsoft.com/office/powerpoint/2010/main" val="322207595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727" r:id="rId9"/>
    <p:sldLayoutId id="2147483753" r:id="rId10"/>
    <p:sldLayoutId id="2147483728" r:id="rId11"/>
    <p:sldLayoutId id="2147483656" r:id="rId12"/>
    <p:sldLayoutId id="2147483657" r:id="rId13"/>
    <p:sldLayoutId id="2147483658" r:id="rId14"/>
    <p:sldLayoutId id="2147483659" r:id="rId15"/>
  </p:sldLayoutIdLst>
  <p:hf sldNum="0" hdr="0" ftr="0"/>
  <p:txStyles>
    <p:titleStyle>
      <a:lvl1pPr algn="l" defTabSz="914400" rtl="0" eaLnBrk="1" latinLnBrk="0" hangingPunct="1">
        <a:lnSpc>
          <a:spcPct val="90000"/>
        </a:lnSpc>
        <a:spcBef>
          <a:spcPct val="0"/>
        </a:spcBef>
        <a:buNone/>
        <a:defRPr sz="4400" kern="1200">
          <a:solidFill>
            <a:srgbClr val="FF00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19D6-045E-4DEA-A2A1-2EBCB1BA3E30}" type="datetimeFigureOut">
              <a:rPr lang="en-GB" smtClean="0"/>
              <a:pPr/>
              <a:t>25/09/2020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DC34-6C79-4792-BA48-3CE528FF89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FD44-1D2F-49D0-B6E0-84A3D0611E6B}" type="datetimeFigureOut">
              <a:rPr lang="en-GB" smtClean="0"/>
              <a:pPr/>
              <a:t>25/09/2020</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8-FDC5-4C3D-A914-E25478217D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5142" y="365125"/>
            <a:ext cx="966865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01871" y="20391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FBAC759-3772-4326-85A3-907B5F6CD883}"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16227"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gree.gif">
            <a:hlinkClick r:id="" action="ppaction://noaction"/>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920000">
            <a:off x="264349" y="229122"/>
            <a:ext cx="1506228" cy="1501704"/>
          </a:xfrm>
          <a:prstGeom prst="rect">
            <a:avLst/>
          </a:prstGeom>
        </p:spPr>
      </p:pic>
    </p:spTree>
    <p:extLst>
      <p:ext uri="{BB962C8B-B14F-4D97-AF65-F5344CB8AC3E}">
        <p14:creationId xmlns:p14="http://schemas.microsoft.com/office/powerpoint/2010/main" val="189156340"/>
      </p:ext>
    </p:extLst>
  </p:cSld>
  <p:clrMap bg1="lt1" tx1="dk1" bg2="lt2" tx2="dk2" accent1="accent1" accent2="accent2" accent3="accent3" accent4="accent4" accent5="accent5" accent6="accent6" hlink="hlink" folHlink="folHlink"/>
  <p:sldLayoutIdLst>
    <p:sldLayoutId id="2147483662" r:id="rId1"/>
    <p:sldLayoutId id="2147483721" r:id="rId2"/>
    <p:sldLayoutId id="2147483663" r:id="rId3"/>
    <p:sldLayoutId id="214748372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p:txStyles>
    <p:titleStyle>
      <a:lvl1pPr algn="l" defTabSz="914400" rtl="0" eaLnBrk="1" latinLnBrk="0" hangingPunct="1">
        <a:lnSpc>
          <a:spcPct val="90000"/>
        </a:lnSpc>
        <a:spcBef>
          <a:spcPct val="0"/>
        </a:spcBef>
        <a:buNone/>
        <a:defRPr sz="4400" kern="1200">
          <a:solidFill>
            <a:srgbClr val="FFCC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1800" y="365125"/>
            <a:ext cx="96520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401871"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4B55C1D-6D34-497D-A6CE-E8DEBCCF2A6F}"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28927" cy="656951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resen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275492">
            <a:off x="311635" y="244046"/>
            <a:ext cx="1581614" cy="1567720"/>
          </a:xfrm>
          <a:prstGeom prst="rect">
            <a:avLst/>
          </a:prstGeom>
        </p:spPr>
      </p:pic>
    </p:spTree>
    <p:extLst>
      <p:ext uri="{BB962C8B-B14F-4D97-AF65-F5344CB8AC3E}">
        <p14:creationId xmlns:p14="http://schemas.microsoft.com/office/powerpoint/2010/main" val="334688030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723" r:id="rId8"/>
    <p:sldLayoutId id="2147483681" r:id="rId9"/>
    <p:sldLayoutId id="2147483682" r:id="rId10"/>
    <p:sldLayoutId id="2147483683" r:id="rId11"/>
    <p:sldLayoutId id="2147483684" r:id="rId12"/>
  </p:sldLayoutIdLst>
  <p:hf sldNum="0" hdr="0" ftr="0"/>
  <p:txStyles>
    <p:titleStyle>
      <a:lvl1pPr algn="l" defTabSz="914400" rtl="0" eaLnBrk="1" latinLnBrk="0" hangingPunct="1">
        <a:lnSpc>
          <a:spcPct val="90000"/>
        </a:lnSpc>
        <a:spcBef>
          <a:spcPct val="0"/>
        </a:spcBef>
        <a:buNone/>
        <a:defRPr sz="4400" kern="1200">
          <a:solidFill>
            <a:srgbClr val="00B05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65125"/>
            <a:ext cx="96774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295400" y="185738"/>
            <a:ext cx="2743200" cy="365125"/>
          </a:xfrm>
          <a:prstGeom prst="rect">
            <a:avLst/>
          </a:prstGeom>
        </p:spPr>
        <p:txBody>
          <a:bodyPr vert="horz" lIns="91440" tIns="45720" rIns="91440" bIns="45720" rtlCol="0" anchor="ctr"/>
          <a:lstStyle>
            <a:lvl1pPr algn="l">
              <a:defRPr sz="1800" u="sng">
                <a:solidFill>
                  <a:schemeClr val="tx1"/>
                </a:solidFill>
              </a:defRPr>
            </a:lvl1pPr>
          </a:lstStyle>
          <a:p>
            <a:fld id="{22C6484D-BCB8-4602-950F-FB31B888945A}"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8811" cy="6569515"/>
          </a:xfrm>
          <a:prstGeom prst="rect">
            <a:avLst/>
          </a:prstGeom>
          <a:noFill/>
          <a:ln w="3810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nstruc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165477">
            <a:off x="332529" y="244243"/>
            <a:ext cx="1473937" cy="1567327"/>
          </a:xfrm>
          <a:prstGeom prst="rect">
            <a:avLst/>
          </a:prstGeom>
        </p:spPr>
      </p:pic>
    </p:spTree>
    <p:extLst>
      <p:ext uri="{BB962C8B-B14F-4D97-AF65-F5344CB8AC3E}">
        <p14:creationId xmlns:p14="http://schemas.microsoft.com/office/powerpoint/2010/main" val="1941738301"/>
      </p:ext>
    </p:extLst>
  </p:cSld>
  <p:clrMap bg1="lt1" tx1="dk1" bg2="lt2" tx2="dk2" accent1="accent1" accent2="accent2" accent3="accent3" accent4="accent4" accent5="accent5" accent6="accent6" hlink="hlink" folHlink="folHlink"/>
  <p:sldLayoutIdLst>
    <p:sldLayoutId id="2147483692" r:id="rId1"/>
    <p:sldLayoutId id="2147483686" r:id="rId2"/>
    <p:sldLayoutId id="2147483687" r:id="rId3"/>
    <p:sldLayoutId id="2147483688" r:id="rId4"/>
    <p:sldLayoutId id="2147483689" r:id="rId5"/>
    <p:sldLayoutId id="2147483690" r:id="rId6"/>
    <p:sldLayoutId id="2147483691" r:id="rId7"/>
    <p:sldLayoutId id="2147483724" r:id="rId8"/>
    <p:sldLayoutId id="2147483693" r:id="rId9"/>
    <p:sldLayoutId id="2147483694" r:id="rId10"/>
    <p:sldLayoutId id="2147483695" r:id="rId11"/>
    <p:sldLayoutId id="2147483696" r:id="rId12"/>
  </p:sldLayoutIdLst>
  <p:hf sldNum="0" hdr="0" ftr="0"/>
  <p:txStyles>
    <p:titleStyle>
      <a:lvl1pPr algn="l" defTabSz="914400" rtl="0" eaLnBrk="1" latinLnBrk="0" hangingPunct="1">
        <a:lnSpc>
          <a:spcPct val="90000"/>
        </a:lnSpc>
        <a:spcBef>
          <a:spcPct val="0"/>
        </a:spcBef>
        <a:buNone/>
        <a:defRPr sz="4400" kern="1200">
          <a:solidFill>
            <a:srgbClr val="0070C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300" y="365125"/>
            <a:ext cx="97155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C5C27CA8-031E-41CD-AF1C-D5AEF4001611}"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0102" cy="6569515"/>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5400000">
            <a:off x="18104" y="-18104"/>
            <a:ext cx="1951087" cy="19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19990"/>
      </p:ext>
    </p:extLst>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 id="2147483725" r:id="rId8"/>
    <p:sldLayoutId id="2147483705" r:id="rId9"/>
    <p:sldLayoutId id="2147483706" r:id="rId10"/>
    <p:sldLayoutId id="2147483707" r:id="rId11"/>
    <p:sldLayoutId id="2147483708" r:id="rId12"/>
  </p:sldLayoutIdLst>
  <p:hf sldNum="0" hdr="0" ftr="0"/>
  <p:txStyles>
    <p:titleStyle>
      <a:lvl1pPr algn="l" defTabSz="914400" rtl="0" eaLnBrk="1" latinLnBrk="0" hangingPunct="1">
        <a:lnSpc>
          <a:spcPct val="90000"/>
        </a:lnSpc>
        <a:spcBef>
          <a:spcPct val="0"/>
        </a:spcBef>
        <a:buNone/>
        <a:defRPr sz="4400" kern="1200">
          <a:solidFill>
            <a:srgbClr val="7030A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700" y="365125"/>
            <a:ext cx="96901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139009" y="238050"/>
            <a:ext cx="2743200" cy="365125"/>
          </a:xfrm>
          <a:prstGeom prst="rect">
            <a:avLst/>
          </a:prstGeom>
        </p:spPr>
        <p:txBody>
          <a:bodyPr vert="horz" lIns="91440" tIns="45720" rIns="91440" bIns="45720" rtlCol="0" anchor="ctr"/>
          <a:lstStyle>
            <a:lvl1pPr algn="l">
              <a:defRPr sz="1800" u="sng">
                <a:solidFill>
                  <a:schemeClr val="tx1"/>
                </a:solidFill>
              </a:defRPr>
            </a:lvl1pPr>
          </a:lstStyle>
          <a:p>
            <a:fld id="{D1958BC9-5932-47D5-9B57-6C0A80C85F80}" type="datetime2">
              <a:rPr lang="en-GB" smtClean="0"/>
              <a:pPr/>
              <a:t>Friday, 25 September 2020</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07519" cy="6569515"/>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62960">
            <a:off x="153594" y="172321"/>
            <a:ext cx="1671588" cy="15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71126"/>
      </p:ext>
    </p:extLst>
  </p:cSld>
  <p:clrMap bg1="lt1" tx1="dk1" bg2="lt2" tx2="dk2" accent1="accent1" accent2="accent2" accent3="accent3" accent4="accent4" accent5="accent5" accent6="accent6" hlink="hlink" folHlink="folHlink"/>
  <p:sldLayoutIdLst>
    <p:sldLayoutId id="2147483716" r:id="rId1"/>
    <p:sldLayoutId id="2147483710" r:id="rId2"/>
    <p:sldLayoutId id="2147483711" r:id="rId3"/>
    <p:sldLayoutId id="2147483712" r:id="rId4"/>
    <p:sldLayoutId id="2147483713" r:id="rId5"/>
    <p:sldLayoutId id="2147483714" r:id="rId6"/>
    <p:sldLayoutId id="2147483715" r:id="rId7"/>
    <p:sldLayoutId id="2147483726" r:id="rId8"/>
    <p:sldLayoutId id="2147483717" r:id="rId9"/>
    <p:sldLayoutId id="2147483718" r:id="rId10"/>
    <p:sldLayoutId id="2147483719" r:id="rId11"/>
    <p:sldLayoutId id="2147483720" r:id="rId12"/>
  </p:sldLayoutIdLst>
  <p:hf sldNum="0" hdr="0" ftr="0"/>
  <p:txStyles>
    <p:titleStyle>
      <a:lvl1pPr algn="l" defTabSz="914400" rtl="0" eaLnBrk="1" latinLnBrk="0" hangingPunct="1">
        <a:lnSpc>
          <a:spcPct val="90000"/>
        </a:lnSpc>
        <a:spcBef>
          <a:spcPct val="0"/>
        </a:spcBef>
        <a:buNone/>
        <a:defRPr sz="4400" kern="1200">
          <a:solidFill>
            <a:srgbClr val="00B0F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0.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gif"/><Relationship Id="rId11" Type="http://schemas.openxmlformats.org/officeDocument/2006/relationships/slide" Target="slide1.xml"/><Relationship Id="rId5" Type="http://schemas.openxmlformats.org/officeDocument/2006/relationships/slide" Target="slide3.xml"/><Relationship Id="rId15" Type="http://schemas.openxmlformats.org/officeDocument/2006/relationships/image" Target="../media/image8.png"/><Relationship Id="rId10" Type="http://schemas.openxmlformats.org/officeDocument/2006/relationships/image" Target="../media/image5.gif"/><Relationship Id="rId4" Type="http://schemas.openxmlformats.org/officeDocument/2006/relationships/notesSlide" Target="../notesSlides/notesSlide1.xml"/><Relationship Id="rId9" Type="http://schemas.openxmlformats.org/officeDocument/2006/relationships/slide" Target="slide9.xml"/><Relationship Id="rId1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6683" y="700094"/>
            <a:ext cx="7869317" cy="961399"/>
          </a:xfrm>
        </p:spPr>
        <p:txBody>
          <a:bodyPr>
            <a:normAutofit fontScale="90000"/>
          </a:bodyPr>
          <a:lstStyle/>
          <a:p>
            <a:r>
              <a:rPr lang="en-GB" dirty="0"/>
              <a:t>Title Language Paper 2- Professional Athlete</a:t>
            </a:r>
          </a:p>
        </p:txBody>
      </p:sp>
      <p:sp>
        <p:nvSpPr>
          <p:cNvPr id="7" name="Content Placeholder 6"/>
          <p:cNvSpPr>
            <a:spLocks noGrp="1"/>
          </p:cNvSpPr>
          <p:nvPr>
            <p:ph idx="1"/>
          </p:nvPr>
        </p:nvSpPr>
        <p:spPr>
          <a:xfrm>
            <a:off x="1313645" y="2882096"/>
            <a:ext cx="10522040" cy="3789160"/>
          </a:xfrm>
        </p:spPr>
        <p:txBody>
          <a:bodyPr>
            <a:noAutofit/>
          </a:bodyPr>
          <a:lstStyle/>
          <a:p>
            <a:pPr marL="0" indent="0">
              <a:buNone/>
            </a:pPr>
            <a:r>
              <a:rPr lang="en-GB" sz="2000" dirty="0"/>
              <a:t> </a:t>
            </a:r>
          </a:p>
        </p:txBody>
      </p:sp>
      <p:sp>
        <p:nvSpPr>
          <p:cNvPr id="4" name="Date Placeholder 3"/>
          <p:cNvSpPr>
            <a:spLocks noGrp="1"/>
          </p:cNvSpPr>
          <p:nvPr>
            <p:ph type="dt" sz="half" idx="10"/>
          </p:nvPr>
        </p:nvSpPr>
        <p:spPr/>
        <p:txBody>
          <a:bodyPr/>
          <a:lstStyle/>
          <a:p>
            <a:fld id="{8BE6CB35-9C4B-4365-9E1B-41648003AE94}" type="datetime2">
              <a:rPr lang="en-GB" smtClean="0"/>
              <a:pPr/>
              <a:t>Friday, 25 September 2020</a:t>
            </a:fld>
            <a:endParaRPr lang="en-US" dirty="0"/>
          </a:p>
        </p:txBody>
      </p:sp>
      <p:sp>
        <p:nvSpPr>
          <p:cNvPr id="3" name="TextBox 2">
            <a:extLst>
              <a:ext uri="{FF2B5EF4-FFF2-40B4-BE49-F238E27FC236}">
                <a16:creationId xmlns:a16="http://schemas.microsoft.com/office/drawing/2014/main" id="{AFDF463F-B8D4-4531-848A-5131A8226F17}"/>
              </a:ext>
            </a:extLst>
          </p:cNvPr>
          <p:cNvSpPr txBox="1"/>
          <p:nvPr/>
        </p:nvSpPr>
        <p:spPr>
          <a:xfrm>
            <a:off x="1375458" y="2226290"/>
            <a:ext cx="9752029" cy="2092881"/>
          </a:xfrm>
          <a:prstGeom prst="rect">
            <a:avLst/>
          </a:prstGeom>
          <a:noFill/>
        </p:spPr>
        <p:txBody>
          <a:bodyPr wrap="none" rtlCol="0">
            <a:spAutoFit/>
          </a:bodyPr>
          <a:lstStyle/>
          <a:p>
            <a:r>
              <a:rPr lang="en-GB" sz="2800" b="1" u="sng" dirty="0"/>
              <a:t>You need:  </a:t>
            </a:r>
            <a:r>
              <a:rPr lang="en-GB" dirty="0"/>
              <a:t>LANGUAGE book, planner, equipment, glue, Professional Athlete Extract.</a:t>
            </a:r>
          </a:p>
          <a:p>
            <a:endParaRPr lang="en-GB" dirty="0"/>
          </a:p>
          <a:p>
            <a:pPr marL="457200" indent="-457200">
              <a:buFont typeface="Arial" panose="020B0604020202020204" pitchFamily="34" charset="0"/>
              <a:buChar char="•"/>
            </a:pPr>
            <a:r>
              <a:rPr lang="en-GB" sz="2800" dirty="0"/>
              <a:t>What writing techniques are usually used in Non-Fiction texts?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b="1" u="sng" dirty="0">
                <a:solidFill>
                  <a:srgbClr val="7030A0"/>
                </a:solidFill>
              </a:rPr>
              <a:t>Challenge:</a:t>
            </a:r>
            <a:r>
              <a:rPr lang="en-GB" sz="2800" dirty="0">
                <a:solidFill>
                  <a:srgbClr val="7030A0"/>
                </a:solidFill>
              </a:rPr>
              <a:t> what are the higher level skills?</a:t>
            </a:r>
          </a:p>
        </p:txBody>
      </p:sp>
    </p:spTree>
    <p:extLst>
      <p:ext uri="{BB962C8B-B14F-4D97-AF65-F5344CB8AC3E}">
        <p14:creationId xmlns:p14="http://schemas.microsoft.com/office/powerpoint/2010/main" val="924657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4087" y="250133"/>
            <a:ext cx="2743200" cy="365125"/>
          </a:xfrm>
        </p:spPr>
        <p:txBody>
          <a:bodyPr/>
          <a:lstStyle/>
          <a:p>
            <a:fld id="{536FD1BF-28EA-424C-9227-61F0E30B11CC}" type="datetime2">
              <a:rPr lang="en-GB" smtClean="0"/>
              <a:pPr/>
              <a:t>Friday, 25 September 2020</a:t>
            </a:fld>
            <a:endParaRPr lang="en-GB" dirty="0"/>
          </a:p>
        </p:txBody>
      </p:sp>
      <p:sp>
        <p:nvSpPr>
          <p:cNvPr id="6" name="TextBox 5"/>
          <p:cNvSpPr txBox="1"/>
          <p:nvPr/>
        </p:nvSpPr>
        <p:spPr>
          <a:xfrm>
            <a:off x="257577" y="1300766"/>
            <a:ext cx="11616744" cy="3108543"/>
          </a:xfrm>
          <a:prstGeom prst="rect">
            <a:avLst/>
          </a:prstGeom>
          <a:noFill/>
        </p:spPr>
        <p:txBody>
          <a:bodyPr wrap="square" rtlCol="0">
            <a:spAutoFit/>
          </a:bodyPr>
          <a:lstStyle/>
          <a:p>
            <a:endParaRPr lang="en-GB" sz="2800" dirty="0"/>
          </a:p>
          <a:p>
            <a:r>
              <a:rPr lang="en-GB" sz="2800" b="1" u="sng" dirty="0"/>
              <a:t>Task 3</a:t>
            </a:r>
            <a:r>
              <a:rPr lang="en-GB" sz="2800" dirty="0"/>
              <a:t>: for at least 5 aspects you have identified, on the extract – give your impression (as slide 5)- this must be in your </a:t>
            </a:r>
            <a:r>
              <a:rPr lang="en-GB" sz="2800" dirty="0">
                <a:solidFill>
                  <a:srgbClr val="FF0000"/>
                </a:solidFill>
              </a:rPr>
              <a:t>own words </a:t>
            </a:r>
            <a:r>
              <a:rPr lang="en-GB" sz="2800" dirty="0"/>
              <a:t>(This shows you understand it!)  - use your words from the grid/mind map that you have thought of.</a:t>
            </a:r>
          </a:p>
          <a:p>
            <a:endParaRPr lang="en-GB" sz="2800" dirty="0"/>
          </a:p>
          <a:p>
            <a:endParaRPr lang="en-GB" sz="2800" dirty="0"/>
          </a:p>
        </p:txBody>
      </p:sp>
      <p:sp>
        <p:nvSpPr>
          <p:cNvPr id="7" name="TextBox 6"/>
          <p:cNvSpPr txBox="1"/>
          <p:nvPr/>
        </p:nvSpPr>
        <p:spPr>
          <a:xfrm>
            <a:off x="2034859" y="420642"/>
            <a:ext cx="6619741" cy="1077218"/>
          </a:xfrm>
          <a:prstGeom prst="rect">
            <a:avLst/>
          </a:prstGeom>
          <a:noFill/>
        </p:spPr>
        <p:txBody>
          <a:bodyPr wrap="square" rtlCol="0">
            <a:spAutoFit/>
          </a:bodyPr>
          <a:lstStyle/>
          <a:p>
            <a:r>
              <a:rPr lang="en-GB" sz="3200" b="1" u="sng" dirty="0"/>
              <a:t>What impression do you get of life as a professional athlete?</a:t>
            </a:r>
          </a:p>
        </p:txBody>
      </p:sp>
    </p:spTree>
    <p:extLst>
      <p:ext uri="{BB962C8B-B14F-4D97-AF65-F5344CB8AC3E}">
        <p14:creationId xmlns:p14="http://schemas.microsoft.com/office/powerpoint/2010/main" val="26760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25 September 2020</a:t>
            </a:fld>
            <a:endParaRPr lang="en-GB"/>
          </a:p>
        </p:txBody>
      </p:sp>
      <p:sp>
        <p:nvSpPr>
          <p:cNvPr id="6" name="TextBox 5"/>
          <p:cNvSpPr txBox="1"/>
          <p:nvPr/>
        </p:nvSpPr>
        <p:spPr>
          <a:xfrm>
            <a:off x="1009346" y="852777"/>
            <a:ext cx="10449591" cy="6555641"/>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7030A0"/>
                </a:solidFill>
              </a:rPr>
              <a:t>Select two of your annotations from around the extract which shows what life is like for a professional athlete.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Write down your first point: ‘ I get the impression that life as a professional athlete is very demanding’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Quotation? (what best shows that life is demanding?)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Second impression: I also get the impression………….  “ Quotation………..”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u="sng" dirty="0"/>
              <a:t>CHALLENGE:   </a:t>
            </a:r>
            <a:r>
              <a:rPr lang="en-GB" sz="2000" dirty="0"/>
              <a:t>Add a further two impressions, embed your quotations (don’t write ‘in the quotation…’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u="sng" dirty="0"/>
              <a:t>EXTRA</a:t>
            </a:r>
            <a:r>
              <a:rPr lang="en-GB" sz="2000" dirty="0"/>
              <a:t>: Do you train or practice for anything (sport, music, interest, hobby) write about your routine in a similar way to give </a:t>
            </a:r>
            <a:r>
              <a:rPr lang="en-GB" sz="2000" dirty="0">
                <a:solidFill>
                  <a:srgbClr val="FF0000"/>
                </a:solidFill>
              </a:rPr>
              <a:t>‘an impression’ </a:t>
            </a:r>
            <a:r>
              <a:rPr lang="en-GB" sz="2000" dirty="0"/>
              <a:t> what you have to do. (in the style of the extract given)</a:t>
            </a:r>
            <a:endParaRPr lang="en-GB" sz="2000" dirty="0">
              <a:solidFill>
                <a:srgbClr val="FF0000"/>
              </a:solidFill>
            </a:endParaRPr>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64531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25 September 2020</a:t>
            </a:fld>
            <a:endParaRPr lang="en-GB"/>
          </a:p>
        </p:txBody>
      </p:sp>
      <p:sp>
        <p:nvSpPr>
          <p:cNvPr id="3" name="TextBox 2"/>
          <p:cNvSpPr txBox="1"/>
          <p:nvPr/>
        </p:nvSpPr>
        <p:spPr>
          <a:xfrm>
            <a:off x="3445731" y="412750"/>
            <a:ext cx="7951305" cy="646331"/>
          </a:xfrm>
          <a:prstGeom prst="rect">
            <a:avLst/>
          </a:prstGeom>
          <a:noFill/>
        </p:spPr>
        <p:txBody>
          <a:bodyPr wrap="square" rtlCol="0">
            <a:spAutoFit/>
          </a:bodyPr>
          <a:lstStyle/>
          <a:p>
            <a:r>
              <a:rPr lang="en-GB" sz="3600" dirty="0">
                <a:solidFill>
                  <a:srgbClr val="7030A0"/>
                </a:solidFill>
                <a:latin typeface="Elementary Heavy SF" panose="020BE200000000000000" pitchFamily="34" charset="0"/>
              </a:rPr>
              <a:t>Writing Frame</a:t>
            </a:r>
          </a:p>
        </p:txBody>
      </p:sp>
      <p:sp>
        <p:nvSpPr>
          <p:cNvPr id="6" name="TextBox 5"/>
          <p:cNvSpPr txBox="1"/>
          <p:nvPr/>
        </p:nvSpPr>
        <p:spPr>
          <a:xfrm>
            <a:off x="1431235" y="1373637"/>
            <a:ext cx="10760765" cy="6001643"/>
          </a:xfrm>
          <a:prstGeom prst="rect">
            <a:avLst/>
          </a:prstGeom>
          <a:noFill/>
        </p:spPr>
        <p:txBody>
          <a:bodyPr wrap="square" rtlCol="0">
            <a:spAutoFit/>
          </a:bodyPr>
          <a:lstStyle/>
          <a:p>
            <a:r>
              <a:rPr lang="en-GB" sz="2000" dirty="0"/>
              <a:t> </a:t>
            </a:r>
            <a:r>
              <a:rPr lang="en-GB" sz="2800" dirty="0"/>
              <a:t>‘ I get the impression that life as a professional athlete is very demanding’</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Quotation? (what best shows that life is demanding?) </a:t>
            </a:r>
            <a:r>
              <a:rPr lang="en-GB" sz="2800" dirty="0">
                <a:solidFill>
                  <a:srgbClr val="FF0000"/>
                </a:solidFill>
              </a:rPr>
              <a:t>’ alarm goes at 4.30am every morning’</a:t>
            </a:r>
          </a:p>
          <a:p>
            <a:pPr marL="285750" indent="-285750">
              <a:buFont typeface="Arial" panose="020B0604020202020204" pitchFamily="34" charset="0"/>
              <a:buChar char="•"/>
            </a:pPr>
            <a:r>
              <a:rPr lang="en-GB" sz="2800" dirty="0"/>
              <a:t>Explain HOW this shows it is demanding-  </a:t>
            </a:r>
            <a:r>
              <a:rPr lang="en-GB" sz="2800" dirty="0">
                <a:solidFill>
                  <a:srgbClr val="FF0000"/>
                </a:solidFill>
              </a:rPr>
              <a:t>every day Monday to Saturday is an extremely early start, only Sunday is a rest.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Second impression: I also get the impression………….  “ Quotation………..”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56411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Friday, 25 September 2020</a:t>
            </a:fld>
            <a:endParaRPr lang="en-GB"/>
          </a:p>
        </p:txBody>
      </p:sp>
      <p:sp>
        <p:nvSpPr>
          <p:cNvPr id="3" name="TextBox 2"/>
          <p:cNvSpPr txBox="1"/>
          <p:nvPr/>
        </p:nvSpPr>
        <p:spPr>
          <a:xfrm>
            <a:off x="3445731" y="412750"/>
            <a:ext cx="7951305" cy="646331"/>
          </a:xfrm>
          <a:prstGeom prst="rect">
            <a:avLst/>
          </a:prstGeom>
          <a:noFill/>
        </p:spPr>
        <p:txBody>
          <a:bodyPr wrap="square" rtlCol="0">
            <a:spAutoFit/>
          </a:bodyPr>
          <a:lstStyle/>
          <a:p>
            <a:r>
              <a:rPr lang="en-GB" sz="3600" dirty="0">
                <a:solidFill>
                  <a:srgbClr val="7030A0"/>
                </a:solidFill>
                <a:latin typeface="Elementary Heavy SF" panose="020BE200000000000000" pitchFamily="34" charset="0"/>
              </a:rPr>
              <a:t>Extension</a:t>
            </a:r>
          </a:p>
        </p:txBody>
      </p:sp>
      <p:sp>
        <p:nvSpPr>
          <p:cNvPr id="6" name="TextBox 5"/>
          <p:cNvSpPr txBox="1"/>
          <p:nvPr/>
        </p:nvSpPr>
        <p:spPr>
          <a:xfrm>
            <a:off x="1431235" y="1373637"/>
            <a:ext cx="10760765" cy="523220"/>
          </a:xfrm>
          <a:prstGeom prst="rect">
            <a:avLst/>
          </a:prstGeom>
          <a:noFill/>
        </p:spPr>
        <p:txBody>
          <a:bodyPr wrap="square" rtlCol="0">
            <a:spAutoFit/>
          </a:bodyPr>
          <a:lstStyle/>
          <a:p>
            <a:r>
              <a:rPr lang="en-GB" sz="2000" dirty="0"/>
              <a:t> </a:t>
            </a:r>
            <a:r>
              <a:rPr lang="en-GB" sz="2800" dirty="0"/>
              <a:t> </a:t>
            </a:r>
            <a:endParaRPr lang="en-GB" sz="2000" dirty="0"/>
          </a:p>
        </p:txBody>
      </p:sp>
      <p:sp>
        <p:nvSpPr>
          <p:cNvPr id="4" name="Rectangle 3">
            <a:extLst>
              <a:ext uri="{FF2B5EF4-FFF2-40B4-BE49-F238E27FC236}">
                <a16:creationId xmlns:a16="http://schemas.microsoft.com/office/drawing/2014/main" id="{A9872A1B-62B8-4DF1-861C-A14180E9937B}"/>
              </a:ext>
            </a:extLst>
          </p:cNvPr>
          <p:cNvSpPr/>
          <p:nvPr/>
        </p:nvSpPr>
        <p:spPr>
          <a:xfrm>
            <a:off x="1863524" y="1896857"/>
            <a:ext cx="7697165" cy="3785652"/>
          </a:xfrm>
          <a:prstGeom prst="rect">
            <a:avLst/>
          </a:prstGeom>
        </p:spPr>
        <p:txBody>
          <a:bodyPr wrap="square">
            <a:spAutoFit/>
          </a:bodyPr>
          <a:lstStyle/>
          <a:p>
            <a:r>
              <a:rPr lang="en-GB" sz="4000" dirty="0"/>
              <a:t>Do you train or practice for anything (sport, music, interest, hobby) write about your routine in a similar way to give ‘an impression’  what you have to do. (in the style of the extract given)</a:t>
            </a:r>
          </a:p>
        </p:txBody>
      </p:sp>
    </p:spTree>
    <p:extLst>
      <p:ext uri="{BB962C8B-B14F-4D97-AF65-F5344CB8AC3E}">
        <p14:creationId xmlns:p14="http://schemas.microsoft.com/office/powerpoint/2010/main" val="187828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3"/>
            <a:ext cx="9144000" cy="1002999"/>
          </a:xfrm>
        </p:spPr>
        <p:txBody>
          <a:bodyPr>
            <a:normAutofit/>
          </a:bodyPr>
          <a:lstStyle/>
          <a:p>
            <a:r>
              <a:rPr lang="en-GB" dirty="0"/>
              <a:t>Review</a:t>
            </a:r>
          </a:p>
        </p:txBody>
      </p:sp>
      <p:sp>
        <p:nvSpPr>
          <p:cNvPr id="6" name="Subtitle 5"/>
          <p:cNvSpPr>
            <a:spLocks noGrp="1"/>
          </p:cNvSpPr>
          <p:nvPr>
            <p:ph type="subTitle" idx="1"/>
          </p:nvPr>
        </p:nvSpPr>
        <p:spPr>
          <a:xfrm>
            <a:off x="1524000" y="2286000"/>
            <a:ext cx="9144000" cy="2971800"/>
          </a:xfrm>
        </p:spPr>
        <p:txBody>
          <a:bodyPr>
            <a:normAutofit/>
          </a:bodyPr>
          <a:lstStyle/>
          <a:p>
            <a:r>
              <a:rPr lang="en-GB" sz="4400" dirty="0"/>
              <a:t>What have we learnt?</a:t>
            </a:r>
          </a:p>
          <a:p>
            <a:r>
              <a:rPr lang="en-GB" sz="4400" dirty="0"/>
              <a:t>How have we learnt it?</a:t>
            </a:r>
          </a:p>
          <a:p>
            <a:r>
              <a:rPr lang="en-GB" sz="4400" dirty="0"/>
              <a:t>What is the value?</a:t>
            </a:r>
          </a:p>
          <a:p>
            <a:endParaRPr lang="en-GB" sz="4400" dirty="0"/>
          </a:p>
          <a:p>
            <a:endParaRPr lang="en-GB" sz="4400" dirty="0"/>
          </a:p>
        </p:txBody>
      </p:sp>
      <p:sp>
        <p:nvSpPr>
          <p:cNvPr id="4" name="Date Placeholder 3"/>
          <p:cNvSpPr>
            <a:spLocks noGrp="1"/>
          </p:cNvSpPr>
          <p:nvPr>
            <p:ph type="dt" sz="half" idx="10"/>
          </p:nvPr>
        </p:nvSpPr>
        <p:spPr/>
        <p:txBody>
          <a:bodyPr/>
          <a:lstStyle/>
          <a:p>
            <a:fld id="{83390B71-955C-4BF9-B8B8-A010143DCD0E}" type="datetime2">
              <a:rPr lang="en-GB" smtClean="0"/>
              <a:pPr/>
              <a:t>Friday, 25 September 2020</a:t>
            </a:fld>
            <a:endParaRPr lang="en-GB"/>
          </a:p>
        </p:txBody>
      </p:sp>
    </p:spTree>
    <p:extLst>
      <p:ext uri="{BB962C8B-B14F-4D97-AF65-F5344CB8AC3E}">
        <p14:creationId xmlns:p14="http://schemas.microsoft.com/office/powerpoint/2010/main" val="40608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Friday, 25 September 2020</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65" y="544277"/>
            <a:ext cx="2459788" cy="2474703"/>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9893">
            <a:off x="4508628" y="1256099"/>
            <a:ext cx="2474703" cy="2459788"/>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94841">
            <a:off x="1927008" y="2571814"/>
            <a:ext cx="2589027" cy="2492248"/>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3206377" y="3404416"/>
            <a:ext cx="2493210" cy="2508328"/>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8148" t="4078" r="9269" b="3717"/>
          <a:stretch/>
        </p:blipFill>
        <p:spPr>
          <a:xfrm rot="18191379">
            <a:off x="2299584" y="1280053"/>
            <a:ext cx="2033960" cy="2284781"/>
          </a:xfrm>
          <a:prstGeom prst="rect">
            <a:avLst/>
          </a:prstGeom>
          <a:noFill/>
          <a:ln>
            <a:noFill/>
          </a:ln>
        </p:spPr>
      </p:pic>
      <p:pic>
        <p:nvPicPr>
          <p:cNvPr id="8" name="Picture 7" descr="present.gif">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775933">
            <a:off x="4567258" y="2552801"/>
            <a:ext cx="2459788" cy="2474703"/>
          </a:xfrm>
          <a:prstGeom prst="rect">
            <a:avLst/>
          </a:prstGeom>
        </p:spPr>
      </p:pic>
      <p:sp>
        <p:nvSpPr>
          <p:cNvPr id="9" name="TextBox 8"/>
          <p:cNvSpPr txBox="1"/>
          <p:nvPr/>
        </p:nvSpPr>
        <p:spPr>
          <a:xfrm>
            <a:off x="467327" y="5250998"/>
            <a:ext cx="2794000" cy="1200329"/>
          </a:xfrm>
          <a:prstGeom prst="rect">
            <a:avLst/>
          </a:prstGeom>
          <a:noFill/>
        </p:spPr>
        <p:txBody>
          <a:bodyPr wrap="square" rtlCol="0">
            <a:spAutoFit/>
          </a:bodyPr>
          <a:lstStyle/>
          <a:p>
            <a:r>
              <a:rPr lang="en-GB" dirty="0"/>
              <a:t>Copies of the ‘cheeses’ if you want them additionally to what is in the slide masters. </a:t>
            </a:r>
          </a:p>
        </p:txBody>
      </p:sp>
      <p:sp>
        <p:nvSpPr>
          <p:cNvPr id="10" name="TextBox 9"/>
          <p:cNvSpPr txBox="1"/>
          <p:nvPr/>
        </p:nvSpPr>
        <p:spPr>
          <a:xfrm>
            <a:off x="9184944" y="144012"/>
            <a:ext cx="2388358" cy="2031325"/>
          </a:xfrm>
          <a:prstGeom prst="rect">
            <a:avLst/>
          </a:prstGeom>
          <a:noFill/>
        </p:spPr>
        <p:txBody>
          <a:bodyPr wrap="square" rtlCol="0">
            <a:spAutoFit/>
          </a:bodyPr>
          <a:lstStyle/>
          <a:p>
            <a:r>
              <a:rPr lang="en-GB" dirty="0"/>
              <a:t>There is also a slide in each of the sections with a set of yellow boxes should you want to display learning outcomes throughout the lesson.</a:t>
            </a:r>
          </a:p>
        </p:txBody>
      </p:sp>
      <p:sp>
        <p:nvSpPr>
          <p:cNvPr id="11" name="TextBox 10"/>
          <p:cNvSpPr txBox="1"/>
          <p:nvPr/>
        </p:nvSpPr>
        <p:spPr>
          <a:xfrm>
            <a:off x="9184944" y="2363371"/>
            <a:ext cx="2388358" cy="2031325"/>
          </a:xfrm>
          <a:prstGeom prst="rect">
            <a:avLst/>
          </a:prstGeom>
          <a:noFill/>
        </p:spPr>
        <p:txBody>
          <a:bodyPr wrap="square" rtlCol="0">
            <a:spAutoFit/>
          </a:bodyPr>
          <a:lstStyle/>
          <a:p>
            <a:r>
              <a:rPr lang="en-GB" dirty="0"/>
              <a:t>If you want to show on this slide only you can draw a text box and write in it. Alternatively creating a text box in the master view allows for easier duplication.</a:t>
            </a:r>
          </a:p>
        </p:txBody>
      </p:sp>
      <p:sp>
        <p:nvSpPr>
          <p:cNvPr id="12" name="Rectangle 11"/>
          <p:cNvSpPr/>
          <p:nvPr/>
        </p:nvSpPr>
        <p:spPr>
          <a:xfrm>
            <a:off x="9039984" y="4489581"/>
            <a:ext cx="2736304" cy="20882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00376" y="5250998"/>
            <a:ext cx="2415491" cy="1200329"/>
          </a:xfrm>
          <a:prstGeom prst="rect">
            <a:avLst/>
          </a:prstGeom>
          <a:noFill/>
        </p:spPr>
        <p:txBody>
          <a:bodyPr wrap="square" rtlCol="0">
            <a:spAutoFit/>
          </a:bodyPr>
          <a:lstStyle/>
          <a:p>
            <a:r>
              <a:rPr lang="en-GB" dirty="0"/>
              <a:t>This timer (it’ll show on slideshow mode) can be copied and pasted on to any slide.</a:t>
            </a:r>
          </a:p>
        </p:txBody>
      </p:sp>
      <p:cxnSp>
        <p:nvCxnSpPr>
          <p:cNvPr id="17" name="Straight Arrow Connector 16"/>
          <p:cNvCxnSpPr/>
          <p:nvPr/>
        </p:nvCxnSpPr>
        <p:spPr>
          <a:xfrm flipV="1">
            <a:off x="8178800" y="5549504"/>
            <a:ext cx="626533" cy="17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44" r:id="rId2" imgW="2438280" imgH="1770120"/>
        </mc:Choice>
        <mc:Fallback>
          <p:control r:id="rId2" imgW="2438280" imgH="1770120">
            <p:pic>
              <p:nvPicPr>
                <p:cNvPr id="13" name="ShockwaveFlash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9182100" y="4660900"/>
                  <a:ext cx="2438400" cy="1765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5555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7880" y="716280"/>
            <a:ext cx="9265920" cy="974408"/>
          </a:xfrm>
        </p:spPr>
        <p:txBody>
          <a:bodyPr>
            <a:normAutofit fontScale="90000"/>
          </a:bodyPr>
          <a:lstStyle/>
          <a:p>
            <a:r>
              <a:rPr lang="en-GB" sz="6600" dirty="0">
                <a:solidFill>
                  <a:srgbClr val="A9DA74"/>
                </a:solidFill>
                <a:latin typeface="Elementary Heavy SF"/>
              </a:rPr>
              <a:t>Learning outcomes</a:t>
            </a:r>
          </a:p>
        </p:txBody>
      </p:sp>
      <p:sp>
        <p:nvSpPr>
          <p:cNvPr id="4" name="Date Placeholder 3"/>
          <p:cNvSpPr>
            <a:spLocks noGrp="1"/>
          </p:cNvSpPr>
          <p:nvPr>
            <p:ph type="dt" sz="half" idx="10"/>
          </p:nvPr>
        </p:nvSpPr>
        <p:spPr>
          <a:xfrm>
            <a:off x="8742829" y="242555"/>
            <a:ext cx="2743200" cy="365125"/>
          </a:xfrm>
        </p:spPr>
        <p:txBody>
          <a:bodyPr/>
          <a:lstStyle/>
          <a:p>
            <a:fld id="{8852B5D5-38C1-42DE-87CB-E1FE3B58DFA7}" type="datetime2">
              <a:rPr lang="en-GB" sz="2400" smtClean="0"/>
              <a:pPr/>
              <a:t>Friday, 25 September 2020</a:t>
            </a:fld>
            <a:endParaRPr lang="en-GB" sz="2400" dirty="0"/>
          </a:p>
        </p:txBody>
      </p:sp>
      <p:sp>
        <p:nvSpPr>
          <p:cNvPr id="6" name="TextBox 5"/>
          <p:cNvSpPr txBox="1"/>
          <p:nvPr/>
        </p:nvSpPr>
        <p:spPr>
          <a:xfrm>
            <a:off x="1410788" y="1699958"/>
            <a:ext cx="5577840" cy="1569660"/>
          </a:xfrm>
          <a:prstGeom prst="rect">
            <a:avLst/>
          </a:prstGeom>
          <a:noFill/>
        </p:spPr>
        <p:txBody>
          <a:bodyPr wrap="square" rtlCol="0">
            <a:spAutoFit/>
          </a:bodyPr>
          <a:lstStyle/>
          <a:p>
            <a:r>
              <a:rPr lang="en-GB" sz="4800" dirty="0"/>
              <a:t>Reading and </a:t>
            </a:r>
            <a:r>
              <a:rPr lang="en-GB" sz="4800" b="1" dirty="0"/>
              <a:t>showing </a:t>
            </a:r>
            <a:r>
              <a:rPr lang="en-GB" sz="4800" dirty="0"/>
              <a:t>understanding</a:t>
            </a:r>
          </a:p>
        </p:txBody>
      </p:sp>
      <p:sp>
        <p:nvSpPr>
          <p:cNvPr id="9" name="TextBox 8"/>
          <p:cNvSpPr txBox="1"/>
          <p:nvPr/>
        </p:nvSpPr>
        <p:spPr>
          <a:xfrm>
            <a:off x="9052559" y="3252651"/>
            <a:ext cx="2834640" cy="369332"/>
          </a:xfrm>
          <a:prstGeom prst="rect">
            <a:avLst/>
          </a:prstGeom>
          <a:noFill/>
        </p:spPr>
        <p:txBody>
          <a:bodyPr wrap="square" rtlCol="0">
            <a:spAutoFit/>
          </a:bodyPr>
          <a:lstStyle/>
          <a:p>
            <a:r>
              <a:rPr lang="en-GB" dirty="0"/>
              <a:t>.</a:t>
            </a:r>
          </a:p>
        </p:txBody>
      </p:sp>
      <p:sp>
        <p:nvSpPr>
          <p:cNvPr id="2" name="TextBox 1"/>
          <p:cNvSpPr txBox="1"/>
          <p:nvPr/>
        </p:nvSpPr>
        <p:spPr>
          <a:xfrm>
            <a:off x="450761" y="4146997"/>
            <a:ext cx="6820265" cy="1815882"/>
          </a:xfrm>
          <a:prstGeom prst="rect">
            <a:avLst/>
          </a:prstGeom>
          <a:noFill/>
        </p:spPr>
        <p:txBody>
          <a:bodyPr wrap="none" rtlCol="0">
            <a:spAutoFit/>
          </a:bodyPr>
          <a:lstStyle/>
          <a:p>
            <a:r>
              <a:rPr lang="en-GB" sz="2800" dirty="0"/>
              <a:t>Title: </a:t>
            </a:r>
            <a:r>
              <a:rPr lang="en-GB" sz="2800" b="1" u="sng" dirty="0"/>
              <a:t>How to answer ‘impressions’ questions</a:t>
            </a:r>
          </a:p>
          <a:p>
            <a:endParaRPr lang="en-GB" sz="2800" b="1" u="sng" dirty="0"/>
          </a:p>
          <a:p>
            <a:r>
              <a:rPr lang="en-GB" sz="2800" dirty="0"/>
              <a:t>What ‘impression’ do you get? Translates to:</a:t>
            </a:r>
          </a:p>
          <a:p>
            <a:r>
              <a:rPr lang="en-GB" sz="2800" dirty="0"/>
              <a:t>What do you ‘think’ </a:t>
            </a:r>
            <a:r>
              <a:rPr lang="en-GB" sz="2800" b="1" dirty="0">
                <a:solidFill>
                  <a:schemeClr val="accent6"/>
                </a:solidFill>
              </a:rPr>
              <a:t>based on this text?</a:t>
            </a:r>
          </a:p>
        </p:txBody>
      </p:sp>
    </p:spTree>
    <p:extLst>
      <p:ext uri="{BB962C8B-B14F-4D97-AF65-F5344CB8AC3E}">
        <p14:creationId xmlns:p14="http://schemas.microsoft.com/office/powerpoint/2010/main" val="263377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27716" y="196428"/>
            <a:ext cx="7201156" cy="535577"/>
          </a:xfrm>
        </p:spPr>
        <p:txBody>
          <a:bodyPr>
            <a:noAutofit/>
          </a:bodyPr>
          <a:lstStyle/>
          <a:p>
            <a:r>
              <a:rPr lang="en-GB" sz="3600" dirty="0">
                <a:solidFill>
                  <a:schemeClr val="accent6"/>
                </a:solidFill>
              </a:rPr>
              <a:t>Who can you name? </a:t>
            </a:r>
          </a:p>
        </p:txBody>
      </p:sp>
      <p:sp>
        <p:nvSpPr>
          <p:cNvPr id="6" name="Content Placeholder 5"/>
          <p:cNvSpPr>
            <a:spLocks noGrp="1"/>
          </p:cNvSpPr>
          <p:nvPr>
            <p:ph idx="1"/>
          </p:nvPr>
        </p:nvSpPr>
        <p:spPr>
          <a:xfrm>
            <a:off x="1468193" y="759854"/>
            <a:ext cx="10251582" cy="5418524"/>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p:txBody>
      </p:sp>
      <p:sp>
        <p:nvSpPr>
          <p:cNvPr id="4" name="Date Placeholder 3"/>
          <p:cNvSpPr>
            <a:spLocks noGrp="1"/>
          </p:cNvSpPr>
          <p:nvPr>
            <p:ph type="dt" sz="half" idx="10"/>
          </p:nvPr>
        </p:nvSpPr>
        <p:spPr>
          <a:xfrm>
            <a:off x="8987527" y="268312"/>
            <a:ext cx="2743200" cy="365125"/>
          </a:xfrm>
        </p:spPr>
        <p:txBody>
          <a:bodyPr/>
          <a:lstStyle/>
          <a:p>
            <a:fld id="{2164DFF2-1ACF-4066-AFD3-C9069A5838D3}" type="datetime2">
              <a:rPr lang="en-GB" smtClean="0"/>
              <a:pPr/>
              <a:t>Friday, 25 September 2020</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336612">
            <a:off x="93055" y="-9431"/>
            <a:ext cx="1787497" cy="178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24" y="4759548"/>
            <a:ext cx="2709085" cy="196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872" y="1087717"/>
            <a:ext cx="2080407" cy="313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13" y="4601380"/>
            <a:ext cx="2651717" cy="198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599" y="1860461"/>
            <a:ext cx="2760232" cy="208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8872" y="4499656"/>
            <a:ext cx="2187599" cy="218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8238" y="566669"/>
            <a:ext cx="2054360" cy="157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4751" y="2221262"/>
            <a:ext cx="3645430" cy="227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75460" y="4601380"/>
            <a:ext cx="1707003" cy="2246769"/>
          </a:xfrm>
          <a:prstGeom prst="rect">
            <a:avLst/>
          </a:prstGeom>
          <a:noFill/>
        </p:spPr>
        <p:txBody>
          <a:bodyPr wrap="square" rtlCol="0">
            <a:spAutoFit/>
          </a:bodyPr>
          <a:lstStyle/>
          <a:p>
            <a:r>
              <a:rPr lang="en-GB" sz="2800" dirty="0"/>
              <a:t>What does it</a:t>
            </a:r>
          </a:p>
          <a:p>
            <a:r>
              <a:rPr lang="en-GB" sz="2800" dirty="0"/>
              <a:t>take to become</a:t>
            </a:r>
          </a:p>
          <a:p>
            <a:r>
              <a:rPr lang="en-GB" sz="2800" dirty="0"/>
              <a:t>great?</a:t>
            </a:r>
          </a:p>
        </p:txBody>
      </p:sp>
    </p:spTree>
    <p:extLst>
      <p:ext uri="{BB962C8B-B14F-4D97-AF65-F5344CB8AC3E}">
        <p14:creationId xmlns:p14="http://schemas.microsoft.com/office/powerpoint/2010/main" val="142782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3881" y="3267329"/>
            <a:ext cx="8356997" cy="3014455"/>
          </a:xfrm>
        </p:spPr>
        <p:txBody>
          <a:bodyPr>
            <a:noAutofit/>
          </a:bodyPr>
          <a:lstStyle/>
          <a:p>
            <a:r>
              <a:rPr lang="en-GB" sz="2400" dirty="0">
                <a:solidFill>
                  <a:schemeClr val="tx1"/>
                </a:solidFill>
              </a:rPr>
              <a:t>Answer the following – all of the answers should be highlighted.</a:t>
            </a:r>
            <a:br>
              <a:rPr lang="en-GB" sz="2000" dirty="0">
                <a:solidFill>
                  <a:schemeClr val="tx1"/>
                </a:solidFill>
              </a:rPr>
            </a:br>
            <a:br>
              <a:rPr lang="en-GB" sz="2000" dirty="0">
                <a:solidFill>
                  <a:schemeClr val="tx1"/>
                </a:solidFill>
              </a:rPr>
            </a:br>
            <a:r>
              <a:rPr lang="en-GB" sz="2000" dirty="0">
                <a:solidFill>
                  <a:schemeClr val="tx1"/>
                </a:solidFill>
              </a:rPr>
              <a:t>1. </a:t>
            </a:r>
            <a:r>
              <a:rPr lang="en-GB" dirty="0">
                <a:solidFill>
                  <a:schemeClr val="tx1"/>
                </a:solidFill>
              </a:rPr>
              <a:t>What time does she have to get up?</a:t>
            </a:r>
            <a:br>
              <a:rPr lang="en-GB" dirty="0">
                <a:solidFill>
                  <a:schemeClr val="tx1"/>
                </a:solidFill>
              </a:rPr>
            </a:br>
            <a:r>
              <a:rPr lang="en-GB" dirty="0">
                <a:solidFill>
                  <a:schemeClr val="tx1"/>
                </a:solidFill>
              </a:rPr>
              <a:t>2. When is her first swim?</a:t>
            </a:r>
            <a:br>
              <a:rPr lang="en-GB" dirty="0">
                <a:solidFill>
                  <a:schemeClr val="tx1"/>
                </a:solidFill>
              </a:rPr>
            </a:br>
            <a:r>
              <a:rPr lang="en-GB" dirty="0">
                <a:solidFill>
                  <a:schemeClr val="tx1"/>
                </a:solidFill>
              </a:rPr>
              <a:t>3. Describe the two breakfasts. Can you explain why 2 would be needed?</a:t>
            </a:r>
            <a:br>
              <a:rPr lang="en-GB" dirty="0">
                <a:solidFill>
                  <a:schemeClr val="tx1"/>
                </a:solidFill>
              </a:rPr>
            </a:br>
            <a:r>
              <a:rPr lang="en-GB" dirty="0">
                <a:solidFill>
                  <a:schemeClr val="tx1"/>
                </a:solidFill>
              </a:rPr>
              <a:t>4. How long is the swimming session?</a:t>
            </a:r>
            <a:br>
              <a:rPr lang="en-GB" dirty="0">
                <a:solidFill>
                  <a:schemeClr val="tx1"/>
                </a:solidFill>
              </a:rPr>
            </a:br>
            <a:r>
              <a:rPr lang="en-GB" dirty="0">
                <a:solidFill>
                  <a:schemeClr val="tx1"/>
                </a:solidFill>
              </a:rPr>
              <a:t>5. What kind of activities are done in the Gym?</a:t>
            </a:r>
            <a:br>
              <a:rPr lang="en-GB" dirty="0">
                <a:solidFill>
                  <a:schemeClr val="tx1"/>
                </a:solidFill>
              </a:rPr>
            </a:br>
            <a:r>
              <a:rPr lang="en-GB" dirty="0">
                <a:solidFill>
                  <a:schemeClr val="tx1"/>
                </a:solidFill>
              </a:rPr>
              <a:t>6. What kind of sacrifices did the family have to make?</a:t>
            </a:r>
            <a:br>
              <a:rPr lang="en-GB" dirty="0">
                <a:solidFill>
                  <a:schemeClr val="tx1"/>
                </a:solidFill>
              </a:rPr>
            </a:br>
            <a:r>
              <a:rPr lang="en-GB" dirty="0">
                <a:solidFill>
                  <a:schemeClr val="tx1"/>
                </a:solidFill>
              </a:rPr>
              <a:t>7. She has few luxuries. What do you consider ‘luxuries’ ?</a:t>
            </a:r>
            <a:br>
              <a:rPr lang="en-GB" dirty="0">
                <a:solidFill>
                  <a:schemeClr val="tx1"/>
                </a:solidFill>
              </a:rPr>
            </a:br>
            <a:r>
              <a:rPr lang="en-GB" dirty="0">
                <a:solidFill>
                  <a:schemeClr val="tx1"/>
                </a:solidFill>
              </a:rPr>
              <a:t>7. Which aspects of her life have to be monitored?</a:t>
            </a:r>
          </a:p>
        </p:txBody>
      </p:sp>
      <p:sp>
        <p:nvSpPr>
          <p:cNvPr id="6" name="Content Placeholder 5"/>
          <p:cNvSpPr>
            <a:spLocks noGrp="1"/>
          </p:cNvSpPr>
          <p:nvPr>
            <p:ph idx="1"/>
          </p:nvPr>
        </p:nvSpPr>
        <p:spPr>
          <a:xfrm>
            <a:off x="682579" y="4572000"/>
            <a:ext cx="11037195" cy="1606378"/>
          </a:xfrm>
        </p:spPr>
        <p:txBody>
          <a:bodyPr>
            <a:normAutofit/>
          </a:bodyPr>
          <a:lstStyle/>
          <a:p>
            <a:pPr marL="514350" indent="-514350">
              <a:buAutoNum type="arabicPeriod"/>
            </a:pPr>
            <a:endParaRPr lang="en-GB" dirty="0"/>
          </a:p>
          <a:p>
            <a:pPr marL="0" indent="0">
              <a:buNone/>
            </a:pPr>
            <a:endParaRPr lang="en-GB" dirty="0"/>
          </a:p>
        </p:txBody>
      </p:sp>
      <p:sp>
        <p:nvSpPr>
          <p:cNvPr id="4" name="Date Placeholder 3"/>
          <p:cNvSpPr>
            <a:spLocks noGrp="1"/>
          </p:cNvSpPr>
          <p:nvPr>
            <p:ph type="dt" sz="half" idx="10"/>
          </p:nvPr>
        </p:nvSpPr>
        <p:spPr>
          <a:xfrm>
            <a:off x="9324304" y="294071"/>
            <a:ext cx="2356833" cy="365125"/>
          </a:xfrm>
        </p:spPr>
        <p:txBody>
          <a:bodyPr/>
          <a:lstStyle/>
          <a:p>
            <a:fld id="{2164DFF2-1ACF-4066-AFD3-C9069A5838D3}" type="datetime2">
              <a:rPr lang="en-GB" smtClean="0"/>
              <a:pPr/>
              <a:t>Friday, 25 September 2020</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95139">
            <a:off x="98665" y="7994"/>
            <a:ext cx="1827475" cy="1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4412" y="247944"/>
            <a:ext cx="8356997" cy="535577"/>
          </a:xfrm>
        </p:spPr>
        <p:txBody>
          <a:bodyPr>
            <a:noAutofit/>
          </a:bodyPr>
          <a:lstStyle/>
          <a:p>
            <a:r>
              <a:rPr lang="en-GB" sz="2800" u="sng" dirty="0">
                <a:solidFill>
                  <a:schemeClr val="tx1"/>
                </a:solidFill>
              </a:rPr>
              <a:t>What impression do you get of life as an athlete</a:t>
            </a:r>
          </a:p>
        </p:txBody>
      </p:sp>
      <p:sp>
        <p:nvSpPr>
          <p:cNvPr id="6" name="Content Placeholder 5"/>
          <p:cNvSpPr>
            <a:spLocks noGrp="1"/>
          </p:cNvSpPr>
          <p:nvPr>
            <p:ph idx="1"/>
          </p:nvPr>
        </p:nvSpPr>
        <p:spPr>
          <a:xfrm>
            <a:off x="682579" y="1668162"/>
            <a:ext cx="11037195" cy="4510216"/>
          </a:xfrm>
        </p:spPr>
        <p:txBody>
          <a:bodyPr>
            <a:normAutofit/>
          </a:bodyPr>
          <a:lstStyle/>
          <a:p>
            <a:pPr marL="514350" indent="-514350">
              <a:buAutoNum type="arabicPeriod"/>
            </a:pPr>
            <a:endParaRPr lang="en-GB" dirty="0"/>
          </a:p>
          <a:p>
            <a:pPr marL="0" indent="0">
              <a:buNone/>
            </a:pPr>
            <a:endParaRPr lang="en-GB" dirty="0"/>
          </a:p>
        </p:txBody>
      </p:sp>
      <p:sp>
        <p:nvSpPr>
          <p:cNvPr id="4" name="Date Placeholder 3"/>
          <p:cNvSpPr>
            <a:spLocks noGrp="1"/>
          </p:cNvSpPr>
          <p:nvPr>
            <p:ph type="dt" sz="half" idx="10"/>
          </p:nvPr>
        </p:nvSpPr>
        <p:spPr>
          <a:xfrm>
            <a:off x="9324304" y="294071"/>
            <a:ext cx="2356833" cy="365125"/>
          </a:xfrm>
        </p:spPr>
        <p:txBody>
          <a:bodyPr/>
          <a:lstStyle/>
          <a:p>
            <a:fld id="{2164DFF2-1ACF-4066-AFD3-C9069A5838D3}" type="datetime2">
              <a:rPr lang="en-GB" smtClean="0"/>
              <a:pPr/>
              <a:t>Friday, 25 September 2020</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95139">
            <a:off x="145753" y="35540"/>
            <a:ext cx="1827475" cy="1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27672" y="2175384"/>
            <a:ext cx="10431886" cy="1938992"/>
          </a:xfrm>
          <a:prstGeom prst="rect">
            <a:avLst/>
          </a:prstGeom>
        </p:spPr>
        <p:txBody>
          <a:bodyPr wrap="square">
            <a:spAutoFit/>
          </a:bodyPr>
          <a:lstStyle/>
          <a:p>
            <a:r>
              <a:rPr lang="en-GB" sz="2000" dirty="0">
                <a:solidFill>
                  <a:srgbClr val="FF0000"/>
                </a:solidFill>
              </a:rPr>
              <a:t>My alarm sounds at 4.30 am </a:t>
            </a:r>
            <a:r>
              <a:rPr lang="en-GB" sz="2000" dirty="0"/>
              <a:t>every day except Sundays- the one day in which I can rest. Although I am not hungry at such an early hour, I know I have to eat in order to have energy for the gruelling </a:t>
            </a:r>
            <a:r>
              <a:rPr lang="en-GB" sz="2000" dirty="0">
                <a:solidFill>
                  <a:srgbClr val="7030A0"/>
                </a:solidFill>
              </a:rPr>
              <a:t>swim session at 5.45 am</a:t>
            </a:r>
            <a:r>
              <a:rPr lang="en-GB" sz="2000" dirty="0"/>
              <a:t>. Breakfast consists of a banana and a protein drink. </a:t>
            </a:r>
            <a:r>
              <a:rPr lang="en-GB" sz="2000" dirty="0">
                <a:solidFill>
                  <a:schemeClr val="accent6"/>
                </a:solidFill>
              </a:rPr>
              <a:t>It is my first breakfast. My second comes </a:t>
            </a:r>
            <a:r>
              <a:rPr lang="en-GB" sz="2000" dirty="0"/>
              <a:t>when we are out of the pool, and consists of fruit and porridge. </a:t>
            </a:r>
          </a:p>
          <a:p>
            <a:endParaRPr lang="en-GB" sz="2000" dirty="0"/>
          </a:p>
          <a:p>
            <a:endParaRPr lang="en-GB" sz="2000" dirty="0"/>
          </a:p>
        </p:txBody>
      </p:sp>
      <p:sp>
        <p:nvSpPr>
          <p:cNvPr id="7" name="TextBox 6"/>
          <p:cNvSpPr txBox="1"/>
          <p:nvPr/>
        </p:nvSpPr>
        <p:spPr>
          <a:xfrm>
            <a:off x="1381461" y="947488"/>
            <a:ext cx="10109916" cy="707886"/>
          </a:xfrm>
          <a:prstGeom prst="rect">
            <a:avLst/>
          </a:prstGeom>
          <a:noFill/>
        </p:spPr>
        <p:txBody>
          <a:bodyPr wrap="square" rtlCol="0">
            <a:spAutoFit/>
          </a:bodyPr>
          <a:lstStyle/>
          <a:p>
            <a:r>
              <a:rPr lang="en-GB" sz="2000" dirty="0">
                <a:solidFill>
                  <a:schemeClr val="accent5"/>
                </a:solidFill>
              </a:rPr>
              <a:t>An ‘impression’ is your opinion, BASED ON WHAT IS WRITTEN,  you need to infer (work it out </a:t>
            </a:r>
          </a:p>
          <a:p>
            <a:r>
              <a:rPr lang="en-GB" sz="2000" dirty="0">
                <a:solidFill>
                  <a:schemeClr val="accent5"/>
                </a:solidFill>
              </a:rPr>
              <a:t>and put in your own words what it would be like).</a:t>
            </a:r>
          </a:p>
        </p:txBody>
      </p:sp>
      <p:sp>
        <p:nvSpPr>
          <p:cNvPr id="8" name="TextBox 7"/>
          <p:cNvSpPr txBox="1"/>
          <p:nvPr/>
        </p:nvSpPr>
        <p:spPr>
          <a:xfrm>
            <a:off x="827671" y="4018208"/>
            <a:ext cx="6616317" cy="1077218"/>
          </a:xfrm>
          <a:prstGeom prst="rect">
            <a:avLst/>
          </a:prstGeom>
          <a:noFill/>
        </p:spPr>
        <p:txBody>
          <a:bodyPr wrap="square" rtlCol="0">
            <a:spAutoFit/>
          </a:bodyPr>
          <a:lstStyle/>
          <a:p>
            <a:r>
              <a:rPr lang="en-GB" sz="2400" b="1" dirty="0"/>
              <a:t>Explanations for each highlighted quotation:</a:t>
            </a:r>
          </a:p>
          <a:p>
            <a:endParaRPr lang="en-GB" sz="2000" dirty="0"/>
          </a:p>
          <a:p>
            <a:r>
              <a:rPr lang="en-GB" sz="2000" dirty="0">
                <a:solidFill>
                  <a:srgbClr val="FF0000"/>
                </a:solidFill>
              </a:rPr>
              <a:t>I think it must be very </a:t>
            </a:r>
            <a:r>
              <a:rPr lang="en-GB" sz="2000" b="1" dirty="0">
                <a:solidFill>
                  <a:srgbClr val="FF0000"/>
                </a:solidFill>
              </a:rPr>
              <a:t>tiring a</a:t>
            </a:r>
            <a:r>
              <a:rPr lang="en-GB" sz="2000" dirty="0">
                <a:solidFill>
                  <a:srgbClr val="FF0000"/>
                </a:solidFill>
              </a:rPr>
              <a:t>s you have to get up so early.</a:t>
            </a:r>
          </a:p>
        </p:txBody>
      </p:sp>
      <p:sp>
        <p:nvSpPr>
          <p:cNvPr id="9" name="TextBox 8"/>
          <p:cNvSpPr txBox="1"/>
          <p:nvPr/>
        </p:nvSpPr>
        <p:spPr>
          <a:xfrm>
            <a:off x="827671" y="5158413"/>
            <a:ext cx="8143255" cy="400110"/>
          </a:xfrm>
          <a:prstGeom prst="rect">
            <a:avLst/>
          </a:prstGeom>
          <a:noFill/>
        </p:spPr>
        <p:txBody>
          <a:bodyPr wrap="none" rtlCol="0">
            <a:spAutoFit/>
          </a:bodyPr>
          <a:lstStyle/>
          <a:p>
            <a:r>
              <a:rPr lang="en-GB" sz="2000" dirty="0">
                <a:solidFill>
                  <a:srgbClr val="7030A0"/>
                </a:solidFill>
              </a:rPr>
              <a:t>Having to swim so early in the morning and every day must get very </a:t>
            </a:r>
            <a:r>
              <a:rPr lang="en-GB" sz="2000" b="1" dirty="0">
                <a:solidFill>
                  <a:srgbClr val="7030A0"/>
                </a:solidFill>
              </a:rPr>
              <a:t>tedious.</a:t>
            </a:r>
          </a:p>
        </p:txBody>
      </p:sp>
      <p:sp>
        <p:nvSpPr>
          <p:cNvPr id="10" name="TextBox 9"/>
          <p:cNvSpPr txBox="1"/>
          <p:nvPr/>
        </p:nvSpPr>
        <p:spPr>
          <a:xfrm>
            <a:off x="827671" y="5877853"/>
            <a:ext cx="8962646" cy="400110"/>
          </a:xfrm>
          <a:prstGeom prst="rect">
            <a:avLst/>
          </a:prstGeom>
          <a:noFill/>
        </p:spPr>
        <p:txBody>
          <a:bodyPr wrap="none" rtlCol="0">
            <a:spAutoFit/>
          </a:bodyPr>
          <a:lstStyle/>
          <a:p>
            <a:r>
              <a:rPr lang="en-GB" sz="2000" dirty="0">
                <a:solidFill>
                  <a:schemeClr val="accent6"/>
                </a:solidFill>
              </a:rPr>
              <a:t>Even though you have to get up so early, having two breakfasts a day </a:t>
            </a:r>
            <a:r>
              <a:rPr lang="en-GB" sz="2000" b="1" dirty="0">
                <a:solidFill>
                  <a:schemeClr val="accent6"/>
                </a:solidFill>
              </a:rPr>
              <a:t>must be great</a:t>
            </a:r>
            <a:r>
              <a:rPr lang="en-GB" sz="2000" dirty="0">
                <a:solidFill>
                  <a:schemeClr val="accent6"/>
                </a:solidFill>
              </a:rPr>
              <a:t>! </a:t>
            </a:r>
          </a:p>
        </p:txBody>
      </p:sp>
    </p:spTree>
    <p:extLst>
      <p:ext uri="{BB962C8B-B14F-4D97-AF65-F5344CB8AC3E}">
        <p14:creationId xmlns:p14="http://schemas.microsoft.com/office/powerpoint/2010/main" val="297795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4412" y="247944"/>
            <a:ext cx="8356997" cy="535577"/>
          </a:xfrm>
        </p:spPr>
        <p:txBody>
          <a:bodyPr>
            <a:noAutofit/>
          </a:bodyPr>
          <a:lstStyle/>
          <a:p>
            <a:r>
              <a:rPr lang="en-GB" sz="2000" dirty="0">
                <a:solidFill>
                  <a:schemeClr val="tx1"/>
                </a:solidFill>
              </a:rPr>
              <a:t>What impression do you get of life as an athlete</a:t>
            </a:r>
          </a:p>
        </p:txBody>
      </p:sp>
      <p:sp>
        <p:nvSpPr>
          <p:cNvPr id="6" name="Content Placeholder 5"/>
          <p:cNvSpPr>
            <a:spLocks noGrp="1"/>
          </p:cNvSpPr>
          <p:nvPr>
            <p:ph idx="1"/>
          </p:nvPr>
        </p:nvSpPr>
        <p:spPr>
          <a:xfrm>
            <a:off x="1692876" y="1668162"/>
            <a:ext cx="9242854" cy="4510216"/>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0" indent="0">
              <a:buNone/>
            </a:pPr>
            <a:endParaRPr lang="en-GB" dirty="0"/>
          </a:p>
        </p:txBody>
      </p:sp>
      <p:sp>
        <p:nvSpPr>
          <p:cNvPr id="4" name="Date Placeholder 3"/>
          <p:cNvSpPr>
            <a:spLocks noGrp="1"/>
          </p:cNvSpPr>
          <p:nvPr>
            <p:ph type="dt" sz="half" idx="10"/>
          </p:nvPr>
        </p:nvSpPr>
        <p:spPr>
          <a:xfrm>
            <a:off x="9324304" y="294071"/>
            <a:ext cx="2356833" cy="365125"/>
          </a:xfrm>
        </p:spPr>
        <p:txBody>
          <a:bodyPr/>
          <a:lstStyle/>
          <a:p>
            <a:fld id="{2164DFF2-1ACF-4066-AFD3-C9069A5838D3}" type="datetime2">
              <a:rPr lang="en-GB" smtClean="0"/>
              <a:pPr/>
              <a:t>Friday, 25 September 2020</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95139">
            <a:off x="145753" y="35540"/>
            <a:ext cx="1827475" cy="1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49252" y="947489"/>
            <a:ext cx="10431886" cy="5324535"/>
          </a:xfrm>
          <a:prstGeom prst="rect">
            <a:avLst/>
          </a:prstGeom>
        </p:spPr>
        <p:txBody>
          <a:bodyPr wrap="square">
            <a:spAutoFit/>
          </a:bodyPr>
          <a:lstStyle/>
          <a:p>
            <a:r>
              <a:rPr lang="en-GB" sz="2000" dirty="0"/>
              <a:t>My alarm sounds at 4.30 am every day except Sundays- the one day in which I can rest. Although I am not hungry at such an early hour, I know I have to eat in order to have energy for the gruelling swim session at 5.45 am. Breakfast consists of a banana and a protein drink. It is my first breakfast. My second comes when we are out of the pool, and consists of fruit and porridge. </a:t>
            </a:r>
          </a:p>
          <a:p>
            <a:endParaRPr lang="en-GB" sz="2000" dirty="0"/>
          </a:p>
          <a:p>
            <a:r>
              <a:rPr lang="en-GB" sz="2000" dirty="0"/>
              <a:t>I have a tough schedule. I begin in the pool for two hours. Although the coach is motivational and encouraging, he is also strict and will not accept excuses. For these two hours we are pushed beyond our normal limits with timed laps and races. Although I am friends with the other swimmers, there is often an element of competition between us as we all fight for first place and personal bests.</a:t>
            </a:r>
          </a:p>
          <a:p>
            <a:endParaRPr lang="en-GB" sz="2000" dirty="0"/>
          </a:p>
          <a:p>
            <a:r>
              <a:rPr lang="en-GB" sz="2000" dirty="0"/>
              <a:t>After the first pool session, we take a two hour break to replenish our energy, and then begin a two hour session in the gym. We work with a personal trainer who monitors our progress in both cardiovascular and strength training. It is important that we finish the session with intense stretches and massage as swimmers use every muscle in the body, and without proper cool downs, the muscles can tear and strain.</a:t>
            </a:r>
          </a:p>
          <a:p>
            <a:endParaRPr lang="en-GB" sz="2000" dirty="0"/>
          </a:p>
        </p:txBody>
      </p:sp>
    </p:spTree>
    <p:extLst>
      <p:ext uri="{BB962C8B-B14F-4D97-AF65-F5344CB8AC3E}">
        <p14:creationId xmlns:p14="http://schemas.microsoft.com/office/powerpoint/2010/main" val="219276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5010" y="209306"/>
            <a:ext cx="7949054" cy="535577"/>
          </a:xfrm>
        </p:spPr>
        <p:txBody>
          <a:bodyPr>
            <a:noAutofit/>
          </a:bodyPr>
          <a:lstStyle/>
          <a:p>
            <a:r>
              <a:rPr lang="en-GB" sz="2000" dirty="0">
                <a:solidFill>
                  <a:schemeClr val="tx1"/>
                </a:solidFill>
              </a:rPr>
              <a:t>What impression do you get of life as an athlete?</a:t>
            </a:r>
          </a:p>
        </p:txBody>
      </p:sp>
      <p:sp>
        <p:nvSpPr>
          <p:cNvPr id="6" name="Content Placeholder 5"/>
          <p:cNvSpPr>
            <a:spLocks noGrp="1"/>
          </p:cNvSpPr>
          <p:nvPr>
            <p:ph idx="1"/>
          </p:nvPr>
        </p:nvSpPr>
        <p:spPr>
          <a:xfrm>
            <a:off x="1249252" y="985913"/>
            <a:ext cx="10573554" cy="5517917"/>
          </a:xfrm>
        </p:spPr>
        <p:txBody>
          <a:bodyPr>
            <a:normAutofit/>
          </a:bodyPr>
          <a:lstStyle/>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0" indent="0">
              <a:buNone/>
            </a:pPr>
            <a:endParaRPr lang="en-GB" dirty="0"/>
          </a:p>
        </p:txBody>
      </p:sp>
      <p:sp>
        <p:nvSpPr>
          <p:cNvPr id="4" name="Date Placeholder 3"/>
          <p:cNvSpPr>
            <a:spLocks noGrp="1"/>
          </p:cNvSpPr>
          <p:nvPr>
            <p:ph type="dt" sz="half" idx="10"/>
          </p:nvPr>
        </p:nvSpPr>
        <p:spPr>
          <a:xfrm>
            <a:off x="9053849" y="203918"/>
            <a:ext cx="2743200" cy="365125"/>
          </a:xfrm>
        </p:spPr>
        <p:txBody>
          <a:bodyPr/>
          <a:lstStyle/>
          <a:p>
            <a:fld id="{2164DFF2-1ACF-4066-AFD3-C9069A5838D3}" type="datetime2">
              <a:rPr lang="en-GB" smtClean="0"/>
              <a:pPr/>
              <a:t>Friday, 25 September 2020</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95139">
            <a:off x="81702" y="72596"/>
            <a:ext cx="1825450" cy="182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5009" y="983534"/>
            <a:ext cx="10522040" cy="5632311"/>
          </a:xfrm>
          <a:prstGeom prst="rect">
            <a:avLst/>
          </a:prstGeom>
        </p:spPr>
        <p:txBody>
          <a:bodyPr wrap="square">
            <a:spAutoFit/>
          </a:bodyPr>
          <a:lstStyle/>
          <a:p>
            <a:r>
              <a:rPr lang="en-GB" sz="2000" dirty="0"/>
              <a:t>Once we are finished in the gym, I go home for a sleep- I am often exhausted after such intense training, even after starting at such a young age! I began professional swimming at high school. Mum would have to drive me to pool training sessions both before and after school every day. I would do my homework in the car and often crash out in bed as soon as I came home. There were many sacrifices made by both myself and my family, and there was never a promise of success. Even now, as a professional athlete, there are no luxuries. My life revolves around training and competition.</a:t>
            </a:r>
          </a:p>
          <a:p>
            <a:endParaRPr lang="en-GB" sz="2000" dirty="0"/>
          </a:p>
          <a:p>
            <a:r>
              <a:rPr lang="en-GB" sz="2000" dirty="0"/>
              <a:t>Life as a professional athlete is structured. You have to monitor what you eat, how much you sleep, and how many hours you train. I try to get eight hours sleep a night; however, there is often a lot of travelling as you move between competitions, which makes it difficult to keep to your normal routines. And of course, there are some days when all you want to do is sleep and eat burger and chips! </a:t>
            </a:r>
          </a:p>
          <a:p>
            <a:endParaRPr lang="en-GB" sz="2000" dirty="0"/>
          </a:p>
          <a:p>
            <a:r>
              <a:rPr lang="en-GB" sz="2000" dirty="0"/>
              <a:t>It has never crossed my mind to give up swimming as I love the sport so much. Competitions are exciting and there is no greater feeling than winning a race, or achieving a personal best. Although it is tough, the retiring age of an athlete is young, so I know I should make the most of it while I can.</a:t>
            </a:r>
          </a:p>
          <a:p>
            <a:endParaRPr lang="en-GB" sz="2000" dirty="0"/>
          </a:p>
        </p:txBody>
      </p:sp>
    </p:spTree>
    <p:extLst>
      <p:ext uri="{BB962C8B-B14F-4D97-AF65-F5344CB8AC3E}">
        <p14:creationId xmlns:p14="http://schemas.microsoft.com/office/powerpoint/2010/main" val="58941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84087" y="250133"/>
            <a:ext cx="2743200" cy="365125"/>
          </a:xfrm>
        </p:spPr>
        <p:txBody>
          <a:bodyPr/>
          <a:lstStyle/>
          <a:p>
            <a:fld id="{536FD1BF-28EA-424C-9227-61F0E30B11CC}" type="datetime2">
              <a:rPr lang="en-GB" smtClean="0"/>
              <a:pPr/>
              <a:t>Friday, 25 September 2020</a:t>
            </a:fld>
            <a:endParaRPr lang="en-GB" dirty="0"/>
          </a:p>
        </p:txBody>
      </p:sp>
      <p:sp>
        <p:nvSpPr>
          <p:cNvPr id="6" name="TextBox 5"/>
          <p:cNvSpPr txBox="1"/>
          <p:nvPr/>
        </p:nvSpPr>
        <p:spPr>
          <a:xfrm>
            <a:off x="257577" y="1300766"/>
            <a:ext cx="11616744" cy="5262979"/>
          </a:xfrm>
          <a:prstGeom prst="rect">
            <a:avLst/>
          </a:prstGeom>
          <a:noFill/>
        </p:spPr>
        <p:txBody>
          <a:bodyPr wrap="square" rtlCol="0">
            <a:spAutoFit/>
          </a:bodyPr>
          <a:lstStyle/>
          <a:p>
            <a:r>
              <a:rPr lang="en-GB" sz="2800" b="1" u="sng" dirty="0"/>
              <a:t>Task 1</a:t>
            </a:r>
            <a:r>
              <a:rPr lang="en-GB" sz="2800" dirty="0"/>
              <a:t> :  read through the article and identify all the things that tell us about life as a professional athlete. (daily routine, schedules,  food, training, sleep, effect on body)</a:t>
            </a:r>
          </a:p>
          <a:p>
            <a:r>
              <a:rPr lang="en-GB" sz="2800" dirty="0"/>
              <a:t>Ask yourself: What is it about? Who is it about? </a:t>
            </a:r>
          </a:p>
          <a:p>
            <a:endParaRPr lang="en-GB" sz="2800" dirty="0"/>
          </a:p>
          <a:p>
            <a:r>
              <a:rPr lang="en-GB" sz="2800" b="1" u="sng" dirty="0"/>
              <a:t>Task 2</a:t>
            </a:r>
            <a:r>
              <a:rPr lang="en-GB" sz="2800" dirty="0"/>
              <a:t>: How many </a:t>
            </a:r>
            <a:r>
              <a:rPr lang="en-GB" sz="2800" b="1" dirty="0"/>
              <a:t>words </a:t>
            </a:r>
            <a:r>
              <a:rPr lang="en-GB" sz="2800" dirty="0"/>
              <a:t>can you think of to describe life as a professional athlete based on THIS article. (this is important, it is about what you have read – not what you know)</a:t>
            </a:r>
          </a:p>
          <a:p>
            <a:pPr marL="342900" indent="-342900">
              <a:buFont typeface="Arial" panose="020B0604020202020204" pitchFamily="34" charset="0"/>
              <a:buChar char="•"/>
            </a:pPr>
            <a:r>
              <a:rPr lang="en-GB" sz="2800" dirty="0"/>
              <a:t>Write as mind map, list/grid in your book.</a:t>
            </a:r>
          </a:p>
          <a:p>
            <a:endParaRPr lang="en-GB" sz="2800" dirty="0"/>
          </a:p>
          <a:p>
            <a:endParaRPr lang="en-GB" sz="2800" dirty="0"/>
          </a:p>
          <a:p>
            <a:endParaRPr lang="en-GB" sz="2800" dirty="0"/>
          </a:p>
        </p:txBody>
      </p:sp>
      <p:sp>
        <p:nvSpPr>
          <p:cNvPr id="7" name="TextBox 6"/>
          <p:cNvSpPr txBox="1"/>
          <p:nvPr/>
        </p:nvSpPr>
        <p:spPr>
          <a:xfrm>
            <a:off x="1701478" y="420642"/>
            <a:ext cx="7282609" cy="830997"/>
          </a:xfrm>
          <a:prstGeom prst="rect">
            <a:avLst/>
          </a:prstGeom>
          <a:noFill/>
        </p:spPr>
        <p:txBody>
          <a:bodyPr wrap="square" rtlCol="0">
            <a:spAutoFit/>
          </a:bodyPr>
          <a:lstStyle/>
          <a:p>
            <a:r>
              <a:rPr lang="en-GB" sz="2400" b="1" u="sng" dirty="0"/>
              <a:t>What impression do you get of life as a professional athlete?</a:t>
            </a:r>
          </a:p>
        </p:txBody>
      </p:sp>
    </p:spTree>
    <p:extLst>
      <p:ext uri="{BB962C8B-B14F-4D97-AF65-F5344CB8AC3E}">
        <p14:creationId xmlns:p14="http://schemas.microsoft.com/office/powerpoint/2010/main" val="237917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1947</Words>
  <Application>Microsoft Office PowerPoint</Application>
  <PresentationFormat>Widescreen</PresentationFormat>
  <Paragraphs>129</Paragraphs>
  <Slides>14</Slides>
  <Notes>8</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14</vt:i4>
      </vt:variant>
    </vt:vector>
  </HeadingPairs>
  <TitlesOfParts>
    <vt:vector size="25" baseType="lpstr">
      <vt:lpstr>Arial</vt:lpstr>
      <vt:lpstr>Calibri</vt:lpstr>
      <vt:lpstr>Elementary Heavy SF</vt:lpstr>
      <vt:lpstr>Office Theme</vt:lpstr>
      <vt:lpstr>6_Custom Design</vt:lpstr>
      <vt:lpstr>5_Custom Design</vt:lpstr>
      <vt:lpstr>Custom Design</vt:lpstr>
      <vt:lpstr>1_Custom Design</vt:lpstr>
      <vt:lpstr>2_Custom Design</vt:lpstr>
      <vt:lpstr>3_Custom Design</vt:lpstr>
      <vt:lpstr>4_Custom Design</vt:lpstr>
      <vt:lpstr>Title Language Paper 2- Professional Athlete</vt:lpstr>
      <vt:lpstr>PowerPoint Presentation</vt:lpstr>
      <vt:lpstr>Learning outcomes</vt:lpstr>
      <vt:lpstr>Who can you name? </vt:lpstr>
      <vt:lpstr>Answer the following – all of the answers should be highlighted.  1. What time does she have to get up? 2. When is her first swim? 3. Describe the two breakfasts. Can you explain why 2 would be needed? 4. How long is the swimming session? 5. What kind of activities are done in the Gym? 6. What kind of sacrifices did the family have to make? 7. She has few luxuries. What do you consider ‘luxuries’ ? 7. Which aspects of her life have to be monitored?</vt:lpstr>
      <vt:lpstr>What impression do you get of life as an athlete</vt:lpstr>
      <vt:lpstr>What impression do you get of life as an athlete</vt:lpstr>
      <vt:lpstr>What impression do you get of life as an athlete?</vt:lpstr>
      <vt:lpstr>PowerPoint Presentation</vt:lpstr>
      <vt:lpstr>PowerPoint Presentation</vt:lpstr>
      <vt:lpstr>PowerPoint Presentation</vt:lpstr>
      <vt:lpstr>PowerPoint Presentation</vt:lpstr>
      <vt:lpstr>PowerPoint Presentation</vt:lpstr>
      <vt:lpstr>Review</vt:lpstr>
    </vt:vector>
  </TitlesOfParts>
  <Company>Trinity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TY-Mansfield, A</dc:creator>
  <cp:lastModifiedBy>S Ryan</cp:lastModifiedBy>
  <cp:revision>89</cp:revision>
  <cp:lastPrinted>2016-06-23T16:04:19Z</cp:lastPrinted>
  <dcterms:created xsi:type="dcterms:W3CDTF">2015-01-26T11:01:15Z</dcterms:created>
  <dcterms:modified xsi:type="dcterms:W3CDTF">2020-09-25T15:58:50Z</dcterms:modified>
</cp:coreProperties>
</file>