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00" r:id="rId2"/>
  </p:sldMasterIdLst>
  <p:notesMasterIdLst>
    <p:notesMasterId r:id="rId45"/>
  </p:notesMasterIdLst>
  <p:handoutMasterIdLst>
    <p:handoutMasterId r:id="rId46"/>
  </p:handoutMasterIdLst>
  <p:sldIdLst>
    <p:sldId id="613" r:id="rId3"/>
    <p:sldId id="615" r:id="rId4"/>
    <p:sldId id="536" r:id="rId5"/>
    <p:sldId id="619" r:id="rId6"/>
    <p:sldId id="621" r:id="rId7"/>
    <p:sldId id="622" r:id="rId8"/>
    <p:sldId id="519" r:id="rId9"/>
    <p:sldId id="623" r:id="rId10"/>
    <p:sldId id="627" r:id="rId11"/>
    <p:sldId id="628" r:id="rId12"/>
    <p:sldId id="624" r:id="rId13"/>
    <p:sldId id="625" r:id="rId14"/>
    <p:sldId id="626" r:id="rId15"/>
    <p:sldId id="629" r:id="rId16"/>
    <p:sldId id="537" r:id="rId17"/>
    <p:sldId id="636" r:id="rId18"/>
    <p:sldId id="638" r:id="rId19"/>
    <p:sldId id="542" r:id="rId20"/>
    <p:sldId id="637" r:id="rId21"/>
    <p:sldId id="639" r:id="rId22"/>
    <p:sldId id="541" r:id="rId23"/>
    <p:sldId id="549" r:id="rId24"/>
    <p:sldId id="550" r:id="rId25"/>
    <p:sldId id="640" r:id="rId26"/>
    <p:sldId id="559" r:id="rId27"/>
    <p:sldId id="643" r:id="rId28"/>
    <p:sldId id="642" r:id="rId29"/>
    <p:sldId id="641" r:id="rId30"/>
    <p:sldId id="553" r:id="rId31"/>
    <p:sldId id="556" r:id="rId32"/>
    <p:sldId id="558" r:id="rId33"/>
    <p:sldId id="557" r:id="rId34"/>
    <p:sldId id="563" r:id="rId35"/>
    <p:sldId id="649" r:id="rId36"/>
    <p:sldId id="564" r:id="rId37"/>
    <p:sldId id="650" r:id="rId38"/>
    <p:sldId id="562" r:id="rId39"/>
    <p:sldId id="646" r:id="rId40"/>
    <p:sldId id="565" r:id="rId41"/>
    <p:sldId id="644" r:id="rId42"/>
    <p:sldId id="645" r:id="rId43"/>
    <p:sldId id="647" r:id="rId44"/>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22" autoAdjust="0"/>
    <p:restoredTop sz="92298" autoAdjust="0"/>
  </p:normalViewPr>
  <p:slideViewPr>
    <p:cSldViewPr>
      <p:cViewPr varScale="1">
        <p:scale>
          <a:sx n="83" d="100"/>
          <a:sy n="83" d="100"/>
        </p:scale>
        <p:origin x="15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1015"/>
          </a:xfrm>
          <a:prstGeom prst="rect">
            <a:avLst/>
          </a:prstGeom>
        </p:spPr>
        <p:txBody>
          <a:bodyPr vert="horz" lIns="96603" tIns="48301" rIns="96603" bIns="48301"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03" tIns="48301" rIns="96603" bIns="48301" rtlCol="0"/>
          <a:lstStyle>
            <a:lvl1pPr algn="r">
              <a:defRPr sz="1300"/>
            </a:lvl1pPr>
          </a:lstStyle>
          <a:p>
            <a:fld id="{7A39961B-D187-4D52-8491-796BEA808032}" type="datetimeFigureOut">
              <a:rPr lang="en-GB" smtClean="0"/>
              <a:t>16/07/2021</a:t>
            </a:fld>
            <a:endParaRPr lang="en-GB"/>
          </a:p>
        </p:txBody>
      </p:sp>
      <p:sp>
        <p:nvSpPr>
          <p:cNvPr id="4" name="Footer Placeholder 3"/>
          <p:cNvSpPr>
            <a:spLocks noGrp="1"/>
          </p:cNvSpPr>
          <p:nvPr>
            <p:ph type="ftr" sz="quarter" idx="2"/>
          </p:nvPr>
        </p:nvSpPr>
        <p:spPr>
          <a:xfrm>
            <a:off x="1" y="9517547"/>
            <a:ext cx="2984871" cy="501015"/>
          </a:xfrm>
          <a:prstGeom prst="rect">
            <a:avLst/>
          </a:prstGeom>
        </p:spPr>
        <p:txBody>
          <a:bodyPr vert="horz" lIns="96603" tIns="48301" rIns="96603" bIns="48301"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1015"/>
          </a:xfrm>
          <a:prstGeom prst="rect">
            <a:avLst/>
          </a:prstGeom>
        </p:spPr>
        <p:txBody>
          <a:bodyPr vert="horz" lIns="96603" tIns="48301" rIns="96603" bIns="48301" rtlCol="0" anchor="b"/>
          <a:lstStyle>
            <a:lvl1pPr algn="r">
              <a:defRPr sz="1300"/>
            </a:lvl1pPr>
          </a:lstStyle>
          <a:p>
            <a:fld id="{E65C6CF0-90EE-43A5-AEEC-DEC7CCD1A696}" type="slidenum">
              <a:rPr lang="en-GB" smtClean="0"/>
              <a:t>‹#›</a:t>
            </a:fld>
            <a:endParaRPr lang="en-GB"/>
          </a:p>
        </p:txBody>
      </p:sp>
    </p:spTree>
    <p:extLst>
      <p:ext uri="{BB962C8B-B14F-4D97-AF65-F5344CB8AC3E}">
        <p14:creationId xmlns:p14="http://schemas.microsoft.com/office/powerpoint/2010/main" val="360759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2755"/>
          </a:xfrm>
          <a:prstGeom prst="rect">
            <a:avLst/>
          </a:prstGeom>
        </p:spPr>
        <p:txBody>
          <a:bodyPr vert="horz" lIns="96603" tIns="48301" rIns="96603" bIns="48301"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03" tIns="48301" rIns="96603" bIns="48301" rtlCol="0"/>
          <a:lstStyle>
            <a:lvl1pPr algn="r">
              <a:defRPr sz="1300"/>
            </a:lvl1pPr>
          </a:lstStyle>
          <a:p>
            <a:fld id="{D73C8740-DC04-4CF2-8238-E4BC9762C1CF}" type="datetimeFigureOut">
              <a:rPr lang="en-GB" smtClean="0"/>
              <a:t>16/07/2021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3" tIns="48301" rIns="96603" bIns="48301"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03" tIns="48301" rIns="96603" bIns="483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48"/>
            <a:ext cx="2984871" cy="502754"/>
          </a:xfrm>
          <a:prstGeom prst="rect">
            <a:avLst/>
          </a:prstGeom>
        </p:spPr>
        <p:txBody>
          <a:bodyPr vert="horz" lIns="96603" tIns="48301" rIns="96603" bIns="48301"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8"/>
            <a:ext cx="2984871" cy="502754"/>
          </a:xfrm>
          <a:prstGeom prst="rect">
            <a:avLst/>
          </a:prstGeom>
        </p:spPr>
        <p:txBody>
          <a:bodyPr vert="horz" lIns="96603" tIns="48301" rIns="96603" bIns="48301" rtlCol="0" anchor="b"/>
          <a:lstStyle>
            <a:lvl1pPr algn="r">
              <a:defRPr sz="1300"/>
            </a:lvl1pPr>
          </a:lstStyle>
          <a:p>
            <a:fld id="{ADDB18CE-DF92-425F-8D68-7880324C3C42}" type="slidenum">
              <a:rPr lang="en-GB" smtClean="0"/>
              <a:t>‹#›</a:t>
            </a:fld>
            <a:endParaRPr lang="en-GB"/>
          </a:p>
        </p:txBody>
      </p:sp>
    </p:spTree>
    <p:extLst>
      <p:ext uri="{BB962C8B-B14F-4D97-AF65-F5344CB8AC3E}">
        <p14:creationId xmlns:p14="http://schemas.microsoft.com/office/powerpoint/2010/main" val="270495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B18CE-DF92-425F-8D68-7880324C3C42}" type="slidenum">
              <a:rPr lang="en-GB" smtClean="0"/>
              <a:t>22</a:t>
            </a:fld>
            <a:endParaRPr lang="en-GB"/>
          </a:p>
        </p:txBody>
      </p:sp>
    </p:spTree>
    <p:extLst>
      <p:ext uri="{BB962C8B-B14F-4D97-AF65-F5344CB8AC3E}">
        <p14:creationId xmlns:p14="http://schemas.microsoft.com/office/powerpoint/2010/main" val="337557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Gather ideas and model writing an introduction.</a:t>
            </a:r>
          </a:p>
        </p:txBody>
      </p:sp>
      <p:sp>
        <p:nvSpPr>
          <p:cNvPr id="4" name="Slide Number Placeholder 3"/>
          <p:cNvSpPr>
            <a:spLocks noGrp="1"/>
          </p:cNvSpPr>
          <p:nvPr>
            <p:ph type="sldNum" sz="quarter" idx="10"/>
          </p:nvPr>
        </p:nvSpPr>
        <p:spPr/>
        <p:txBody>
          <a:bodyPr/>
          <a:lstStyle/>
          <a:p>
            <a:fld id="{ADDB18CE-DF92-425F-8D68-7880324C3C42}" type="slidenum">
              <a:rPr lang="en-GB" smtClean="0"/>
              <a:t>26</a:t>
            </a:fld>
            <a:endParaRPr lang="en-GB"/>
          </a:p>
        </p:txBody>
      </p:sp>
    </p:spTree>
    <p:extLst>
      <p:ext uri="{BB962C8B-B14F-4D97-AF65-F5344CB8AC3E}">
        <p14:creationId xmlns:p14="http://schemas.microsoft.com/office/powerpoint/2010/main" val="423351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B18CE-DF92-425F-8D68-7880324C3C42}" type="slidenum">
              <a:rPr lang="en-GB" smtClean="0"/>
              <a:t>36</a:t>
            </a:fld>
            <a:endParaRPr lang="en-GB"/>
          </a:p>
        </p:txBody>
      </p:sp>
    </p:spTree>
    <p:extLst>
      <p:ext uri="{BB962C8B-B14F-4D97-AF65-F5344CB8AC3E}">
        <p14:creationId xmlns:p14="http://schemas.microsoft.com/office/powerpoint/2010/main" val="227995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Annotate together</a:t>
            </a:r>
          </a:p>
        </p:txBody>
      </p:sp>
      <p:sp>
        <p:nvSpPr>
          <p:cNvPr id="4" name="Slide Number Placeholder 3"/>
          <p:cNvSpPr>
            <a:spLocks noGrp="1"/>
          </p:cNvSpPr>
          <p:nvPr>
            <p:ph type="sldNum" sz="quarter" idx="10"/>
          </p:nvPr>
        </p:nvSpPr>
        <p:spPr/>
        <p:txBody>
          <a:bodyPr/>
          <a:lstStyle/>
          <a:p>
            <a:fld id="{ADDB18CE-DF92-425F-8D68-7880324C3C42}" type="slidenum">
              <a:rPr lang="en-GB" smtClean="0"/>
              <a:t>40</a:t>
            </a:fld>
            <a:endParaRPr lang="en-GB"/>
          </a:p>
        </p:txBody>
      </p:sp>
    </p:spTree>
    <p:extLst>
      <p:ext uri="{BB962C8B-B14F-4D97-AF65-F5344CB8AC3E}">
        <p14:creationId xmlns:p14="http://schemas.microsoft.com/office/powerpoint/2010/main" val="2662868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31059EB-1306-493F-B40C-7E16F7F81649}"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p:txBody>
          <a:bodyPr/>
          <a:lstStyle/>
          <a:p>
            <a:fld id="{E31059EB-1306-493F-B40C-7E16F7F816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p:txBody>
          <a:bodyPr/>
          <a:lstStyle/>
          <a:p>
            <a:fld id="{E31059EB-1306-493F-B40C-7E16F7F816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31059EB-1306-493F-B40C-7E16F7F81649}"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151D6195-F5F0-4719-AC72-04DF77D73468}" type="datetimeFigureOut">
              <a:rPr lang="en-GB" smtClean="0"/>
              <a:t>16/07/2021</a:t>
            </a:fld>
            <a:endParaRPr lang="en-GB"/>
          </a:p>
        </p:txBody>
      </p:sp>
      <p:sp>
        <p:nvSpPr>
          <p:cNvPr id="11" name="Slide Number Placeholder 10"/>
          <p:cNvSpPr>
            <a:spLocks noGrp="1"/>
          </p:cNvSpPr>
          <p:nvPr>
            <p:ph type="sldNum" sz="quarter" idx="11"/>
          </p:nvPr>
        </p:nvSpPr>
        <p:spPr/>
        <p:txBody>
          <a:bodyPr/>
          <a:lstStyle/>
          <a:p>
            <a:fld id="{E31059EB-1306-493F-B40C-7E16F7F81649}"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51D6195-F5F0-4719-AC72-04DF77D73468}" type="datetimeFigureOut">
              <a:rPr lang="en-GB" smtClean="0"/>
              <a:t>16/07/2021</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E31059EB-1306-493F-B40C-7E16F7F81649}"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151D6195-F5F0-4719-AC72-04DF77D73468}" type="datetimeFigureOut">
              <a:rPr lang="en-GB" smtClean="0"/>
              <a:t>16/07/2021</a:t>
            </a:fld>
            <a:endParaRPr lang="en-GB"/>
          </a:p>
        </p:txBody>
      </p:sp>
      <p:sp>
        <p:nvSpPr>
          <p:cNvPr id="13" name="Slide Number Placeholder 12"/>
          <p:cNvSpPr>
            <a:spLocks noGrp="1"/>
          </p:cNvSpPr>
          <p:nvPr>
            <p:ph type="sldNum" sz="quarter" idx="11"/>
          </p:nvPr>
        </p:nvSpPr>
        <p:spPr/>
        <p:txBody>
          <a:bodyPr/>
          <a:lstStyle/>
          <a:p>
            <a:fld id="{E31059EB-1306-493F-B40C-7E16F7F81649}"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p:txBody>
          <a:bodyPr/>
          <a:lstStyle/>
          <a:p>
            <a:fld id="{E31059EB-1306-493F-B40C-7E16F7F81649}"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151D6195-F5F0-4719-AC72-04DF77D73468}" type="datetimeFigureOut">
              <a:rPr lang="en-GB" smtClean="0"/>
              <a:t>16/07/2021</a:t>
            </a:fld>
            <a:endParaRPr lang="en-GB"/>
          </a:p>
        </p:txBody>
      </p:sp>
      <p:sp>
        <p:nvSpPr>
          <p:cNvPr id="10" name="Slide Number Placeholder 9"/>
          <p:cNvSpPr>
            <a:spLocks noGrp="1"/>
          </p:cNvSpPr>
          <p:nvPr>
            <p:ph type="sldNum" sz="quarter" idx="11"/>
          </p:nvPr>
        </p:nvSpPr>
        <p:spPr/>
        <p:txBody>
          <a:bodyPr/>
          <a:lstStyle/>
          <a:p>
            <a:fld id="{E31059EB-1306-493F-B40C-7E16F7F81649}"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51D6195-F5F0-4719-AC72-04DF77D73468}" type="datetimeFigureOut">
              <a:rPr lang="en-GB" smtClean="0"/>
              <a:t>16/07/2021</a:t>
            </a:fld>
            <a:endParaRPr lang="en-GB"/>
          </a:p>
        </p:txBody>
      </p:sp>
      <p:sp>
        <p:nvSpPr>
          <p:cNvPr id="9" name="Slide Number Placeholder 8"/>
          <p:cNvSpPr>
            <a:spLocks noGrp="1"/>
          </p:cNvSpPr>
          <p:nvPr>
            <p:ph type="sldNum" sz="quarter" idx="11"/>
          </p:nvPr>
        </p:nvSpPr>
        <p:spPr/>
        <p:txBody>
          <a:bodyPr/>
          <a:lstStyle/>
          <a:p>
            <a:fld id="{E31059EB-1306-493F-B40C-7E16F7F81649}"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151D6195-F5F0-4719-AC72-04DF77D73468}" type="datetimeFigureOut">
              <a:rPr lang="en-GB" smtClean="0"/>
              <a:t>16/07/2021</a:t>
            </a:fld>
            <a:endParaRPr lang="en-GB"/>
          </a:p>
        </p:txBody>
      </p:sp>
      <p:sp>
        <p:nvSpPr>
          <p:cNvPr id="16" name="Slide Number Placeholder 15"/>
          <p:cNvSpPr>
            <a:spLocks noGrp="1"/>
          </p:cNvSpPr>
          <p:nvPr>
            <p:ph type="sldNum" sz="quarter" idx="11"/>
          </p:nvPr>
        </p:nvSpPr>
        <p:spPr/>
        <p:txBody>
          <a:bodyPr/>
          <a:lstStyle/>
          <a:p>
            <a:fld id="{E31059EB-1306-493F-B40C-7E16F7F816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151D6195-F5F0-4719-AC72-04DF77D73468}" type="datetimeFigureOut">
              <a:rPr lang="en-GB" smtClean="0"/>
              <a:t>16/07/2021</a:t>
            </a:fld>
            <a:endParaRPr lang="en-GB"/>
          </a:p>
        </p:txBody>
      </p:sp>
      <p:sp>
        <p:nvSpPr>
          <p:cNvPr id="11" name="Slide Number Placeholder 10"/>
          <p:cNvSpPr>
            <a:spLocks noGrp="1"/>
          </p:cNvSpPr>
          <p:nvPr>
            <p:ph type="sldNum" sz="quarter" idx="11"/>
          </p:nvPr>
        </p:nvSpPr>
        <p:spPr/>
        <p:txBody>
          <a:bodyPr/>
          <a:lstStyle/>
          <a:p>
            <a:fld id="{E31059EB-1306-493F-B40C-7E16F7F81649}"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151D6195-F5F0-4719-AC72-04DF77D73468}" type="datetimeFigureOut">
              <a:rPr lang="en-GB" smtClean="0"/>
              <a:t>16/07/2021</a:t>
            </a:fld>
            <a:endParaRPr lang="en-GB"/>
          </a:p>
        </p:txBody>
      </p:sp>
      <p:sp>
        <p:nvSpPr>
          <p:cNvPr id="17" name="Slide Number Placeholder 16"/>
          <p:cNvSpPr>
            <a:spLocks noGrp="1"/>
          </p:cNvSpPr>
          <p:nvPr>
            <p:ph type="sldNum" sz="quarter" idx="11"/>
          </p:nvPr>
        </p:nvSpPr>
        <p:spPr/>
        <p:txBody>
          <a:bodyPr/>
          <a:lstStyle/>
          <a:p>
            <a:fld id="{E31059EB-1306-493F-B40C-7E16F7F81649}"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p:txBody>
          <a:bodyPr/>
          <a:lstStyle/>
          <a:p>
            <a:fld id="{E31059EB-1306-493F-B40C-7E16F7F816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p:txBody>
          <a:bodyPr/>
          <a:lstStyle/>
          <a:p>
            <a:fld id="{E31059EB-1306-493F-B40C-7E16F7F816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51D6195-F5F0-4719-AC72-04DF77D73468}" type="datetimeFigureOut">
              <a:rPr lang="en-GB" smtClean="0"/>
              <a:t>16/07/2021</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E31059EB-1306-493F-B40C-7E16F7F81649}"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151D6195-F5F0-4719-AC72-04DF77D73468}" type="datetimeFigureOut">
              <a:rPr lang="en-GB" smtClean="0"/>
              <a:t>16/07/2021</a:t>
            </a:fld>
            <a:endParaRPr lang="en-GB"/>
          </a:p>
        </p:txBody>
      </p:sp>
      <p:sp>
        <p:nvSpPr>
          <p:cNvPr id="13" name="Slide Number Placeholder 12"/>
          <p:cNvSpPr>
            <a:spLocks noGrp="1"/>
          </p:cNvSpPr>
          <p:nvPr>
            <p:ph type="sldNum" sz="quarter" idx="11"/>
          </p:nvPr>
        </p:nvSpPr>
        <p:spPr/>
        <p:txBody>
          <a:bodyPr/>
          <a:lstStyle/>
          <a:p>
            <a:fld id="{E31059EB-1306-493F-B40C-7E16F7F81649}"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151D6195-F5F0-4719-AC72-04DF77D73468}" type="datetimeFigureOut">
              <a:rPr lang="en-GB" smtClean="0"/>
              <a:t>16/07/2021</a:t>
            </a:fld>
            <a:endParaRPr lang="en-GB"/>
          </a:p>
        </p:txBody>
      </p:sp>
      <p:sp>
        <p:nvSpPr>
          <p:cNvPr id="14" name="Slide Number Placeholder 13"/>
          <p:cNvSpPr>
            <a:spLocks noGrp="1"/>
          </p:cNvSpPr>
          <p:nvPr>
            <p:ph type="sldNum" sz="quarter" idx="11"/>
          </p:nvPr>
        </p:nvSpPr>
        <p:spPr/>
        <p:txBody>
          <a:bodyPr/>
          <a:lstStyle/>
          <a:p>
            <a:fld id="{E31059EB-1306-493F-B40C-7E16F7F81649}"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151D6195-F5F0-4719-AC72-04DF77D73468}" type="datetimeFigureOut">
              <a:rPr lang="en-GB" smtClean="0"/>
              <a:t>16/07/2021</a:t>
            </a:fld>
            <a:endParaRPr lang="en-GB"/>
          </a:p>
        </p:txBody>
      </p:sp>
      <p:sp>
        <p:nvSpPr>
          <p:cNvPr id="10" name="Slide Number Placeholder 9"/>
          <p:cNvSpPr>
            <a:spLocks noGrp="1"/>
          </p:cNvSpPr>
          <p:nvPr>
            <p:ph type="sldNum" sz="quarter" idx="11"/>
          </p:nvPr>
        </p:nvSpPr>
        <p:spPr/>
        <p:txBody>
          <a:bodyPr/>
          <a:lstStyle/>
          <a:p>
            <a:fld id="{E31059EB-1306-493F-B40C-7E16F7F81649}"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51D6195-F5F0-4719-AC72-04DF77D73468}" type="datetimeFigureOut">
              <a:rPr lang="en-GB" smtClean="0"/>
              <a:t>16/07/2021</a:t>
            </a:fld>
            <a:endParaRPr lang="en-GB"/>
          </a:p>
        </p:txBody>
      </p:sp>
      <p:sp>
        <p:nvSpPr>
          <p:cNvPr id="9" name="Slide Number Placeholder 8"/>
          <p:cNvSpPr>
            <a:spLocks noGrp="1"/>
          </p:cNvSpPr>
          <p:nvPr>
            <p:ph type="sldNum" sz="quarter" idx="11"/>
          </p:nvPr>
        </p:nvSpPr>
        <p:spPr/>
        <p:txBody>
          <a:bodyPr/>
          <a:lstStyle/>
          <a:p>
            <a:fld id="{E31059EB-1306-493F-B40C-7E16F7F81649}"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151D6195-F5F0-4719-AC72-04DF77D73468}" type="datetimeFigureOut">
              <a:rPr lang="en-GB" smtClean="0"/>
              <a:t>16/07/2021</a:t>
            </a:fld>
            <a:endParaRPr lang="en-GB"/>
          </a:p>
        </p:txBody>
      </p:sp>
      <p:sp>
        <p:nvSpPr>
          <p:cNvPr id="16" name="Slide Number Placeholder 15"/>
          <p:cNvSpPr>
            <a:spLocks noGrp="1"/>
          </p:cNvSpPr>
          <p:nvPr>
            <p:ph type="sldNum" sz="quarter" idx="11"/>
          </p:nvPr>
        </p:nvSpPr>
        <p:spPr/>
        <p:txBody>
          <a:bodyPr/>
          <a:lstStyle/>
          <a:p>
            <a:fld id="{E31059EB-1306-493F-B40C-7E16F7F816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151D6195-F5F0-4719-AC72-04DF77D73468}" type="datetimeFigureOut">
              <a:rPr lang="en-GB" smtClean="0"/>
              <a:t>16/07/2021</a:t>
            </a:fld>
            <a:endParaRPr lang="en-GB"/>
          </a:p>
        </p:txBody>
      </p:sp>
      <p:sp>
        <p:nvSpPr>
          <p:cNvPr id="17" name="Slide Number Placeholder 16"/>
          <p:cNvSpPr>
            <a:spLocks noGrp="1"/>
          </p:cNvSpPr>
          <p:nvPr>
            <p:ph type="sldNum" sz="quarter" idx="11"/>
          </p:nvPr>
        </p:nvSpPr>
        <p:spPr/>
        <p:txBody>
          <a:bodyPr/>
          <a:lstStyle/>
          <a:p>
            <a:fld id="{E31059EB-1306-493F-B40C-7E16F7F81649}"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31059EB-1306-493F-B40C-7E16F7F81649}"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51D6195-F5F0-4719-AC72-04DF77D73468}" type="datetimeFigureOut">
              <a:rPr lang="en-GB" smtClean="0"/>
              <a:t>16/07/2021</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31059EB-1306-493F-B40C-7E16F7F81649}"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51D6195-F5F0-4719-AC72-04DF77D73468}" type="datetimeFigureOut">
              <a:rPr lang="en-GB" smtClean="0"/>
              <a:t>16/07/2021</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51520" y="184335"/>
            <a:ext cx="3916329" cy="430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200" dirty="0"/>
              <a:t>The Wounded and Shell Shocked</a:t>
            </a:r>
          </a:p>
        </p:txBody>
      </p:sp>
      <p:sp>
        <p:nvSpPr>
          <p:cNvPr id="7" name="Rectangle 6"/>
          <p:cNvSpPr/>
          <p:nvPr/>
        </p:nvSpPr>
        <p:spPr>
          <a:xfrm>
            <a:off x="182148" y="908720"/>
            <a:ext cx="3669772"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000" dirty="0"/>
              <a:t>After the war, the soldiers returned to Britain, not always as heroes.  The British people were not used to seeing disability – the blind, amputees and men with facial injuries, on such a large scale.  They didn’t know how to treat them.  Sometimes they were ignored.</a:t>
            </a:r>
          </a:p>
          <a:p>
            <a:pPr algn="ctr"/>
            <a:endParaRPr lang="en-GB" sz="2000" dirty="0"/>
          </a:p>
          <a:p>
            <a:pPr algn="ctr"/>
            <a:r>
              <a:rPr lang="en-GB" sz="2000" dirty="0"/>
              <a:t>The returning soldiers did not want to talk about their experiences as they were so dreadful. Lots of them suffered terribly from shell shock.  There were no counsellors. Today, we know this condition as Post Traumatic Stress Disorder (PTSD).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804056"/>
            <a:ext cx="25050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84335"/>
            <a:ext cx="277336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34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8367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dirty="0">
                <a:solidFill>
                  <a:schemeClr val="bg1"/>
                </a:solidFill>
              </a:rPr>
              <a:t>How does the writer create tension in this extract?</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6" name="Rectangle 5"/>
          <p:cNvSpPr/>
          <p:nvPr/>
        </p:nvSpPr>
        <p:spPr>
          <a:xfrm>
            <a:off x="2827787" y="980728"/>
            <a:ext cx="4357292" cy="523220"/>
          </a:xfrm>
          <a:prstGeom prst="rect">
            <a:avLst/>
          </a:prstGeom>
        </p:spPr>
        <p:txBody>
          <a:bodyPr wrap="squar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
        <p:nvSpPr>
          <p:cNvPr id="2" name="Rectangle 1"/>
          <p:cNvSpPr/>
          <p:nvPr/>
        </p:nvSpPr>
        <p:spPr>
          <a:xfrm>
            <a:off x="1187624" y="1700808"/>
            <a:ext cx="4176464"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400" b="1" dirty="0">
                <a:solidFill>
                  <a:srgbClr val="FF0000"/>
                </a:solidFill>
              </a:rPr>
              <a:t>Tommo and the other soldiers were surprised by the enemy: </a:t>
            </a:r>
            <a:r>
              <a:rPr lang="en-GB" sz="2400" b="1" dirty="0">
                <a:solidFill>
                  <a:srgbClr val="00B050"/>
                </a:solidFill>
              </a:rPr>
              <a:t>“we are caught suddenly in broad daylight”. </a:t>
            </a:r>
            <a:r>
              <a:rPr lang="en-GB" sz="2400" b="1" dirty="0">
                <a:solidFill>
                  <a:srgbClr val="0070C0"/>
                </a:solidFill>
              </a:rPr>
              <a:t>The word caught suggests that they have been intercepted unexpectedly and it they haven’t had any choice about it. Also, the flare makes everything as bright as day which makes the reader realise that there is nowhere for them to hide.</a:t>
            </a:r>
          </a:p>
        </p:txBody>
      </p:sp>
      <p:sp>
        <p:nvSpPr>
          <p:cNvPr id="3" name="TextBox 2"/>
          <p:cNvSpPr txBox="1"/>
          <p:nvPr/>
        </p:nvSpPr>
        <p:spPr>
          <a:xfrm>
            <a:off x="5852931" y="2852936"/>
            <a:ext cx="266429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dirty="0"/>
              <a:t>Now write at least three more PEA paragraphs of your own.</a:t>
            </a:r>
          </a:p>
        </p:txBody>
      </p:sp>
    </p:spTree>
    <p:extLst>
      <p:ext uri="{BB962C8B-B14F-4D97-AF65-F5344CB8AC3E}">
        <p14:creationId xmlns:p14="http://schemas.microsoft.com/office/powerpoint/2010/main" val="18884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807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3000" b="1" i="1" dirty="0">
                <a:solidFill>
                  <a:schemeClr val="bg1"/>
                </a:solidFill>
              </a:rPr>
              <a:t>Poetry Writing</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187624" y="1268760"/>
            <a:ext cx="727280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Make a list of all the words you associate with Tommo’s life at home in </a:t>
            </a:r>
            <a:r>
              <a:rPr lang="en-GB" sz="2400" dirty="0" err="1"/>
              <a:t>Iddlesleigh</a:t>
            </a:r>
            <a:r>
              <a:rPr lang="en-GB" sz="2400" dirty="0"/>
              <a:t>.</a:t>
            </a:r>
          </a:p>
          <a:p>
            <a:endParaRPr lang="en-GB" sz="2400" dirty="0"/>
          </a:p>
          <a:p>
            <a:r>
              <a:rPr lang="en-GB" sz="2400" dirty="0"/>
              <a:t>Use this list and your knowledge of World War poetry to create a poem showing the difference between </a:t>
            </a:r>
            <a:r>
              <a:rPr lang="en-GB" sz="2400" dirty="0" err="1"/>
              <a:t>Iddlesleigh</a:t>
            </a:r>
            <a:r>
              <a:rPr lang="en-GB" sz="2400" dirty="0"/>
              <a:t> and war in France.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054" y="4149080"/>
            <a:ext cx="3997497" cy="27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31640" y="4581128"/>
            <a:ext cx="2520280"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GB" sz="2200" u="sng" dirty="0"/>
              <a:t>Challenge</a:t>
            </a:r>
            <a:r>
              <a:rPr lang="en-GB" sz="2200" dirty="0"/>
              <a:t>:</a:t>
            </a:r>
          </a:p>
          <a:p>
            <a:r>
              <a:rPr lang="en-GB" sz="2200" dirty="0"/>
              <a:t>Can you make your poem rhyme?</a:t>
            </a:r>
          </a:p>
        </p:txBody>
      </p:sp>
    </p:spTree>
    <p:extLst>
      <p:ext uri="{BB962C8B-B14F-4D97-AF65-F5344CB8AC3E}">
        <p14:creationId xmlns:p14="http://schemas.microsoft.com/office/powerpoint/2010/main" val="314108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76470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3000" b="1" i="1" dirty="0">
                <a:solidFill>
                  <a:schemeClr val="bg1"/>
                </a:solidFill>
              </a:rPr>
              <a:t>Group work</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TextBox 2"/>
          <p:cNvSpPr txBox="1"/>
          <p:nvPr/>
        </p:nvSpPr>
        <p:spPr>
          <a:xfrm>
            <a:off x="811410" y="908720"/>
            <a:ext cx="7994151"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000" dirty="0"/>
              <a:t>In your groups, you are going to create 5 freeze frames. Think of them as human photographs, showing particular images. You should have a mixture of positive and negative images. Use the images to help you get started.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07" y="1982484"/>
            <a:ext cx="1769485" cy="288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32" y="1973995"/>
            <a:ext cx="23717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715" y="4190590"/>
            <a:ext cx="2087382" cy="276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058" y="1982484"/>
            <a:ext cx="2087382" cy="228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4665987"/>
            <a:ext cx="3066357" cy="219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241" y="4863245"/>
            <a:ext cx="16891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2372755"/>
            <a:ext cx="2158157" cy="211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9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807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3000" b="1" i="1" dirty="0">
                <a:solidFill>
                  <a:schemeClr val="bg1"/>
                </a:solidFill>
              </a:rPr>
              <a:t>The Trenches</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1115616" y="1260836"/>
            <a:ext cx="734481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List the discomforts of daily life in the trenches.</a:t>
            </a:r>
          </a:p>
          <a:p>
            <a:r>
              <a:rPr lang="en-GB" sz="2400" dirty="0"/>
              <a:t>Rank them in the order you would most hate to experience.</a:t>
            </a:r>
          </a:p>
        </p:txBody>
      </p:sp>
      <p:grpSp>
        <p:nvGrpSpPr>
          <p:cNvPr id="8" name="Group 7"/>
          <p:cNvGrpSpPr/>
          <p:nvPr/>
        </p:nvGrpSpPr>
        <p:grpSpPr>
          <a:xfrm>
            <a:off x="5220072" y="2852936"/>
            <a:ext cx="3463479" cy="1064917"/>
            <a:chOff x="1138609" y="838"/>
            <a:chExt cx="3463479" cy="1064917"/>
          </a:xfrm>
          <a:solidFill>
            <a:schemeClr val="accent2">
              <a:lumMod val="60000"/>
              <a:lumOff val="40000"/>
            </a:schemeClr>
          </a:solidFill>
        </p:grpSpPr>
        <p:sp>
          <p:nvSpPr>
            <p:cNvPr id="10" name="Pentagon 9"/>
            <p:cNvSpPr/>
            <p:nvPr/>
          </p:nvSpPr>
          <p:spPr>
            <a:xfrm rot="10800000">
              <a:off x="1138609" y="838"/>
              <a:ext cx="3463479" cy="1064917"/>
            </a:xfrm>
            <a:prstGeom prst="homePlate">
              <a:avLst/>
            </a:prstGeom>
            <a:grpFill/>
            <a:ln w="38100" cap="flat" cmpd="sng" algn="ctr">
              <a:solidFill>
                <a:sysClr val="window" lastClr="FFFFFF">
                  <a:hueOff val="0"/>
                  <a:satOff val="0"/>
                  <a:lumOff val="0"/>
                  <a:alphaOff val="0"/>
                </a:sysClr>
              </a:solidFill>
              <a:prstDash val="solid"/>
            </a:ln>
            <a:effectLst/>
          </p:spPr>
        </p:sp>
        <p:sp>
          <p:nvSpPr>
            <p:cNvPr id="11" name="Pentagon 4"/>
            <p:cNvSpPr/>
            <p:nvPr/>
          </p:nvSpPr>
          <p:spPr>
            <a:xfrm rot="21600000">
              <a:off x="1404838" y="838"/>
              <a:ext cx="3197250" cy="1064917"/>
            </a:xfrm>
            <a:prstGeom prst="rect">
              <a:avLst/>
            </a:prstGeom>
            <a:grpFill/>
            <a:ln>
              <a:noFill/>
            </a:ln>
            <a:effectLst/>
          </p:spPr>
          <p:txBody>
            <a:bodyPr spcFirstLastPara="0" vert="horz" wrap="square" lIns="469599" tIns="186690" rIns="348488" bIns="186690" numCol="1" spcCol="1270" anchor="ctr" anchorCtr="0">
              <a:noAutofit/>
            </a:bodyPr>
            <a:lstStyle/>
            <a:p>
              <a:pPr marL="0" marR="0" lvl="0" indent="0" algn="ctr" defTabSz="2178050" eaLnBrk="1" fontAlgn="auto" latinLnBrk="0" hangingPunct="1">
                <a:lnSpc>
                  <a:spcPct val="90000"/>
                </a:lnSpc>
                <a:spcBef>
                  <a:spcPct val="0"/>
                </a:spcBef>
                <a:spcAft>
                  <a:spcPct val="35000"/>
                </a:spcAft>
                <a:buClrTx/>
                <a:buSzTx/>
                <a:buFontTx/>
                <a:buNone/>
                <a:tabLst/>
                <a:defRPr/>
              </a:pPr>
              <a:r>
                <a:rPr kumimoji="0" lang="en-GB" sz="4900" b="0" i="0" u="none" strike="noStrike" kern="1200" cap="none" spc="0" normalizeH="0" baseline="0" noProof="0" dirty="0">
                  <a:ln>
                    <a:noFill/>
                  </a:ln>
                  <a:solidFill>
                    <a:srgbClr val="0070C0"/>
                  </a:solidFill>
                  <a:effectLst/>
                  <a:uLnTx/>
                  <a:uFillTx/>
                  <a:latin typeface="Constantia"/>
                  <a:ea typeface="+mn-ea"/>
                  <a:cs typeface="+mn-cs"/>
                </a:rPr>
                <a:t>Rats</a:t>
              </a:r>
            </a:p>
          </p:txBody>
        </p:sp>
      </p:grpSp>
      <p:grpSp>
        <p:nvGrpSpPr>
          <p:cNvPr id="12" name="Group 11"/>
          <p:cNvGrpSpPr/>
          <p:nvPr/>
        </p:nvGrpSpPr>
        <p:grpSpPr>
          <a:xfrm>
            <a:off x="5220071" y="4077071"/>
            <a:ext cx="3463479" cy="1064917"/>
            <a:chOff x="1138609" y="1383641"/>
            <a:chExt cx="3463479" cy="1064917"/>
          </a:xfrm>
          <a:solidFill>
            <a:schemeClr val="accent2">
              <a:lumMod val="60000"/>
              <a:lumOff val="40000"/>
            </a:schemeClr>
          </a:solidFill>
        </p:grpSpPr>
        <p:sp>
          <p:nvSpPr>
            <p:cNvPr id="13" name="Pentagon 12"/>
            <p:cNvSpPr/>
            <p:nvPr/>
          </p:nvSpPr>
          <p:spPr>
            <a:xfrm rot="10800000">
              <a:off x="1138609" y="1383641"/>
              <a:ext cx="3463479" cy="1064917"/>
            </a:xfrm>
            <a:prstGeom prst="homePlate">
              <a:avLst/>
            </a:prstGeom>
            <a:grpFill/>
            <a:ln w="38100" cap="flat" cmpd="sng" algn="ctr">
              <a:solidFill>
                <a:sysClr val="window" lastClr="FFFFFF">
                  <a:hueOff val="0"/>
                  <a:satOff val="0"/>
                  <a:lumOff val="0"/>
                  <a:alphaOff val="0"/>
                </a:sysClr>
              </a:solidFill>
              <a:prstDash val="solid"/>
            </a:ln>
            <a:effectLst/>
          </p:spPr>
        </p:sp>
        <p:sp>
          <p:nvSpPr>
            <p:cNvPr id="14" name="Pentagon 4"/>
            <p:cNvSpPr/>
            <p:nvPr/>
          </p:nvSpPr>
          <p:spPr>
            <a:xfrm rot="21600000">
              <a:off x="1404838" y="1383641"/>
              <a:ext cx="3197250" cy="1064917"/>
            </a:xfrm>
            <a:prstGeom prst="rect">
              <a:avLst/>
            </a:prstGeom>
            <a:grpFill/>
            <a:ln>
              <a:noFill/>
            </a:ln>
            <a:effectLst/>
          </p:spPr>
          <p:txBody>
            <a:bodyPr spcFirstLastPara="0" vert="horz" wrap="square" lIns="469599" tIns="186690" rIns="348488" bIns="186690" numCol="1" spcCol="1270" anchor="ctr" anchorCtr="0">
              <a:noAutofit/>
            </a:bodyPr>
            <a:lstStyle/>
            <a:p>
              <a:pPr marL="0" marR="0" lvl="0" indent="0" algn="ctr" defTabSz="2178050" eaLnBrk="1" fontAlgn="auto" latinLnBrk="0" hangingPunct="1">
                <a:lnSpc>
                  <a:spcPct val="90000"/>
                </a:lnSpc>
                <a:spcBef>
                  <a:spcPct val="0"/>
                </a:spcBef>
                <a:spcAft>
                  <a:spcPct val="35000"/>
                </a:spcAft>
                <a:buClrTx/>
                <a:buSzTx/>
                <a:buFontTx/>
                <a:buNone/>
                <a:tabLst/>
                <a:defRPr/>
              </a:pPr>
              <a:r>
                <a:rPr kumimoji="0" lang="en-GB" sz="4900" b="0" i="0" u="none" strike="noStrike" kern="1200" cap="none" spc="0" normalizeH="0" baseline="0" noProof="0" dirty="0">
                  <a:ln>
                    <a:noFill/>
                  </a:ln>
                  <a:solidFill>
                    <a:srgbClr val="0070C0"/>
                  </a:solidFill>
                  <a:effectLst/>
                  <a:uLnTx/>
                  <a:uFillTx/>
                  <a:latin typeface="Constantia"/>
                  <a:ea typeface="+mn-ea"/>
                  <a:cs typeface="+mn-cs"/>
                </a:rPr>
                <a:t>Rain</a:t>
              </a:r>
            </a:p>
          </p:txBody>
        </p:sp>
      </p:grpSp>
      <p:grpSp>
        <p:nvGrpSpPr>
          <p:cNvPr id="15" name="Group 14"/>
          <p:cNvGrpSpPr/>
          <p:nvPr/>
        </p:nvGrpSpPr>
        <p:grpSpPr>
          <a:xfrm>
            <a:off x="5220072" y="5445224"/>
            <a:ext cx="3463479" cy="1064917"/>
            <a:chOff x="1138609" y="2766444"/>
            <a:chExt cx="3463479" cy="1064917"/>
          </a:xfrm>
        </p:grpSpPr>
        <p:sp>
          <p:nvSpPr>
            <p:cNvPr id="16" name="Pentagon 15"/>
            <p:cNvSpPr/>
            <p:nvPr/>
          </p:nvSpPr>
          <p:spPr>
            <a:xfrm rot="10800000">
              <a:off x="1138609" y="2766444"/>
              <a:ext cx="3463479" cy="1064917"/>
            </a:xfrm>
            <a:prstGeom prst="homePlate">
              <a:avLst/>
            </a:prstGeom>
            <a:solidFill>
              <a:srgbClr val="A5B592">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17" name="Pentagon 4"/>
            <p:cNvSpPr/>
            <p:nvPr/>
          </p:nvSpPr>
          <p:spPr>
            <a:xfrm rot="21600000">
              <a:off x="1404838" y="2766444"/>
              <a:ext cx="3197250" cy="1064917"/>
            </a:xfrm>
            <a:prstGeom prst="rect">
              <a:avLst/>
            </a:prstGeom>
            <a:solidFill>
              <a:schemeClr val="accent2">
                <a:lumMod val="60000"/>
                <a:lumOff val="40000"/>
              </a:schemeClr>
            </a:solidFill>
            <a:ln>
              <a:noFill/>
            </a:ln>
            <a:effectLst/>
          </p:spPr>
          <p:txBody>
            <a:bodyPr spcFirstLastPara="0" vert="horz" wrap="square" lIns="469599" tIns="186690" rIns="348488" bIns="186690" numCol="1" spcCol="1270" anchor="ctr" anchorCtr="0">
              <a:noAutofit/>
            </a:bodyPr>
            <a:lstStyle/>
            <a:p>
              <a:pPr marL="0" marR="0" lvl="0" indent="0" algn="ctr" defTabSz="2178050" eaLnBrk="1" fontAlgn="auto" latinLnBrk="0" hangingPunct="1">
                <a:lnSpc>
                  <a:spcPct val="90000"/>
                </a:lnSpc>
                <a:spcBef>
                  <a:spcPct val="0"/>
                </a:spcBef>
                <a:spcAft>
                  <a:spcPct val="35000"/>
                </a:spcAft>
                <a:buClrTx/>
                <a:buSzTx/>
                <a:buFontTx/>
                <a:buNone/>
                <a:tabLst/>
                <a:defRPr/>
              </a:pPr>
              <a:r>
                <a:rPr kumimoji="0" lang="en-GB" sz="4900" b="0" i="0" u="none" strike="noStrike" kern="1200" cap="none" spc="0" normalizeH="0" baseline="0" noProof="0" dirty="0">
                  <a:ln>
                    <a:noFill/>
                  </a:ln>
                  <a:solidFill>
                    <a:srgbClr val="0070C0"/>
                  </a:solidFill>
                  <a:effectLst/>
                  <a:uLnTx/>
                  <a:uFillTx/>
                  <a:latin typeface="Constantia"/>
                  <a:ea typeface="+mn-ea"/>
                  <a:cs typeface="+mn-cs"/>
                </a:rPr>
                <a:t>Bombs</a:t>
              </a:r>
            </a:p>
          </p:txBody>
        </p:sp>
      </p:grpSp>
      <p:sp>
        <p:nvSpPr>
          <p:cNvPr id="19" name="Oval 18"/>
          <p:cNvSpPr/>
          <p:nvPr/>
        </p:nvSpPr>
        <p:spPr>
          <a:xfrm>
            <a:off x="4013177" y="2896542"/>
            <a:ext cx="1064917" cy="1064917"/>
          </a:xfrm>
          <a:prstGeom prst="ellipse">
            <a:avLst/>
          </a:prstGeom>
          <a:blipFill rotWithShape="1">
            <a:blip r:embed="rId2"/>
            <a:stretch>
              <a:fillRect/>
            </a:stretch>
          </a:blipFill>
          <a:ln w="38100" cap="flat" cmpd="sng" algn="ctr">
            <a:solidFill>
              <a:sysClr val="window" lastClr="FFFFFF">
                <a:hueOff val="0"/>
                <a:satOff val="0"/>
                <a:lumOff val="0"/>
                <a:alphaOff val="0"/>
              </a:sysClr>
            </a:solidFill>
            <a:prstDash val="solid"/>
          </a:ln>
          <a:effectLst/>
        </p:spPr>
      </p:sp>
      <p:sp>
        <p:nvSpPr>
          <p:cNvPr id="20" name="Oval 19"/>
          <p:cNvSpPr/>
          <p:nvPr/>
        </p:nvSpPr>
        <p:spPr>
          <a:xfrm>
            <a:off x="4155154" y="4183976"/>
            <a:ext cx="1064917" cy="1064917"/>
          </a:xfrm>
          <a:prstGeom prst="ellipse">
            <a:avLst/>
          </a:prstGeom>
          <a:blipFill rotWithShape="1">
            <a:blip r:embed="rId3"/>
            <a:stretch>
              <a:fillRect/>
            </a:stretch>
          </a:blipFill>
          <a:ln w="38100" cap="flat" cmpd="sng" algn="ctr">
            <a:solidFill>
              <a:sysClr val="window" lastClr="FFFFFF">
                <a:hueOff val="0"/>
                <a:satOff val="0"/>
                <a:lumOff val="0"/>
                <a:alphaOff val="0"/>
              </a:sysClr>
            </a:solidFill>
            <a:prstDash val="solid"/>
          </a:ln>
          <a:effectLst/>
        </p:spPr>
      </p:sp>
      <p:sp>
        <p:nvSpPr>
          <p:cNvPr id="21" name="Oval 20"/>
          <p:cNvSpPr/>
          <p:nvPr/>
        </p:nvSpPr>
        <p:spPr>
          <a:xfrm>
            <a:off x="4204031" y="5447053"/>
            <a:ext cx="1064917" cy="1064917"/>
          </a:xfrm>
          <a:prstGeom prst="ellipse">
            <a:avLst/>
          </a:prstGeom>
          <a:blipFill rotWithShape="1">
            <a:blip r:embed="rId4"/>
            <a:stretch>
              <a:fillRect/>
            </a:stretch>
          </a:blipFill>
          <a:ln w="38100" cap="flat" cmpd="sng" algn="ctr">
            <a:solidFill>
              <a:sysClr val="window" lastClr="FFFFFF">
                <a:hueOff val="0"/>
                <a:satOff val="0"/>
                <a:lumOff val="0"/>
                <a:alphaOff val="0"/>
              </a:sysClr>
            </a:solidFill>
            <a:prstDash val="solid"/>
          </a:ln>
          <a:effectLst/>
        </p:spPr>
      </p:sp>
      <p:sp>
        <p:nvSpPr>
          <p:cNvPr id="5" name="Rectangle 4"/>
          <p:cNvSpPr/>
          <p:nvPr/>
        </p:nvSpPr>
        <p:spPr>
          <a:xfrm>
            <a:off x="1187624" y="3137520"/>
            <a:ext cx="253752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Once you’ve completed your list, compare it with the person sat next to you. Are there any similarities?</a:t>
            </a:r>
          </a:p>
        </p:txBody>
      </p:sp>
    </p:spTree>
    <p:extLst>
      <p:ext uri="{BB962C8B-B14F-4D97-AF65-F5344CB8AC3E}">
        <p14:creationId xmlns:p14="http://schemas.microsoft.com/office/powerpoint/2010/main" val="308117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54" y="0"/>
            <a:ext cx="8511645"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prstClr val="white"/>
                </a:solidFill>
              </a:rPr>
              <a:t>Unlocking Vocabulary</a:t>
            </a:r>
            <a:endParaRPr lang="en-GB" b="1" dirty="0">
              <a:solidFill>
                <a:schemeClr val="bg1"/>
              </a:solidFill>
            </a:endParaRPr>
          </a:p>
        </p:txBody>
      </p:sp>
      <p:sp>
        <p:nvSpPr>
          <p:cNvPr id="8" name="TextBox 7">
            <a:extLst>
              <a:ext uri="{FF2B5EF4-FFF2-40B4-BE49-F238E27FC236}">
                <a16:creationId xmlns:a16="http://schemas.microsoft.com/office/drawing/2014/main" id="{7D51ADED-DC00-4DF8-ACF0-FC74381E5C73}"/>
              </a:ext>
            </a:extLst>
          </p:cNvPr>
          <p:cNvSpPr txBox="1"/>
          <p:nvPr/>
        </p:nvSpPr>
        <p:spPr>
          <a:xfrm>
            <a:off x="869950" y="1660028"/>
            <a:ext cx="288032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u="sng" dirty="0"/>
              <a:t>Key words</a:t>
            </a:r>
          </a:p>
          <a:p>
            <a:endParaRPr lang="en-GB" sz="2400" b="1" u="sng" dirty="0"/>
          </a:p>
          <a:p>
            <a:pPr marL="457200" indent="-457200">
              <a:buAutoNum type="arabicPeriod"/>
            </a:pPr>
            <a:r>
              <a:rPr lang="en-GB" sz="2400" dirty="0"/>
              <a:t>salient</a:t>
            </a:r>
          </a:p>
          <a:p>
            <a:pPr marL="457200" indent="-457200">
              <a:buAutoNum type="arabicPeriod"/>
            </a:pPr>
            <a:r>
              <a:rPr lang="en-GB" sz="2400" dirty="0"/>
              <a:t>vestige</a:t>
            </a:r>
          </a:p>
          <a:p>
            <a:pPr marL="457200" indent="-457200">
              <a:buAutoNum type="arabicPeriod"/>
            </a:pPr>
            <a:r>
              <a:rPr lang="en-GB" sz="2400" dirty="0"/>
              <a:t>exhilarated</a:t>
            </a:r>
          </a:p>
          <a:p>
            <a:pPr marL="457200" indent="-457200">
              <a:buAutoNum type="arabicPeriod"/>
            </a:pPr>
            <a:r>
              <a:rPr lang="en-GB" sz="2400" dirty="0"/>
              <a:t>invincible</a:t>
            </a:r>
          </a:p>
          <a:p>
            <a:pPr marL="457200" indent="-457200">
              <a:buAutoNum type="arabicPeriod"/>
            </a:pPr>
            <a:r>
              <a:rPr lang="en-GB" sz="2400" dirty="0"/>
              <a:t>consolation</a:t>
            </a:r>
          </a:p>
          <a:p>
            <a:pPr marL="457200" indent="-457200">
              <a:buAutoNum type="arabicPeriod"/>
            </a:pPr>
            <a:endParaRPr lang="en-GB" sz="1600" dirty="0"/>
          </a:p>
          <a:p>
            <a:r>
              <a:rPr lang="en-GB" sz="2400" dirty="0"/>
              <a:t>Can you match these words up to their definitions?</a:t>
            </a:r>
            <a:endParaRPr lang="en-GB" sz="2000" dirty="0"/>
          </a:p>
        </p:txBody>
      </p:sp>
      <p:sp>
        <p:nvSpPr>
          <p:cNvPr id="9" name="TextBox 8">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solidFill>
                  <a:prstClr val="black"/>
                </a:solidFill>
                <a:latin typeface="Century Gothic" panose="020B0502020202020204" pitchFamily="34" charset="0"/>
              </a:rPr>
              <a:t>Unlocking Vocabulary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4185855" y="3622793"/>
            <a:ext cx="4268972"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most noticeable or important</a:t>
            </a:r>
          </a:p>
        </p:txBody>
      </p:sp>
      <p:sp>
        <p:nvSpPr>
          <p:cNvPr id="4" name="Rectangle 3"/>
          <p:cNvSpPr/>
          <p:nvPr/>
        </p:nvSpPr>
        <p:spPr>
          <a:xfrm>
            <a:off x="4148764" y="1196752"/>
            <a:ext cx="4352295"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trace or remnant of something that is disappearing or no longer exists</a:t>
            </a:r>
          </a:p>
        </p:txBody>
      </p:sp>
      <p:sp>
        <p:nvSpPr>
          <p:cNvPr id="5" name="Rectangle 4"/>
          <p:cNvSpPr/>
          <p:nvPr/>
        </p:nvSpPr>
        <p:spPr>
          <a:xfrm>
            <a:off x="4205327" y="4509120"/>
            <a:ext cx="4295732"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very happy, animated, or elated</a:t>
            </a:r>
          </a:p>
        </p:txBody>
      </p:sp>
      <p:sp>
        <p:nvSpPr>
          <p:cNvPr id="6" name="Rectangle 5"/>
          <p:cNvSpPr/>
          <p:nvPr/>
        </p:nvSpPr>
        <p:spPr>
          <a:xfrm>
            <a:off x="4067193" y="2564904"/>
            <a:ext cx="4572000" cy="7694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n-GB" sz="2200" dirty="0"/>
              <a:t>the comfort received by a person after a loss or disappointment</a:t>
            </a:r>
          </a:p>
        </p:txBody>
      </p:sp>
      <p:sp>
        <p:nvSpPr>
          <p:cNvPr id="7" name="Rectangle 6"/>
          <p:cNvSpPr/>
          <p:nvPr/>
        </p:nvSpPr>
        <p:spPr>
          <a:xfrm>
            <a:off x="4248907" y="5445224"/>
            <a:ext cx="425215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too powerful to be defeated or overcome</a:t>
            </a:r>
          </a:p>
        </p:txBody>
      </p:sp>
    </p:spTree>
    <p:extLst>
      <p:ext uri="{BB962C8B-B14F-4D97-AF65-F5344CB8AC3E}">
        <p14:creationId xmlns:p14="http://schemas.microsoft.com/office/powerpoint/2010/main" val="11828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EE46B-B394-4688-A257-8BE10D2EAE50}"/>
              </a:ext>
            </a:extLst>
          </p:cNvPr>
          <p:cNvSpPr txBox="1"/>
          <p:nvPr/>
        </p:nvSpPr>
        <p:spPr>
          <a:xfrm>
            <a:off x="959632" y="1340768"/>
            <a:ext cx="17356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Lesson 12</a:t>
            </a:r>
          </a:p>
        </p:txBody>
      </p:sp>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11247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lgn="ctr">
              <a:buNone/>
            </a:pPr>
            <a:endParaRPr lang="en-GB" sz="1600" b="1" dirty="0">
              <a:solidFill>
                <a:schemeClr val="bg1"/>
              </a:solidFill>
            </a:endParaRPr>
          </a:p>
          <a:p>
            <a:pPr marL="0" indent="0" algn="ctr">
              <a:buNone/>
            </a:pPr>
            <a:r>
              <a:rPr lang="en-GB" sz="3000" b="1" dirty="0">
                <a:solidFill>
                  <a:schemeClr val="bg1"/>
                </a:solidFill>
              </a:rPr>
              <a:t>L.O. To understand how the writer uses imagery to create effect.</a:t>
            </a:r>
            <a:endParaRPr lang="en-GB" sz="30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Rectangle 3"/>
          <p:cNvSpPr/>
          <p:nvPr/>
        </p:nvSpPr>
        <p:spPr>
          <a:xfrm>
            <a:off x="1979712" y="2276948"/>
            <a:ext cx="603041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b="1" dirty="0"/>
              <a:t>Just a minute!</a:t>
            </a:r>
            <a:br>
              <a:rPr lang="en-GB" sz="2400" dirty="0"/>
            </a:br>
            <a:r>
              <a:rPr lang="en-GB" sz="2400" dirty="0"/>
              <a:t>Can you summarise the novel in one minute without hesitating, saying ‘um’ or ‘</a:t>
            </a:r>
            <a:r>
              <a:rPr lang="en-GB" sz="2400" dirty="0" err="1"/>
              <a:t>er</a:t>
            </a:r>
            <a:r>
              <a:rPr lang="en-GB" sz="24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861048"/>
            <a:ext cx="3838302" cy="260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46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54" y="0"/>
            <a:ext cx="8511645"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prstClr val="white"/>
                </a:solidFill>
              </a:rPr>
              <a:t>Unlocking Vocabulary</a:t>
            </a:r>
            <a:endParaRPr lang="en-GB" b="1" dirty="0">
              <a:solidFill>
                <a:schemeClr val="bg1"/>
              </a:solidFill>
            </a:endParaRPr>
          </a:p>
        </p:txBody>
      </p:sp>
      <p:sp>
        <p:nvSpPr>
          <p:cNvPr id="8" name="TextBox 7">
            <a:extLst>
              <a:ext uri="{FF2B5EF4-FFF2-40B4-BE49-F238E27FC236}">
                <a16:creationId xmlns:a16="http://schemas.microsoft.com/office/drawing/2014/main" id="{7D51ADED-DC00-4DF8-ACF0-FC74381E5C73}"/>
              </a:ext>
            </a:extLst>
          </p:cNvPr>
          <p:cNvSpPr txBox="1"/>
          <p:nvPr/>
        </p:nvSpPr>
        <p:spPr>
          <a:xfrm>
            <a:off x="869950" y="1660028"/>
            <a:ext cx="288032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u="sng" dirty="0"/>
              <a:t>Key words</a:t>
            </a:r>
          </a:p>
          <a:p>
            <a:endParaRPr lang="en-GB" sz="2400" b="1" u="sng" dirty="0"/>
          </a:p>
          <a:p>
            <a:pPr marL="457200" indent="-457200">
              <a:buAutoNum type="arabicPeriod"/>
            </a:pPr>
            <a:r>
              <a:rPr lang="en-GB" sz="2400" dirty="0"/>
              <a:t>whim</a:t>
            </a:r>
          </a:p>
          <a:p>
            <a:pPr marL="457200" indent="-457200">
              <a:buAutoNum type="arabicPeriod"/>
            </a:pPr>
            <a:r>
              <a:rPr lang="en-GB" sz="2400" dirty="0"/>
              <a:t>tendril</a:t>
            </a:r>
          </a:p>
          <a:p>
            <a:pPr marL="457200" indent="-457200">
              <a:buAutoNum type="arabicPeriod"/>
            </a:pPr>
            <a:r>
              <a:rPr lang="en-GB" sz="2400" dirty="0"/>
              <a:t>malingering</a:t>
            </a:r>
          </a:p>
          <a:p>
            <a:pPr marL="457200" indent="-457200">
              <a:buAutoNum type="arabicPeriod"/>
            </a:pPr>
            <a:r>
              <a:rPr lang="en-GB" sz="2400" dirty="0"/>
              <a:t>titanic</a:t>
            </a:r>
          </a:p>
          <a:p>
            <a:pPr marL="457200" indent="-457200">
              <a:buAutoNum type="arabicPeriod"/>
            </a:pPr>
            <a:r>
              <a:rPr lang="en-GB" sz="2400" dirty="0"/>
              <a:t>attrition</a:t>
            </a:r>
          </a:p>
          <a:p>
            <a:pPr marL="457200" indent="-457200">
              <a:buAutoNum type="arabicPeriod"/>
            </a:pPr>
            <a:endParaRPr lang="en-GB" sz="1600" dirty="0"/>
          </a:p>
          <a:p>
            <a:r>
              <a:rPr lang="en-GB" sz="2400" dirty="0"/>
              <a:t>Can you match these words up to their definitions?</a:t>
            </a:r>
            <a:endParaRPr lang="en-GB" sz="2000" dirty="0"/>
          </a:p>
        </p:txBody>
      </p:sp>
      <p:sp>
        <p:nvSpPr>
          <p:cNvPr id="9" name="TextBox 8">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solidFill>
                  <a:prstClr val="black"/>
                </a:solidFill>
                <a:latin typeface="Century Gothic" panose="020B0502020202020204" pitchFamily="34" charset="0"/>
              </a:rPr>
              <a:t>Unlocking Vocabulary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4175242" y="3675964"/>
            <a:ext cx="4268972"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sudden desire or change of mind, especially one that is unusual or unexplained</a:t>
            </a:r>
          </a:p>
        </p:txBody>
      </p:sp>
      <p:sp>
        <p:nvSpPr>
          <p:cNvPr id="4" name="Rectangle 3"/>
          <p:cNvSpPr/>
          <p:nvPr/>
        </p:nvSpPr>
        <p:spPr>
          <a:xfrm>
            <a:off x="4183652" y="1106030"/>
            <a:ext cx="4352295"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slender threadlike appendage of a climbing plant that stretches out and twines round any suitable support.</a:t>
            </a:r>
          </a:p>
        </p:txBody>
      </p:sp>
      <p:sp>
        <p:nvSpPr>
          <p:cNvPr id="5" name="Rectangle 4"/>
          <p:cNvSpPr/>
          <p:nvPr/>
        </p:nvSpPr>
        <p:spPr>
          <a:xfrm>
            <a:off x="4183652" y="4946598"/>
            <a:ext cx="429573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of exceptional strength, size, or power</a:t>
            </a:r>
          </a:p>
        </p:txBody>
      </p:sp>
      <p:sp>
        <p:nvSpPr>
          <p:cNvPr id="6" name="Rectangle 5"/>
          <p:cNvSpPr/>
          <p:nvPr/>
        </p:nvSpPr>
        <p:spPr>
          <a:xfrm>
            <a:off x="4067193" y="2420888"/>
            <a:ext cx="4572000" cy="110799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n-GB" sz="2200" dirty="0"/>
              <a:t>the process of reducing something's strength or effectiveness through sustained attack or pressure</a:t>
            </a:r>
          </a:p>
        </p:txBody>
      </p:sp>
      <p:sp>
        <p:nvSpPr>
          <p:cNvPr id="7" name="Rectangle 6"/>
          <p:cNvSpPr/>
          <p:nvPr/>
        </p:nvSpPr>
        <p:spPr>
          <a:xfrm>
            <a:off x="4215467" y="5829944"/>
            <a:ext cx="425215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pretending to be ill in order to escape duty or work</a:t>
            </a:r>
          </a:p>
        </p:txBody>
      </p:sp>
    </p:spTree>
    <p:extLst>
      <p:ext uri="{BB962C8B-B14F-4D97-AF65-F5344CB8AC3E}">
        <p14:creationId xmlns:p14="http://schemas.microsoft.com/office/powerpoint/2010/main" val="44832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11247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dirty="0">
                <a:solidFill>
                  <a:schemeClr val="bg1"/>
                </a:solidFill>
              </a:rPr>
              <a:t>How does the writer use imagery to describe the gas attack? </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967036" y="1829372"/>
            <a:ext cx="770485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dirty="0"/>
              <a:t>Now write up three of your own findings as PEA paragraphs.</a:t>
            </a:r>
          </a:p>
        </p:txBody>
      </p:sp>
      <p:sp>
        <p:nvSpPr>
          <p:cNvPr id="4" name="Rectangle 3"/>
          <p:cNvSpPr/>
          <p:nvPr/>
        </p:nvSpPr>
        <p:spPr>
          <a:xfrm>
            <a:off x="2724948" y="1196752"/>
            <a:ext cx="4189032" cy="523220"/>
          </a:xfrm>
          <a:prstGeom prst="rect">
            <a:avLst/>
          </a:prstGeom>
        </p:spPr>
        <p:txBody>
          <a:bodyPr wrap="non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
        <p:nvSpPr>
          <p:cNvPr id="5" name="TextBox 4"/>
          <p:cNvSpPr txBox="1"/>
          <p:nvPr/>
        </p:nvSpPr>
        <p:spPr>
          <a:xfrm>
            <a:off x="1763688" y="2648781"/>
            <a:ext cx="5976664"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err="1">
                <a:solidFill>
                  <a:srgbClr val="FF0000"/>
                </a:solidFill>
              </a:rPr>
              <a:t>Morpurgo</a:t>
            </a:r>
            <a:r>
              <a:rPr lang="en-GB" sz="2400" b="1" dirty="0">
                <a:solidFill>
                  <a:srgbClr val="FF0000"/>
                </a:solidFill>
              </a:rPr>
              <a:t> uses a metaphor to describe the gas attack: </a:t>
            </a:r>
            <a:r>
              <a:rPr lang="en-GB" sz="2400" b="1" dirty="0">
                <a:solidFill>
                  <a:srgbClr val="00B050"/>
                </a:solidFill>
              </a:rPr>
              <a:t>“…we see it rolling towards us, this dreaded killer cloud”.</a:t>
            </a:r>
            <a:r>
              <a:rPr lang="en-GB" sz="2400" dirty="0"/>
              <a:t> </a:t>
            </a:r>
            <a:r>
              <a:rPr lang="en-GB" sz="2400" b="1" dirty="0">
                <a:solidFill>
                  <a:srgbClr val="0070C0"/>
                </a:solidFill>
              </a:rPr>
              <a:t>The word ‘rolling’ makes us thinks of something quite slow moving but absolutely unstoppable. In addition, the word ‘dreaded’ suggests that this is something terrible which is to be avoided at all costs. The use of the noun ‘cloud’ makes the reader think of something large and untouchable.</a:t>
            </a:r>
            <a:endParaRPr lang="en-GB" dirty="0"/>
          </a:p>
        </p:txBody>
      </p:sp>
    </p:spTree>
    <p:extLst>
      <p:ext uri="{BB962C8B-B14F-4D97-AF65-F5344CB8AC3E}">
        <p14:creationId xmlns:p14="http://schemas.microsoft.com/office/powerpoint/2010/main" val="362089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i="1" dirty="0">
                <a:solidFill>
                  <a:schemeClr val="bg1"/>
                </a:solidFill>
              </a:rPr>
              <a:t>Letter Writing</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043608" y="1124744"/>
            <a:ext cx="7416824" cy="233910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200" dirty="0"/>
              <a:t>As Tommo write a letter home to Mother, Molly or Charlie.</a:t>
            </a:r>
          </a:p>
          <a:p>
            <a:r>
              <a:rPr lang="en-GB" sz="2200" dirty="0"/>
              <a:t>Things to consider:</a:t>
            </a:r>
          </a:p>
          <a:p>
            <a:endParaRPr lang="en-GB" sz="1100" dirty="0"/>
          </a:p>
          <a:p>
            <a:pPr marL="342900" indent="-342900">
              <a:buFont typeface="Arial" panose="020B0604020202020204" pitchFamily="34" charset="0"/>
              <a:buChar char="•"/>
            </a:pPr>
            <a:r>
              <a:rPr lang="en-GB" sz="2200" dirty="0"/>
              <a:t>Will you write differently, depending on who you are writing to?</a:t>
            </a:r>
          </a:p>
          <a:p>
            <a:pPr marL="342900" indent="-342900">
              <a:buFont typeface="Arial" panose="020B0604020202020204" pitchFamily="34" charset="0"/>
              <a:buChar char="•"/>
            </a:pPr>
            <a:r>
              <a:rPr lang="en-GB" sz="2200" dirty="0"/>
              <a:t>What might you include in your letter?</a:t>
            </a:r>
          </a:p>
          <a:p>
            <a:pPr marL="342900" indent="-342900">
              <a:buFont typeface="Arial" panose="020B0604020202020204" pitchFamily="34" charset="0"/>
              <a:buChar char="•"/>
            </a:pPr>
            <a:r>
              <a:rPr lang="en-GB" sz="2200" dirty="0"/>
              <a:t>What will you not include?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3861048"/>
            <a:ext cx="2624817" cy="215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4149080"/>
            <a:ext cx="2808312"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000" u="sng" dirty="0"/>
              <a:t>Challenge</a:t>
            </a:r>
            <a:r>
              <a:rPr lang="en-GB" sz="2000" dirty="0"/>
              <a:t>:</a:t>
            </a:r>
          </a:p>
          <a:p>
            <a:pPr algn="ctr"/>
            <a:r>
              <a:rPr lang="en-GB" sz="2000" dirty="0"/>
              <a:t>Write three different openings to show how your tone and content changes depending on who you’re writing to.</a:t>
            </a:r>
          </a:p>
        </p:txBody>
      </p:sp>
    </p:spTree>
    <p:extLst>
      <p:ext uri="{BB962C8B-B14F-4D97-AF65-F5344CB8AC3E}">
        <p14:creationId xmlns:p14="http://schemas.microsoft.com/office/powerpoint/2010/main" val="414749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EE46B-B394-4688-A257-8BE10D2EAE50}"/>
              </a:ext>
            </a:extLst>
          </p:cNvPr>
          <p:cNvSpPr txBox="1"/>
          <p:nvPr/>
        </p:nvSpPr>
        <p:spPr>
          <a:xfrm>
            <a:off x="959632" y="1340768"/>
            <a:ext cx="17356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Lesson 13</a:t>
            </a:r>
          </a:p>
        </p:txBody>
      </p:sp>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11247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L.O. To show independent understanding of how a writer creates tension</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1691680" y="2564904"/>
            <a:ext cx="648072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Answer these questions on the chapter from last lesson:</a:t>
            </a:r>
          </a:p>
          <a:p>
            <a:endParaRPr lang="en-GB" sz="2400" dirty="0"/>
          </a:p>
          <a:p>
            <a:pPr marL="457200" indent="-457200">
              <a:buAutoNum type="arabicPeriod"/>
            </a:pPr>
            <a:r>
              <a:rPr lang="en-GB" sz="2400" dirty="0"/>
              <a:t>Why was Pete so angry that Charlie told his mother that they are all having ‘a fine time’? </a:t>
            </a:r>
          </a:p>
          <a:p>
            <a:pPr marL="457200" indent="-457200">
              <a:buAutoNum type="arabicPeriod"/>
            </a:pPr>
            <a:endParaRPr lang="en-GB" sz="2400" dirty="0"/>
          </a:p>
          <a:p>
            <a:pPr marL="457200" indent="-457200">
              <a:buAutoNum type="arabicPeriod"/>
            </a:pPr>
            <a:r>
              <a:rPr lang="en-GB" sz="2400" dirty="0"/>
              <a:t>What evidence was there that Tommo is losing faith, as well as hope?</a:t>
            </a:r>
          </a:p>
        </p:txBody>
      </p:sp>
    </p:spTree>
    <p:extLst>
      <p:ext uri="{BB962C8B-B14F-4D97-AF65-F5344CB8AC3E}">
        <p14:creationId xmlns:p14="http://schemas.microsoft.com/office/powerpoint/2010/main" val="32926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3554" name="Picture 2" descr="http://cdn2-b.examiner.com/sites/default/files/styles/image_content_width/hash/2e/87/2e8725b7a4d3f4335bbaaa9aa4d68c24.jpg?itok=3xGeZ-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960440" cy="40396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11960" y="240567"/>
            <a:ext cx="3096344"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200" dirty="0"/>
              <a:t>Some soldiers’ remains were never identified.  One of these was placed in Westminster Abbey.  It is known as the Tomb of the Unknown Warrior.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573016"/>
            <a:ext cx="5182908" cy="308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4869160"/>
            <a:ext cx="2952328"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dirty="0"/>
              <a:t>The Cenotaph is a war memorial in London. It’s one of the places where poppies are laid on Remembrance Sunday. </a:t>
            </a:r>
          </a:p>
        </p:txBody>
      </p:sp>
    </p:spTree>
    <p:extLst>
      <p:ext uri="{BB962C8B-B14F-4D97-AF65-F5344CB8AC3E}">
        <p14:creationId xmlns:p14="http://schemas.microsoft.com/office/powerpoint/2010/main" val="425169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54" y="0"/>
            <a:ext cx="8511645"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prstClr val="white"/>
                </a:solidFill>
              </a:rPr>
              <a:t>Unlocking Vocabulary</a:t>
            </a:r>
            <a:endParaRPr lang="en-GB" b="1" dirty="0">
              <a:solidFill>
                <a:schemeClr val="bg1"/>
              </a:solidFill>
            </a:endParaRPr>
          </a:p>
        </p:txBody>
      </p:sp>
      <p:sp>
        <p:nvSpPr>
          <p:cNvPr id="8" name="TextBox 7">
            <a:extLst>
              <a:ext uri="{FF2B5EF4-FFF2-40B4-BE49-F238E27FC236}">
                <a16:creationId xmlns:a16="http://schemas.microsoft.com/office/drawing/2014/main" id="{7D51ADED-DC00-4DF8-ACF0-FC74381E5C73}"/>
              </a:ext>
            </a:extLst>
          </p:cNvPr>
          <p:cNvSpPr txBox="1"/>
          <p:nvPr/>
        </p:nvSpPr>
        <p:spPr>
          <a:xfrm>
            <a:off x="869950" y="1660028"/>
            <a:ext cx="288032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u="sng" dirty="0"/>
              <a:t>Key words</a:t>
            </a:r>
          </a:p>
          <a:p>
            <a:endParaRPr lang="en-GB" sz="2400" b="1" u="sng" dirty="0"/>
          </a:p>
          <a:p>
            <a:pPr marL="457200" indent="-457200">
              <a:buAutoNum type="arabicPeriod"/>
            </a:pPr>
            <a:r>
              <a:rPr lang="en-GB" sz="2400" dirty="0"/>
              <a:t>unwavering</a:t>
            </a:r>
          </a:p>
          <a:p>
            <a:pPr marL="457200" indent="-457200">
              <a:buAutoNum type="arabicPeriod"/>
            </a:pPr>
            <a:r>
              <a:rPr lang="en-GB" sz="2400" dirty="0"/>
              <a:t>shriek</a:t>
            </a:r>
          </a:p>
          <a:p>
            <a:pPr marL="457200" indent="-457200">
              <a:buAutoNum type="arabicPeriod"/>
            </a:pPr>
            <a:r>
              <a:rPr lang="en-GB" sz="2400" dirty="0"/>
              <a:t>court martial</a:t>
            </a:r>
          </a:p>
          <a:p>
            <a:pPr marL="457200" indent="-457200">
              <a:buAutoNum type="arabicPeriod"/>
            </a:pPr>
            <a:r>
              <a:rPr lang="en-GB" sz="2400" dirty="0"/>
              <a:t>staccato</a:t>
            </a:r>
          </a:p>
          <a:p>
            <a:pPr marL="457200" indent="-457200">
              <a:buAutoNum type="arabicPeriod"/>
            </a:pPr>
            <a:r>
              <a:rPr lang="en-GB" sz="2400" dirty="0"/>
              <a:t>remnant</a:t>
            </a:r>
          </a:p>
          <a:p>
            <a:pPr marL="457200" indent="-457200">
              <a:buAutoNum type="arabicPeriod"/>
            </a:pPr>
            <a:endParaRPr lang="en-GB" sz="1600" dirty="0"/>
          </a:p>
          <a:p>
            <a:r>
              <a:rPr lang="en-GB" sz="2400" dirty="0"/>
              <a:t>Can you match these words up to their definitions?</a:t>
            </a:r>
            <a:endParaRPr lang="en-GB" sz="2000" dirty="0"/>
          </a:p>
        </p:txBody>
      </p:sp>
      <p:sp>
        <p:nvSpPr>
          <p:cNvPr id="9" name="TextBox 8">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solidFill>
                  <a:prstClr val="black"/>
                </a:solidFill>
                <a:latin typeface="Century Gothic" panose="020B0502020202020204" pitchFamily="34" charset="0"/>
              </a:rPr>
              <a:t>Unlocking Vocabulary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4075172" y="2780928"/>
            <a:ext cx="4556041"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high-pitched piercing sound, used especially as an expression of terror, pain, or excitement</a:t>
            </a:r>
          </a:p>
        </p:txBody>
      </p:sp>
      <p:sp>
        <p:nvSpPr>
          <p:cNvPr id="4" name="Rectangle 3"/>
          <p:cNvSpPr/>
          <p:nvPr/>
        </p:nvSpPr>
        <p:spPr>
          <a:xfrm>
            <a:off x="4183652" y="1106030"/>
            <a:ext cx="4352295"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series of sounds that are each sharply separated from the others</a:t>
            </a:r>
          </a:p>
        </p:txBody>
      </p:sp>
      <p:sp>
        <p:nvSpPr>
          <p:cNvPr id="5" name="Rectangle 4"/>
          <p:cNvSpPr/>
          <p:nvPr/>
        </p:nvSpPr>
        <p:spPr>
          <a:xfrm>
            <a:off x="4211933" y="4077072"/>
            <a:ext cx="4295732"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part or quantity that is left after the greater part has been used, removed, or destroyed</a:t>
            </a:r>
          </a:p>
        </p:txBody>
      </p:sp>
      <p:sp>
        <p:nvSpPr>
          <p:cNvPr id="6" name="Rectangle 5"/>
          <p:cNvSpPr/>
          <p:nvPr/>
        </p:nvSpPr>
        <p:spPr>
          <a:xfrm>
            <a:off x="4102081" y="2132856"/>
            <a:ext cx="4572000" cy="43088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n-GB" sz="2200" dirty="0"/>
              <a:t>not wavering; steady or resolute</a:t>
            </a:r>
          </a:p>
        </p:txBody>
      </p:sp>
      <p:sp>
        <p:nvSpPr>
          <p:cNvPr id="7" name="Rectangle 6"/>
          <p:cNvSpPr/>
          <p:nvPr/>
        </p:nvSpPr>
        <p:spPr>
          <a:xfrm>
            <a:off x="4255513" y="5445224"/>
            <a:ext cx="4252152"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court for trying members of the armed services accused of offences against military law</a:t>
            </a:r>
          </a:p>
        </p:txBody>
      </p:sp>
    </p:spTree>
    <p:extLst>
      <p:ext uri="{BB962C8B-B14F-4D97-AF65-F5344CB8AC3E}">
        <p14:creationId xmlns:p14="http://schemas.microsoft.com/office/powerpoint/2010/main" val="39120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8072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dirty="0">
                <a:solidFill>
                  <a:schemeClr val="bg1"/>
                </a:solidFill>
              </a:rPr>
              <a:t>How does the writer create tension in this extract?</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3419872" y="1196752"/>
            <a:ext cx="5184576" cy="53553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Sixty-five minutes to go. How shall I live them? Shall I try to sleep? It would be useless to try. Should I eat a hearty breakfast? I don't want it. Shall I scream and shout? What would be the point? Shall I pray? Why? What for? Who to?  No. They will do what they will do. Field Marshal Haig is God out here, and Haig has signed. Haig has confirmed the sentence. He has decreed that Private Peaceful will die, will be</a:t>
            </a:r>
          </a:p>
          <a:p>
            <a:r>
              <a:rPr lang="en-GB" dirty="0"/>
              <a:t>shot for cowardice in the face of the enemy at six o’clock on the morning of the twenty-fifth of June 1916.</a:t>
            </a:r>
          </a:p>
          <a:p>
            <a:r>
              <a:rPr lang="en-GB" dirty="0"/>
              <a:t> The firing squad will be having their breakfast by now, sipping their tea, hating what they will have to do. No one has told me where exactly it will happen. I don't want it to be in some dark prison yard with grey walls all around. I want it to be where there is sky and clouds and trees, and birds. It will be easier if there are birds. And let it be quickly over. Please let it be quickly over.</a:t>
            </a:r>
          </a:p>
        </p:txBody>
      </p:sp>
      <p:sp>
        <p:nvSpPr>
          <p:cNvPr id="4" name="TextBox 3"/>
          <p:cNvSpPr txBox="1"/>
          <p:nvPr/>
        </p:nvSpPr>
        <p:spPr>
          <a:xfrm>
            <a:off x="899592" y="1124744"/>
            <a:ext cx="187220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You have 20 minutes to write a response to this question. </a:t>
            </a:r>
          </a:p>
          <a:p>
            <a:r>
              <a:rPr lang="en-GB" dirty="0"/>
              <a:t>Remember to use</a:t>
            </a:r>
          </a:p>
        </p:txBody>
      </p:sp>
      <p:sp>
        <p:nvSpPr>
          <p:cNvPr id="8" name="Rectangle 7"/>
          <p:cNvSpPr/>
          <p:nvPr/>
        </p:nvSpPr>
        <p:spPr>
          <a:xfrm>
            <a:off x="899592" y="2602072"/>
            <a:ext cx="187220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Tree>
    <p:extLst>
      <p:ext uri="{BB962C8B-B14F-4D97-AF65-F5344CB8AC3E}">
        <p14:creationId xmlns:p14="http://schemas.microsoft.com/office/powerpoint/2010/main" val="408172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76470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Report Writing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057401" y="908720"/>
            <a:ext cx="4899992" cy="584775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200" dirty="0"/>
              <a:t>Imagine that Hanley had not been killed in the training accident but survived the conflict.</a:t>
            </a:r>
          </a:p>
          <a:p>
            <a:endParaRPr lang="en-GB" sz="2200" dirty="0"/>
          </a:p>
          <a:p>
            <a:r>
              <a:rPr lang="en-GB" sz="2200" dirty="0"/>
              <a:t>After the war Thomas Peaceful tries to get him court martialled, just as his brother was, for negligence during the incident in no man’s- land.</a:t>
            </a:r>
          </a:p>
          <a:p>
            <a:endParaRPr lang="en-GB" sz="2200" dirty="0"/>
          </a:p>
          <a:p>
            <a:r>
              <a:rPr lang="en-GB" sz="2200" dirty="0"/>
              <a:t>Using the planning sheet you are going to create a report about Hanley’s conduct through the war, referring to evidence from the novel. </a:t>
            </a:r>
          </a:p>
          <a:p>
            <a:endParaRPr lang="en-GB" sz="2200" dirty="0"/>
          </a:p>
          <a:p>
            <a:r>
              <a:rPr lang="en-GB" sz="2200" dirty="0"/>
              <a:t>You will need to take an objective viewpoint, even when you do not agree with his behaviour.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91" y="1700808"/>
            <a:ext cx="2489040" cy="3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06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EE46B-B394-4688-A257-8BE10D2EAE50}"/>
              </a:ext>
            </a:extLst>
          </p:cNvPr>
          <p:cNvSpPr txBox="1"/>
          <p:nvPr/>
        </p:nvSpPr>
        <p:spPr>
          <a:xfrm>
            <a:off x="959632" y="1340768"/>
            <a:ext cx="17356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Lesson 14</a:t>
            </a:r>
          </a:p>
        </p:txBody>
      </p:sp>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11247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lgn="ctr">
              <a:buNone/>
            </a:pPr>
            <a:endParaRPr lang="en-GB" sz="1600" b="1" dirty="0">
              <a:solidFill>
                <a:schemeClr val="bg1"/>
              </a:solidFill>
            </a:endParaRPr>
          </a:p>
          <a:p>
            <a:pPr marL="0" indent="0" algn="ctr">
              <a:buNone/>
            </a:pPr>
            <a:r>
              <a:rPr lang="en-GB" sz="3000" b="1" dirty="0">
                <a:solidFill>
                  <a:schemeClr val="bg1"/>
                </a:solidFill>
              </a:rPr>
              <a:t>L.O. To show understanding of the themes of bravery and cowardice in the whole novel</a:t>
            </a:r>
            <a:endParaRPr lang="en-GB" sz="30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1475656" y="2413338"/>
            <a:ext cx="4752528" cy="27438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a:t>MTASHO FLAPECUE </a:t>
            </a:r>
          </a:p>
          <a:p>
            <a:r>
              <a:rPr lang="en-GB" sz="2800" dirty="0"/>
              <a:t>LLOOCNE</a:t>
            </a:r>
          </a:p>
          <a:p>
            <a:r>
              <a:rPr lang="en-GB" sz="2800" dirty="0"/>
              <a:t>LOYML</a:t>
            </a:r>
          </a:p>
          <a:p>
            <a:r>
              <a:rPr lang="en-GB" sz="2800" dirty="0"/>
              <a:t>GBI EOJ</a:t>
            </a:r>
          </a:p>
          <a:p>
            <a:r>
              <a:rPr lang="en-GB" sz="2800" dirty="0"/>
              <a:t>ICTPANA LISKEW</a:t>
            </a:r>
          </a:p>
          <a:p>
            <a:r>
              <a:rPr lang="en-GB" sz="2800" dirty="0"/>
              <a:t>GRNSTEEA AYEHLN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25144"/>
            <a:ext cx="2569840" cy="175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9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54" y="0"/>
            <a:ext cx="8511645"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prstClr val="white"/>
                </a:solidFill>
              </a:rPr>
              <a:t>Unlocking Vocabulary</a:t>
            </a:r>
            <a:endParaRPr lang="en-GB" b="1" dirty="0">
              <a:solidFill>
                <a:schemeClr val="bg1"/>
              </a:solidFill>
            </a:endParaRPr>
          </a:p>
        </p:txBody>
      </p:sp>
      <p:sp>
        <p:nvSpPr>
          <p:cNvPr id="8" name="TextBox 7">
            <a:extLst>
              <a:ext uri="{FF2B5EF4-FFF2-40B4-BE49-F238E27FC236}">
                <a16:creationId xmlns:a16="http://schemas.microsoft.com/office/drawing/2014/main" id="{7D51ADED-DC00-4DF8-ACF0-FC74381E5C73}"/>
              </a:ext>
            </a:extLst>
          </p:cNvPr>
          <p:cNvSpPr txBox="1"/>
          <p:nvPr/>
        </p:nvSpPr>
        <p:spPr>
          <a:xfrm>
            <a:off x="869950" y="1660028"/>
            <a:ext cx="288032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u="sng" dirty="0"/>
              <a:t>Key words</a:t>
            </a:r>
          </a:p>
          <a:p>
            <a:endParaRPr lang="en-GB" sz="2400" b="1" u="sng" dirty="0"/>
          </a:p>
          <a:p>
            <a:pPr marL="457200" indent="-457200">
              <a:buAutoNum type="arabicPeriod"/>
            </a:pPr>
            <a:r>
              <a:rPr lang="en-GB" sz="2400" dirty="0"/>
              <a:t>revolver</a:t>
            </a:r>
          </a:p>
          <a:p>
            <a:pPr marL="457200" indent="-457200">
              <a:buAutoNum type="arabicPeriod"/>
            </a:pPr>
            <a:r>
              <a:rPr lang="en-GB" sz="2400" dirty="0"/>
              <a:t>volley</a:t>
            </a:r>
          </a:p>
          <a:p>
            <a:pPr marL="457200" indent="-457200">
              <a:buAutoNum type="arabicPeriod"/>
            </a:pPr>
            <a:r>
              <a:rPr lang="en-GB" sz="2400" dirty="0"/>
              <a:t>solitude</a:t>
            </a:r>
          </a:p>
          <a:p>
            <a:pPr marL="457200" indent="-457200">
              <a:buAutoNum type="arabicPeriod"/>
            </a:pPr>
            <a:r>
              <a:rPr lang="en-GB" sz="2400" dirty="0"/>
              <a:t>vigil</a:t>
            </a:r>
          </a:p>
          <a:p>
            <a:pPr marL="457200" indent="-457200">
              <a:buAutoNum type="arabicPeriod"/>
            </a:pPr>
            <a:r>
              <a:rPr lang="en-GB" sz="2400" dirty="0"/>
              <a:t>posthumous</a:t>
            </a:r>
          </a:p>
          <a:p>
            <a:pPr marL="457200" indent="-457200">
              <a:buAutoNum type="arabicPeriod"/>
            </a:pPr>
            <a:endParaRPr lang="en-GB" sz="1600" dirty="0"/>
          </a:p>
          <a:p>
            <a:r>
              <a:rPr lang="en-GB" sz="2400" dirty="0"/>
              <a:t>Can you match these words up to their definitions?</a:t>
            </a:r>
            <a:endParaRPr lang="en-GB" sz="2000" dirty="0"/>
          </a:p>
        </p:txBody>
      </p:sp>
      <p:sp>
        <p:nvSpPr>
          <p:cNvPr id="9" name="TextBox 8">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solidFill>
                  <a:prstClr val="black"/>
                </a:solidFill>
                <a:latin typeface="Century Gothic" panose="020B0502020202020204" pitchFamily="34" charset="0"/>
              </a:rPr>
              <a:t>Unlocking Vocabulary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4118040" y="3427258"/>
            <a:ext cx="4556041"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the state or situation of being alone</a:t>
            </a:r>
          </a:p>
        </p:txBody>
      </p:sp>
      <p:sp>
        <p:nvSpPr>
          <p:cNvPr id="4" name="Rectangle 3"/>
          <p:cNvSpPr/>
          <p:nvPr/>
        </p:nvSpPr>
        <p:spPr>
          <a:xfrm>
            <a:off x="4183652" y="1106030"/>
            <a:ext cx="4352295"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occurring, awarded, or appearing after the death of the originator</a:t>
            </a:r>
          </a:p>
        </p:txBody>
      </p:sp>
      <p:sp>
        <p:nvSpPr>
          <p:cNvPr id="5" name="Rectangle 4"/>
          <p:cNvSpPr/>
          <p:nvPr/>
        </p:nvSpPr>
        <p:spPr>
          <a:xfrm>
            <a:off x="4211933" y="4077072"/>
            <a:ext cx="4295732"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number of bullets, arrows, or other projectiles discharged at one time</a:t>
            </a:r>
          </a:p>
        </p:txBody>
      </p:sp>
      <p:sp>
        <p:nvSpPr>
          <p:cNvPr id="6" name="Rectangle 5"/>
          <p:cNvSpPr/>
          <p:nvPr/>
        </p:nvSpPr>
        <p:spPr>
          <a:xfrm>
            <a:off x="4102081" y="2132856"/>
            <a:ext cx="4572000" cy="110799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n-GB" sz="2200" dirty="0"/>
              <a:t>a period of keeping awake during the time usually spent asleep, especially to keep watch or pray</a:t>
            </a:r>
          </a:p>
        </p:txBody>
      </p:sp>
      <p:sp>
        <p:nvSpPr>
          <p:cNvPr id="7" name="Rectangle 6"/>
          <p:cNvSpPr/>
          <p:nvPr/>
        </p:nvSpPr>
        <p:spPr>
          <a:xfrm>
            <a:off x="4255513" y="5445224"/>
            <a:ext cx="4252152"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pistol with revolving chambers enabling several shots to be fired without reloading</a:t>
            </a:r>
          </a:p>
        </p:txBody>
      </p:sp>
    </p:spTree>
    <p:extLst>
      <p:ext uri="{BB962C8B-B14F-4D97-AF65-F5344CB8AC3E}">
        <p14:creationId xmlns:p14="http://schemas.microsoft.com/office/powerpoint/2010/main" val="231436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r>
              <a:rPr lang="en-GB" sz="2800" b="1" i="1" dirty="0">
                <a:solidFill>
                  <a:schemeClr val="bg1"/>
                </a:solidFill>
              </a:rPr>
              <a:t>How are the themes of bravery and cowardice shown in Private Peaceful?</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TextBox 3"/>
          <p:cNvSpPr txBox="1"/>
          <p:nvPr/>
        </p:nvSpPr>
        <p:spPr>
          <a:xfrm>
            <a:off x="1403648" y="2492896"/>
            <a:ext cx="184731" cy="369332"/>
          </a:xfrm>
          <a:prstGeom prst="rect">
            <a:avLst/>
          </a:prstGeom>
          <a:noFill/>
        </p:spPr>
        <p:txBody>
          <a:bodyPr wrap="none" rtlCol="0">
            <a:spAutoFit/>
          </a:bodyPr>
          <a:lstStyle/>
          <a:p>
            <a:endParaRPr lang="en-GB" dirty="0"/>
          </a:p>
        </p:txBody>
      </p:sp>
      <p:sp>
        <p:nvSpPr>
          <p:cNvPr id="5" name="TextBox 4"/>
          <p:cNvSpPr txBox="1"/>
          <p:nvPr/>
        </p:nvSpPr>
        <p:spPr>
          <a:xfrm>
            <a:off x="3563888" y="3501008"/>
            <a:ext cx="184731" cy="369332"/>
          </a:xfrm>
          <a:prstGeom prst="rect">
            <a:avLst/>
          </a:prstGeom>
          <a:noFill/>
        </p:spPr>
        <p:txBody>
          <a:bodyPr wrap="none" rtlCol="0">
            <a:spAutoFit/>
          </a:bodyPr>
          <a:lstStyle/>
          <a:p>
            <a:endParaRPr lang="en-GB" dirty="0"/>
          </a:p>
        </p:txBody>
      </p:sp>
      <p:sp>
        <p:nvSpPr>
          <p:cNvPr id="8" name="TextBox 7"/>
          <p:cNvSpPr txBox="1"/>
          <p:nvPr/>
        </p:nvSpPr>
        <p:spPr>
          <a:xfrm>
            <a:off x="1403648" y="1700808"/>
            <a:ext cx="259228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dirty="0"/>
              <a:t>You are going to write a short essay about these two themes in the novel.</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5354" y="1340767"/>
            <a:ext cx="3313029" cy="4752529"/>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72768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r>
              <a:rPr lang="en-GB" sz="2800" b="1" i="1" dirty="0">
                <a:solidFill>
                  <a:schemeClr val="bg1"/>
                </a:solidFill>
              </a:rPr>
              <a:t>How are the themes of bravery and cowardice shown in Private Peaceful?</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TextBox 3"/>
          <p:cNvSpPr txBox="1"/>
          <p:nvPr/>
        </p:nvSpPr>
        <p:spPr>
          <a:xfrm>
            <a:off x="1403648" y="2492896"/>
            <a:ext cx="184731" cy="369332"/>
          </a:xfrm>
          <a:prstGeom prst="rect">
            <a:avLst/>
          </a:prstGeom>
          <a:noFill/>
        </p:spPr>
        <p:txBody>
          <a:bodyPr wrap="none" rtlCol="0">
            <a:spAutoFit/>
          </a:bodyPr>
          <a:lstStyle/>
          <a:p>
            <a:endParaRPr lang="en-GB" dirty="0"/>
          </a:p>
        </p:txBody>
      </p:sp>
      <p:sp>
        <p:nvSpPr>
          <p:cNvPr id="5" name="TextBox 4"/>
          <p:cNvSpPr txBox="1"/>
          <p:nvPr/>
        </p:nvSpPr>
        <p:spPr>
          <a:xfrm>
            <a:off x="3563888" y="3501008"/>
            <a:ext cx="184731" cy="369332"/>
          </a:xfrm>
          <a:prstGeom prst="rect">
            <a:avLst/>
          </a:prstGeom>
          <a:noFill/>
        </p:spPr>
        <p:txBody>
          <a:bodyPr wrap="none" rtlCol="0">
            <a:spAutoFit/>
          </a:bodyPr>
          <a:lstStyle/>
          <a:p>
            <a:endParaRPr lang="en-GB" dirty="0"/>
          </a:p>
        </p:txBody>
      </p:sp>
      <p:sp>
        <p:nvSpPr>
          <p:cNvPr id="2" name="TextBox 1"/>
          <p:cNvSpPr txBox="1"/>
          <p:nvPr/>
        </p:nvSpPr>
        <p:spPr>
          <a:xfrm>
            <a:off x="971600" y="1100351"/>
            <a:ext cx="5184576" cy="54476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200" dirty="0"/>
              <a:t>Let’s write the introduction together:</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Copy this into your books to begin your essay.</a:t>
            </a:r>
          </a:p>
        </p:txBody>
      </p:sp>
      <p:sp>
        <p:nvSpPr>
          <p:cNvPr id="3" name="TextBox 2"/>
          <p:cNvSpPr txBox="1"/>
          <p:nvPr/>
        </p:nvSpPr>
        <p:spPr>
          <a:xfrm>
            <a:off x="6516216" y="1700808"/>
            <a:ext cx="208823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000" dirty="0"/>
              <a:t>Remember, an introduction should briefly introduce the topic and outline your key ideas.</a:t>
            </a:r>
          </a:p>
          <a:p>
            <a:pPr algn="ctr"/>
            <a:r>
              <a:rPr lang="en-GB" sz="2000" dirty="0"/>
              <a:t>An introduction might also provide context and try to hook the reader's interest.</a:t>
            </a:r>
          </a:p>
        </p:txBody>
      </p:sp>
    </p:spTree>
    <p:extLst>
      <p:ext uri="{BB962C8B-B14F-4D97-AF65-F5344CB8AC3E}">
        <p14:creationId xmlns:p14="http://schemas.microsoft.com/office/powerpoint/2010/main" val="138325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r>
              <a:rPr lang="en-GB" sz="2800" b="1" i="1" dirty="0">
                <a:solidFill>
                  <a:schemeClr val="bg1"/>
                </a:solidFill>
              </a:rPr>
              <a:t>How are the themes of bravery and cowardice shown in Private Peaceful?</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TextBox 3"/>
          <p:cNvSpPr txBox="1"/>
          <p:nvPr/>
        </p:nvSpPr>
        <p:spPr>
          <a:xfrm>
            <a:off x="1403648" y="2492896"/>
            <a:ext cx="184731" cy="369332"/>
          </a:xfrm>
          <a:prstGeom prst="rect">
            <a:avLst/>
          </a:prstGeom>
          <a:noFill/>
        </p:spPr>
        <p:txBody>
          <a:bodyPr wrap="none" rtlCol="0">
            <a:spAutoFit/>
          </a:bodyPr>
          <a:lstStyle/>
          <a:p>
            <a:endParaRPr lang="en-GB" dirty="0"/>
          </a:p>
        </p:txBody>
      </p:sp>
      <p:sp>
        <p:nvSpPr>
          <p:cNvPr id="5" name="TextBox 4"/>
          <p:cNvSpPr txBox="1"/>
          <p:nvPr/>
        </p:nvSpPr>
        <p:spPr>
          <a:xfrm>
            <a:off x="3563888" y="3501008"/>
            <a:ext cx="184731" cy="369332"/>
          </a:xfrm>
          <a:prstGeom prst="rect">
            <a:avLst/>
          </a:prstGeom>
          <a:noFill/>
        </p:spPr>
        <p:txBody>
          <a:bodyPr wrap="none" rtlCol="0">
            <a:spAutoFit/>
          </a:bodyPr>
          <a:lstStyle/>
          <a:p>
            <a:endParaRPr lang="en-GB" dirty="0"/>
          </a:p>
        </p:txBody>
      </p:sp>
      <p:sp>
        <p:nvSpPr>
          <p:cNvPr id="2" name="Rectangle 1"/>
          <p:cNvSpPr/>
          <p:nvPr/>
        </p:nvSpPr>
        <p:spPr>
          <a:xfrm>
            <a:off x="2123728" y="2677562"/>
            <a:ext cx="5598368"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400" b="1" dirty="0">
                <a:solidFill>
                  <a:srgbClr val="FF0000"/>
                </a:solidFill>
              </a:rPr>
              <a:t>Mrs Peaceful stands up to the Colonel when her sons are caught poaching: </a:t>
            </a:r>
            <a:r>
              <a:rPr lang="en-GB" sz="2400" b="1" dirty="0">
                <a:solidFill>
                  <a:srgbClr val="00B050"/>
                </a:solidFill>
              </a:rPr>
              <a:t>“ ‘I won't let that man lay a finger on you, not one finger, no matter what.’</a:t>
            </a:r>
            <a:r>
              <a:rPr lang="en-GB" sz="2400" b="1" dirty="0">
                <a:solidFill>
                  <a:schemeClr val="bg1"/>
                </a:solidFill>
              </a:rPr>
              <a:t>.</a:t>
            </a:r>
            <a:r>
              <a:rPr lang="en-GB" sz="2400" b="1" dirty="0">
                <a:solidFill>
                  <a:srgbClr val="00B050"/>
                </a:solidFill>
              </a:rPr>
              <a:t>”</a:t>
            </a:r>
            <a:r>
              <a:rPr lang="en-GB" sz="2400" dirty="0"/>
              <a:t> </a:t>
            </a:r>
            <a:r>
              <a:rPr lang="en-GB" sz="2400" b="1" dirty="0">
                <a:solidFill>
                  <a:srgbClr val="0070C0"/>
                </a:solidFill>
              </a:rPr>
              <a:t>Mrs Peaceful is brave here because she is standing up to a man who controls a lot of her life – she lives in one of his cottages, for example. The repetition of ‘not one finger’ shows how determined she is that her sons won’t be hurt.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632" y="1052736"/>
            <a:ext cx="43767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802036"/>
            <a:ext cx="30625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400" dirty="0"/>
              <a:t>Writing up your points:</a:t>
            </a:r>
          </a:p>
        </p:txBody>
      </p:sp>
    </p:spTree>
    <p:extLst>
      <p:ext uri="{BB962C8B-B14F-4D97-AF65-F5344CB8AC3E}">
        <p14:creationId xmlns:p14="http://schemas.microsoft.com/office/powerpoint/2010/main" val="3518167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EE46B-B394-4688-A257-8BE10D2EAE50}"/>
              </a:ext>
            </a:extLst>
          </p:cNvPr>
          <p:cNvSpPr txBox="1"/>
          <p:nvPr/>
        </p:nvSpPr>
        <p:spPr>
          <a:xfrm>
            <a:off x="959632" y="1340768"/>
            <a:ext cx="17356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Lesson 15</a:t>
            </a:r>
          </a:p>
        </p:txBody>
      </p:sp>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11247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L.O. To understand the theme of cowardice through contemporary texts</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2915816" y="5488751"/>
            <a:ext cx="56521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Read the end of the book. Why do you think Michael </a:t>
            </a:r>
            <a:r>
              <a:rPr lang="en-GB" sz="2400" dirty="0" err="1"/>
              <a:t>Morpurgo</a:t>
            </a:r>
            <a:r>
              <a:rPr lang="en-GB" sz="2400" dirty="0"/>
              <a:t> added this postscript? </a:t>
            </a:r>
          </a:p>
        </p:txBody>
      </p:sp>
      <p:sp>
        <p:nvSpPr>
          <p:cNvPr id="6" name="Rectangle 5"/>
          <p:cNvSpPr/>
          <p:nvPr/>
        </p:nvSpPr>
        <p:spPr>
          <a:xfrm>
            <a:off x="1079104" y="2060848"/>
            <a:ext cx="7200800"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POSTSCRIPT</a:t>
            </a:r>
          </a:p>
          <a:p>
            <a:r>
              <a:rPr lang="en-GB" sz="2000" dirty="0"/>
              <a:t>In the First World War, between 1914 and 1918, over 290 soldiers of the British and Commonwealth armies were executed by firing squad, some for desertion and cowardice, two for simply sleeping at their posts.  </a:t>
            </a:r>
          </a:p>
          <a:p>
            <a:r>
              <a:rPr lang="en-GB" sz="2000" dirty="0"/>
              <a:t>Many of these men we now know were traumatised by shell shock. Court martials were brief, the accused often unrepresented. </a:t>
            </a:r>
          </a:p>
          <a:p>
            <a:r>
              <a:rPr lang="en-GB" sz="2000" dirty="0"/>
              <a:t>To this day the injustice they suffered has never been officially recognised. The British Government continues to refuse to grant posthumous pardons. </a:t>
            </a:r>
          </a:p>
        </p:txBody>
      </p:sp>
    </p:spTree>
    <p:extLst>
      <p:ext uri="{BB962C8B-B14F-4D97-AF65-F5344CB8AC3E}">
        <p14:creationId xmlns:p14="http://schemas.microsoft.com/office/powerpoint/2010/main" val="192758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8367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Discussion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187624" y="1268760"/>
            <a:ext cx="36004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200" dirty="0"/>
              <a:t>Working in groups of 4 you must cut out and rank the cards from ‘most cowardly’ to ‘bravest’. </a:t>
            </a:r>
          </a:p>
          <a:p>
            <a:endParaRPr lang="en-GB" sz="2200" dirty="0"/>
          </a:p>
          <a:p>
            <a:r>
              <a:rPr lang="en-GB" sz="2200" dirty="0"/>
              <a:t>This will involve listening to others’ opinions and being prepared to compromise in some cases.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869160"/>
            <a:ext cx="2761714" cy="125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74900"/>
            <a:ext cx="340836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16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i="1" dirty="0">
                <a:solidFill>
                  <a:schemeClr val="bg1"/>
                </a:solidFill>
              </a:rPr>
              <a:t>Suicide in the Trenches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TextBox 2"/>
          <p:cNvSpPr txBox="1"/>
          <p:nvPr/>
        </p:nvSpPr>
        <p:spPr>
          <a:xfrm>
            <a:off x="971600" y="1153748"/>
            <a:ext cx="760580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400" dirty="0"/>
              <a:t>Read the poem </a:t>
            </a:r>
            <a:r>
              <a:rPr lang="en-GB" sz="2400" i="1" dirty="0"/>
              <a:t>Suicide in the Trenches </a:t>
            </a:r>
            <a:r>
              <a:rPr lang="en-GB" sz="2400" dirty="0"/>
              <a:t>by Siegfried Sassoon.</a:t>
            </a:r>
          </a:p>
        </p:txBody>
      </p:sp>
      <p:graphicFrame>
        <p:nvGraphicFramePr>
          <p:cNvPr id="4" name="Table 3"/>
          <p:cNvGraphicFramePr>
            <a:graphicFrameLocks noGrp="1"/>
          </p:cNvGraphicFramePr>
          <p:nvPr>
            <p:extLst>
              <p:ext uri="{D42A27DB-BD31-4B8C-83A1-F6EECF244321}">
                <p14:modId xmlns:p14="http://schemas.microsoft.com/office/powerpoint/2010/main" val="601380108"/>
              </p:ext>
            </p:extLst>
          </p:nvPr>
        </p:nvGraphicFramePr>
        <p:xfrm>
          <a:off x="1187624" y="2356450"/>
          <a:ext cx="3096344" cy="3810000"/>
        </p:xfrm>
        <a:graphic>
          <a:graphicData uri="http://schemas.openxmlformats.org/drawingml/2006/table">
            <a:tbl>
              <a:tblPr firstRow="1" firstCol="1" lastRow="1" lastCol="1" bandRow="1" bandCol="1"/>
              <a:tblGrid>
                <a:gridCol w="832810">
                  <a:extLst>
                    <a:ext uri="{9D8B030D-6E8A-4147-A177-3AD203B41FA5}">
                      <a16:colId xmlns:a16="http://schemas.microsoft.com/office/drawing/2014/main" val="20000"/>
                    </a:ext>
                  </a:extLst>
                </a:gridCol>
                <a:gridCol w="2263534">
                  <a:extLst>
                    <a:ext uri="{9D8B030D-6E8A-4147-A177-3AD203B41FA5}">
                      <a16:colId xmlns:a16="http://schemas.microsoft.com/office/drawing/2014/main" val="20001"/>
                    </a:ext>
                  </a:extLst>
                </a:gridCol>
              </a:tblGrid>
              <a:tr h="605396">
                <a:tc>
                  <a:txBody>
                    <a:bodyPr/>
                    <a:lstStyle/>
                    <a:p>
                      <a:pPr>
                        <a:spcAft>
                          <a:spcPts val="0"/>
                        </a:spcAft>
                      </a:pPr>
                      <a:r>
                        <a:rPr lang="en-GB" sz="4000" b="1" dirty="0">
                          <a:effectLst/>
                          <a:latin typeface="Comic Sans MS"/>
                          <a:ea typeface="Times New Roman"/>
                        </a:rPr>
                        <a:t>S</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dirty="0">
                          <a:effectLst/>
                          <a:latin typeface="Comic Sans MS"/>
                          <a:ea typeface="Times New Roman"/>
                        </a:rPr>
                        <a:t>Structure.</a:t>
                      </a:r>
                      <a:endParaRPr lang="en-GB" sz="700" dirty="0">
                        <a:effectLst/>
                        <a:latin typeface="Times New Roman"/>
                        <a:ea typeface="Times New Roman"/>
                      </a:endParaRPr>
                    </a:p>
                    <a:p>
                      <a:pPr>
                        <a:spcAft>
                          <a:spcPts val="0"/>
                        </a:spcAft>
                      </a:pPr>
                      <a:r>
                        <a:rPr lang="en-GB" sz="1000" b="1" dirty="0">
                          <a:effectLst/>
                          <a:latin typeface="Comic Sans MS"/>
                          <a:ea typeface="Times New Roman"/>
                        </a:rPr>
                        <a:t>How is the poem built? How many verses are there? Does the poem have a rhyme or a rhythm? </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5396">
                <a:tc>
                  <a:txBody>
                    <a:bodyPr/>
                    <a:lstStyle/>
                    <a:p>
                      <a:pPr>
                        <a:spcAft>
                          <a:spcPts val="0"/>
                        </a:spcAft>
                      </a:pPr>
                      <a:r>
                        <a:rPr lang="en-GB" sz="4000" b="1">
                          <a:effectLst/>
                          <a:latin typeface="Comic Sans MS"/>
                          <a:ea typeface="Times New Roman"/>
                        </a:rPr>
                        <a:t>M</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a:effectLst/>
                          <a:latin typeface="Comic Sans MS"/>
                          <a:ea typeface="Times New Roman"/>
                        </a:rPr>
                        <a:t>Meaning.</a:t>
                      </a:r>
                      <a:endParaRPr lang="en-GB" sz="700">
                        <a:effectLst/>
                        <a:latin typeface="Times New Roman"/>
                        <a:ea typeface="Times New Roman"/>
                      </a:endParaRPr>
                    </a:p>
                    <a:p>
                      <a:pPr>
                        <a:spcAft>
                          <a:spcPts val="0"/>
                        </a:spcAft>
                      </a:pPr>
                      <a:r>
                        <a:rPr lang="en-GB" sz="1000" b="1">
                          <a:effectLst/>
                          <a:latin typeface="Comic Sans MS"/>
                          <a:ea typeface="Times New Roman"/>
                        </a:rPr>
                        <a:t>What is the poem about? Think about what the poet is trying to tell us? What is the message of the poem?</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5396">
                <a:tc>
                  <a:txBody>
                    <a:bodyPr/>
                    <a:lstStyle/>
                    <a:p>
                      <a:pPr>
                        <a:spcAft>
                          <a:spcPts val="0"/>
                        </a:spcAft>
                      </a:pPr>
                      <a:r>
                        <a:rPr lang="en-GB" sz="4000" b="1">
                          <a:effectLst/>
                          <a:latin typeface="Comic Sans MS"/>
                          <a:ea typeface="Times New Roman"/>
                        </a:rPr>
                        <a:t>I</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dirty="0">
                          <a:effectLst/>
                          <a:latin typeface="Comic Sans MS"/>
                          <a:ea typeface="Times New Roman"/>
                        </a:rPr>
                        <a:t>Imagery.</a:t>
                      </a:r>
                      <a:endParaRPr lang="en-GB" sz="700" dirty="0">
                        <a:effectLst/>
                        <a:latin typeface="Times New Roman"/>
                        <a:ea typeface="Times New Roman"/>
                      </a:endParaRPr>
                    </a:p>
                    <a:p>
                      <a:pPr>
                        <a:spcAft>
                          <a:spcPts val="0"/>
                        </a:spcAft>
                      </a:pPr>
                      <a:r>
                        <a:rPr lang="en-GB" sz="1000" b="1" dirty="0">
                          <a:effectLst/>
                          <a:latin typeface="Comic Sans MS"/>
                          <a:ea typeface="Times New Roman"/>
                        </a:rPr>
                        <a:t>What pictures does the poem create in your head? Think about similes, metaphors and personification.</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5396">
                <a:tc>
                  <a:txBody>
                    <a:bodyPr/>
                    <a:lstStyle/>
                    <a:p>
                      <a:pPr>
                        <a:spcAft>
                          <a:spcPts val="0"/>
                        </a:spcAft>
                      </a:pPr>
                      <a:r>
                        <a:rPr lang="en-GB" sz="4000" b="1">
                          <a:effectLst/>
                          <a:latin typeface="Comic Sans MS"/>
                          <a:ea typeface="Times New Roman"/>
                        </a:rPr>
                        <a:t>L</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a:effectLst/>
                          <a:latin typeface="Comic Sans MS"/>
                          <a:ea typeface="Times New Roman"/>
                        </a:rPr>
                        <a:t>Language.</a:t>
                      </a:r>
                      <a:endParaRPr lang="en-GB" sz="700">
                        <a:effectLst/>
                        <a:latin typeface="Times New Roman"/>
                        <a:ea typeface="Times New Roman"/>
                      </a:endParaRPr>
                    </a:p>
                    <a:p>
                      <a:pPr>
                        <a:spcAft>
                          <a:spcPts val="0"/>
                        </a:spcAft>
                      </a:pPr>
                      <a:r>
                        <a:rPr lang="en-GB" sz="1000" b="1">
                          <a:effectLst/>
                          <a:latin typeface="Comic Sans MS"/>
                          <a:ea typeface="Times New Roman"/>
                        </a:rPr>
                        <a:t>Look at the use of particular words and discuss why you think they have been chosen by the poet.</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6745">
                <a:tc>
                  <a:txBody>
                    <a:bodyPr/>
                    <a:lstStyle/>
                    <a:p>
                      <a:pPr>
                        <a:spcAft>
                          <a:spcPts val="0"/>
                        </a:spcAft>
                      </a:pPr>
                      <a:r>
                        <a:rPr lang="en-GB" sz="4000" b="1">
                          <a:effectLst/>
                          <a:latin typeface="Comic Sans MS"/>
                          <a:ea typeface="Times New Roman"/>
                        </a:rPr>
                        <a:t>E</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dirty="0">
                          <a:effectLst/>
                          <a:latin typeface="Comic Sans MS"/>
                          <a:ea typeface="Times New Roman"/>
                        </a:rPr>
                        <a:t>Effect.</a:t>
                      </a:r>
                      <a:endParaRPr lang="en-GB" sz="700" dirty="0">
                        <a:effectLst/>
                        <a:latin typeface="Times New Roman"/>
                        <a:ea typeface="Times New Roman"/>
                      </a:endParaRPr>
                    </a:p>
                    <a:p>
                      <a:pPr>
                        <a:spcAft>
                          <a:spcPts val="0"/>
                        </a:spcAft>
                      </a:pPr>
                      <a:r>
                        <a:rPr lang="en-GB" sz="1000" b="1" dirty="0">
                          <a:effectLst/>
                          <a:latin typeface="Comic Sans MS"/>
                          <a:ea typeface="Times New Roman"/>
                        </a:rPr>
                        <a:t>This is the opportunity for </a:t>
                      </a:r>
                      <a:r>
                        <a:rPr lang="en-GB" sz="1000" b="1" u="sng" dirty="0">
                          <a:effectLst/>
                          <a:latin typeface="Comic Sans MS"/>
                          <a:ea typeface="Times New Roman"/>
                        </a:rPr>
                        <a:t>you</a:t>
                      </a:r>
                      <a:r>
                        <a:rPr lang="en-GB" sz="1000" b="1" dirty="0">
                          <a:effectLst/>
                          <a:latin typeface="Comic Sans MS"/>
                          <a:ea typeface="Times New Roman"/>
                        </a:rPr>
                        <a:t> to discuss your opinion of the poem. How does the poem make you feel? What do you think the poet wants the reader to feel?</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4774500" y="1997840"/>
            <a:ext cx="3744416"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000" dirty="0"/>
              <a:t>Discuss your first impressions with your partner. Then try to answer the following questions:</a:t>
            </a:r>
          </a:p>
          <a:p>
            <a:endParaRPr lang="en-GB" sz="2000" dirty="0"/>
          </a:p>
          <a:p>
            <a:r>
              <a:rPr lang="en-GB" sz="2000" dirty="0"/>
              <a:t>How did the boy feel before being sent to war?</a:t>
            </a:r>
          </a:p>
          <a:p>
            <a:endParaRPr lang="en-GB" sz="2000" dirty="0"/>
          </a:p>
          <a:p>
            <a:r>
              <a:rPr lang="en-GB" sz="2000" dirty="0"/>
              <a:t>How did the boy feel during the war?</a:t>
            </a:r>
          </a:p>
        </p:txBody>
      </p:sp>
      <p:sp>
        <p:nvSpPr>
          <p:cNvPr id="8" name="TextBox 7"/>
          <p:cNvSpPr txBox="1"/>
          <p:nvPr/>
        </p:nvSpPr>
        <p:spPr>
          <a:xfrm>
            <a:off x="4976122" y="5445223"/>
            <a:ext cx="3341171"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2000" u="sng" dirty="0"/>
              <a:t>Challenge</a:t>
            </a:r>
            <a:r>
              <a:rPr lang="en-GB" sz="2000" dirty="0"/>
              <a:t>:</a:t>
            </a:r>
          </a:p>
          <a:p>
            <a:r>
              <a:rPr lang="en-GB" sz="2000" dirty="0"/>
              <a:t>Find quotes for each question</a:t>
            </a:r>
            <a:r>
              <a:rPr lang="en-GB" dirty="0"/>
              <a:t>.</a:t>
            </a:r>
          </a:p>
        </p:txBody>
      </p:sp>
    </p:spTree>
    <p:extLst>
      <p:ext uri="{BB962C8B-B14F-4D97-AF65-F5344CB8AC3E}">
        <p14:creationId xmlns:p14="http://schemas.microsoft.com/office/powerpoint/2010/main" val="3841213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8367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t>The Shot at Dawn Memorial</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20484"/>
            <a:ext cx="5415309" cy="298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5696" y="4437112"/>
            <a:ext cx="619268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dirty="0"/>
              <a:t>The Shot at Dawn Memorial is a monument in Staffordshire, UK. It memorialises the 306 British Army and Commonwealth soldiers executed after courts-martial for desertion and other capital offences during World War I.</a:t>
            </a:r>
          </a:p>
        </p:txBody>
      </p:sp>
    </p:spTree>
    <p:extLst>
      <p:ext uri="{BB962C8B-B14F-4D97-AF65-F5344CB8AC3E}">
        <p14:creationId xmlns:p14="http://schemas.microsoft.com/office/powerpoint/2010/main" val="81686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82109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lvl="0" indent="0" algn="ctr">
              <a:buClr>
                <a:prstClr val="black">
                  <a:lumMod val="50000"/>
                  <a:lumOff val="50000"/>
                </a:prstClr>
              </a:buClr>
              <a:buNone/>
            </a:pPr>
            <a:endParaRPr lang="en-GB" sz="2800" b="1" i="1" dirty="0">
              <a:solidFill>
                <a:prstClr val="white"/>
              </a:solidFill>
            </a:endParaRPr>
          </a:p>
          <a:p>
            <a:pPr marL="0" lvl="0" indent="0" algn="ctr">
              <a:buClr>
                <a:prstClr val="black">
                  <a:lumMod val="50000"/>
                  <a:lumOff val="50000"/>
                </a:prstClr>
              </a:buClr>
              <a:buNone/>
            </a:pPr>
            <a:r>
              <a:rPr lang="en-GB" sz="3600" b="1" i="1" dirty="0">
                <a:solidFill>
                  <a:prstClr val="white"/>
                </a:solidFill>
              </a:rPr>
              <a:t>The Shot at Dawn Memorial</a:t>
            </a:r>
          </a:p>
          <a:p>
            <a:pPr marL="0" indent="0" algn="ctr">
              <a:buNone/>
            </a:pPr>
            <a:endParaRPr lang="en-GB"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043608" y="908720"/>
            <a:ext cx="7704856"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The memorial portrays a young British soldier blindfolded and tied to a stake ready to be shot by a firing squad. The memorial was modelled on the likeness of 17-year-old Private Herbert Burden, who lied about his age to enlist in the armed forces and was later shot for desertion. It is surrounded by a semicircle of stakes on which are listed the names of every soldier executed in this fashion</a:t>
            </a:r>
          </a:p>
          <a:p>
            <a:endParaRPr lang="en-GB" sz="2000" dirty="0"/>
          </a:p>
          <a:p>
            <a:r>
              <a:rPr lang="en-GB" sz="2000" dirty="0"/>
              <a:t>It is now believed that many of the men convicted of desertion, cowardice, and refusing to follow military orders suffered from shell-shock or Post Traumatic Stress Disorder (PTSD), but at the time of these executions, military authorities were nearly always more concerned about setting an example and maintaining discipline than they were about attending to the specifics of individual cases.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5087747"/>
            <a:ext cx="3091294" cy="170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84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Herbert Read</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014601" y="1052736"/>
            <a:ext cx="4752528"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Herbert Read was a Yorkshire farmer’s son whose studies at the University of Leeds were interrupted by the war.  Serving in France and Belgium with the Yorkshire Regiment, Read’s conduct in battle earned him the Military Cross and Distinguished Service Order, but he was no stranger to fear. In his posthumously published essay "The Cult of Sincerity," Read writes,</a:t>
            </a:r>
          </a:p>
          <a:p>
            <a:endParaRPr lang="en-GB" sz="2000" dirty="0"/>
          </a:p>
          <a:p>
            <a:r>
              <a:rPr lang="en-GB" sz="2000" i="1" dirty="0"/>
              <a:t>I have never written about the real horror of fighting, which is not death nor the fear of mutilation, discomfort or filth, but a psychopathic state of hallucination in which the world becomes unreal and you no longer know whether your experience is valid—in other words, whether you are any longer sane.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71103"/>
            <a:ext cx="2304256" cy="35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24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lvl="0" indent="0" algn="ctr">
              <a:buClr>
                <a:prstClr val="black">
                  <a:lumMod val="50000"/>
                  <a:lumOff val="50000"/>
                </a:prstClr>
              </a:buClr>
              <a:buNone/>
            </a:pPr>
            <a:endParaRPr lang="en-GB" sz="1000" b="1" i="1" dirty="0">
              <a:solidFill>
                <a:prstClr val="white"/>
              </a:solidFill>
            </a:endParaRPr>
          </a:p>
          <a:p>
            <a:pPr marL="0" lvl="0" indent="0" algn="ctr">
              <a:buClr>
                <a:prstClr val="black">
                  <a:lumMod val="50000"/>
                  <a:lumOff val="50000"/>
                </a:prstClr>
              </a:buClr>
              <a:buNone/>
            </a:pPr>
            <a:r>
              <a:rPr lang="en-GB" sz="3000" b="1" i="1" dirty="0">
                <a:solidFill>
                  <a:prstClr val="white"/>
                </a:solidFill>
              </a:rPr>
              <a:t>Herbert Read</a:t>
            </a:r>
          </a:p>
          <a:p>
            <a:pPr marL="0" indent="0" algn="ctr">
              <a:buNone/>
            </a:pPr>
            <a:r>
              <a:rPr lang="en-GB" b="1" dirty="0">
                <a:solidFill>
                  <a:schemeClr val="bg1"/>
                </a:solidFill>
              </a:rPr>
              <a:t> </a:t>
            </a:r>
            <a:endParaRPr lang="en-GB"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043608" y="1484783"/>
            <a:ext cx="2509124"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000" dirty="0"/>
              <a:t>In 1919, shortly after the war had ended, Herbert Read published Naked Warriors, a collection of poems he had written during the war.  </a:t>
            </a:r>
          </a:p>
          <a:p>
            <a:endParaRPr lang="en-GB" sz="2000" dirty="0"/>
          </a:p>
          <a:p>
            <a:r>
              <a:rPr lang="en-GB" sz="2000" dirty="0"/>
              <a:t>The poem “Fear” is one of six short imagist poems collected under the title “The Scene of War.”</a:t>
            </a:r>
          </a:p>
        </p:txBody>
      </p:sp>
      <p:sp>
        <p:nvSpPr>
          <p:cNvPr id="3" name="Rectangle 2"/>
          <p:cNvSpPr/>
          <p:nvPr/>
        </p:nvSpPr>
        <p:spPr>
          <a:xfrm>
            <a:off x="3923928" y="1023525"/>
            <a:ext cx="4572000" cy="563231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a:t>III. Fear</a:t>
            </a:r>
          </a:p>
          <a:p>
            <a:endParaRPr lang="en-GB" dirty="0"/>
          </a:p>
          <a:p>
            <a:r>
              <a:rPr lang="en-GB" dirty="0"/>
              <a:t>Fear is a wave</a:t>
            </a:r>
          </a:p>
          <a:p>
            <a:r>
              <a:rPr lang="en-GB" dirty="0"/>
              <a:t>Beating through the air</a:t>
            </a:r>
          </a:p>
          <a:p>
            <a:r>
              <a:rPr lang="en-GB" dirty="0"/>
              <a:t>And on taut nerves impinging</a:t>
            </a:r>
          </a:p>
          <a:p>
            <a:r>
              <a:rPr lang="en-GB" dirty="0"/>
              <a:t>Till there it wins</a:t>
            </a:r>
          </a:p>
          <a:p>
            <a:r>
              <a:rPr lang="en-GB" dirty="0"/>
              <a:t>Vibrating chords.</a:t>
            </a:r>
          </a:p>
          <a:p>
            <a:endParaRPr lang="en-GB" dirty="0"/>
          </a:p>
          <a:p>
            <a:r>
              <a:rPr lang="en-GB" dirty="0"/>
              <a:t>All goes well</a:t>
            </a:r>
          </a:p>
          <a:p>
            <a:r>
              <a:rPr lang="en-GB" dirty="0"/>
              <a:t>So long as you tune the instrument</a:t>
            </a:r>
          </a:p>
          <a:p>
            <a:r>
              <a:rPr lang="en-GB" dirty="0"/>
              <a:t>To simulate composure.</a:t>
            </a:r>
          </a:p>
          <a:p>
            <a:endParaRPr lang="en-GB" dirty="0"/>
          </a:p>
          <a:p>
            <a:r>
              <a:rPr lang="en-GB" dirty="0"/>
              <a:t>(So you will become</a:t>
            </a:r>
          </a:p>
          <a:p>
            <a:r>
              <a:rPr lang="en-GB" dirty="0"/>
              <a:t>A gallant gentleman.)</a:t>
            </a:r>
          </a:p>
          <a:p>
            <a:endParaRPr lang="en-GB" dirty="0"/>
          </a:p>
          <a:p>
            <a:r>
              <a:rPr lang="en-GB" dirty="0"/>
              <a:t>But when the strings are broken . . . .</a:t>
            </a:r>
          </a:p>
          <a:p>
            <a:r>
              <a:rPr lang="en-GB" dirty="0"/>
              <a:t>Then you will grovel on the earth</a:t>
            </a:r>
          </a:p>
          <a:p>
            <a:r>
              <a:rPr lang="en-GB" dirty="0"/>
              <a:t>And your rabbit eyes</a:t>
            </a:r>
          </a:p>
          <a:p>
            <a:r>
              <a:rPr lang="en-GB" dirty="0"/>
              <a:t>Will fill with the fragments of your shattered soul.</a:t>
            </a:r>
          </a:p>
        </p:txBody>
      </p:sp>
    </p:spTree>
    <p:extLst>
      <p:ext uri="{BB962C8B-B14F-4D97-AF65-F5344CB8AC3E}">
        <p14:creationId xmlns:p14="http://schemas.microsoft.com/office/powerpoint/2010/main" val="3592272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76470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lvl="0" indent="0" algn="ctr">
              <a:buClr>
                <a:prstClr val="black">
                  <a:lumMod val="50000"/>
                  <a:lumOff val="50000"/>
                </a:prstClr>
              </a:buClr>
              <a:buNone/>
            </a:pPr>
            <a:r>
              <a:rPr lang="en-GB" sz="2800" b="1" i="1" dirty="0">
                <a:solidFill>
                  <a:prstClr val="white"/>
                </a:solidFill>
              </a:rPr>
              <a:t>Herbert Read</a:t>
            </a:r>
          </a:p>
          <a:p>
            <a:pPr marL="0" indent="0" algn="ctr">
              <a:buNone/>
            </a:pPr>
            <a:endParaRPr lang="en-GB"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4211960" y="892896"/>
            <a:ext cx="4320480"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III. Fear</a:t>
            </a:r>
          </a:p>
          <a:p>
            <a:endParaRPr lang="en-GB" dirty="0"/>
          </a:p>
          <a:p>
            <a:r>
              <a:rPr lang="en-GB" dirty="0"/>
              <a:t>Fear is a wave</a:t>
            </a:r>
          </a:p>
          <a:p>
            <a:r>
              <a:rPr lang="en-GB" dirty="0"/>
              <a:t>Beating through the air</a:t>
            </a:r>
          </a:p>
          <a:p>
            <a:r>
              <a:rPr lang="en-GB" dirty="0"/>
              <a:t>And on taut nerves impinging</a:t>
            </a:r>
          </a:p>
          <a:p>
            <a:r>
              <a:rPr lang="en-GB" dirty="0"/>
              <a:t>Till there it wins</a:t>
            </a:r>
          </a:p>
          <a:p>
            <a:r>
              <a:rPr lang="en-GB" dirty="0"/>
              <a:t>Vibrating chords.</a:t>
            </a:r>
          </a:p>
          <a:p>
            <a:endParaRPr lang="en-GB" dirty="0"/>
          </a:p>
          <a:p>
            <a:r>
              <a:rPr lang="en-GB" dirty="0"/>
              <a:t>All goes well</a:t>
            </a:r>
          </a:p>
          <a:p>
            <a:r>
              <a:rPr lang="en-GB" dirty="0"/>
              <a:t>So long as you tune the instrument</a:t>
            </a:r>
          </a:p>
          <a:p>
            <a:r>
              <a:rPr lang="en-GB" dirty="0"/>
              <a:t>To simulate composure.</a:t>
            </a:r>
          </a:p>
          <a:p>
            <a:endParaRPr lang="en-GB" dirty="0"/>
          </a:p>
          <a:p>
            <a:r>
              <a:rPr lang="en-GB" dirty="0"/>
              <a:t>(So you will become</a:t>
            </a:r>
          </a:p>
          <a:p>
            <a:r>
              <a:rPr lang="en-GB" dirty="0"/>
              <a:t>A gallant gentleman.)</a:t>
            </a:r>
          </a:p>
          <a:p>
            <a:endParaRPr lang="en-GB" dirty="0"/>
          </a:p>
          <a:p>
            <a:r>
              <a:rPr lang="en-GB" dirty="0"/>
              <a:t>But when the strings are broken . . . .</a:t>
            </a:r>
          </a:p>
          <a:p>
            <a:r>
              <a:rPr lang="en-GB" dirty="0"/>
              <a:t>Then you will grovel on the earth</a:t>
            </a:r>
          </a:p>
          <a:p>
            <a:r>
              <a:rPr lang="en-GB" dirty="0"/>
              <a:t>And your rabbit eyes</a:t>
            </a:r>
          </a:p>
          <a:p>
            <a:r>
              <a:rPr lang="en-GB" dirty="0"/>
              <a:t>Will fill with the fragments of your shattered soul.</a:t>
            </a:r>
          </a:p>
        </p:txBody>
      </p:sp>
      <p:sp>
        <p:nvSpPr>
          <p:cNvPr id="4" name="Rectangle 3"/>
          <p:cNvSpPr/>
          <p:nvPr/>
        </p:nvSpPr>
        <p:spPr>
          <a:xfrm>
            <a:off x="971600" y="1139145"/>
            <a:ext cx="2664296"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dirty="0"/>
              <a:t>Read’s poem uses the metaphor of music and sound to let us feel the horrors of shell shock.  Fear is compared to an eroding wave that beats against the shore or to a concussive blast of sound that hammers at the skull. </a:t>
            </a:r>
          </a:p>
          <a:p>
            <a:endParaRPr lang="en-GB" dirty="0"/>
          </a:p>
          <a:p>
            <a:r>
              <a:rPr lang="en-GB" dirty="0"/>
              <a:t>It strikes at nerves stretched to the breaking point until they resonate with an unholy, dissonant music.  And once tuned to fear, the mind vibrates with panic and horror until its strings snap.</a:t>
            </a:r>
          </a:p>
        </p:txBody>
      </p:sp>
    </p:spTree>
    <p:extLst>
      <p:ext uri="{BB962C8B-B14F-4D97-AF65-F5344CB8AC3E}">
        <p14:creationId xmlns:p14="http://schemas.microsoft.com/office/powerpoint/2010/main" val="109319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3" y="0"/>
            <a:ext cx="8409607"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Write a war poem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899592" y="983826"/>
            <a:ext cx="4176464"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200" dirty="0"/>
              <a:t>You are going to create a descriptive poem, in any style you like, about a soldier in the war.</a:t>
            </a:r>
          </a:p>
          <a:p>
            <a:r>
              <a:rPr lang="en-GB" sz="2200" dirty="0"/>
              <a:t> </a:t>
            </a:r>
          </a:p>
          <a:p>
            <a:r>
              <a:rPr lang="en-GB" sz="2200" dirty="0"/>
              <a:t>First we are going to think about what it would feel like to be a soldier in the war.</a:t>
            </a:r>
          </a:p>
        </p:txBody>
      </p:sp>
      <p:sp>
        <p:nvSpPr>
          <p:cNvPr id="4" name="Rectangle 3"/>
          <p:cNvSpPr/>
          <p:nvPr/>
        </p:nvSpPr>
        <p:spPr>
          <a:xfrm>
            <a:off x="4139952" y="3212976"/>
            <a:ext cx="4572000" cy="3477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GB" sz="2200" dirty="0"/>
              <a:t>What do you see?</a:t>
            </a:r>
          </a:p>
          <a:p>
            <a:r>
              <a:rPr lang="en-GB" sz="2200" dirty="0"/>
              <a:t>What can you hear?</a:t>
            </a:r>
          </a:p>
          <a:p>
            <a:r>
              <a:rPr lang="en-GB" sz="2200" dirty="0"/>
              <a:t>How do you feel?</a:t>
            </a:r>
          </a:p>
          <a:p>
            <a:r>
              <a:rPr lang="en-GB" sz="2200" dirty="0"/>
              <a:t>What are you thinking?</a:t>
            </a:r>
          </a:p>
          <a:p>
            <a:r>
              <a:rPr lang="en-GB" sz="2200" dirty="0"/>
              <a:t>What do you hope for?</a:t>
            </a:r>
          </a:p>
          <a:p>
            <a:r>
              <a:rPr lang="en-GB" sz="2200" dirty="0"/>
              <a:t>What can you smell?</a:t>
            </a:r>
          </a:p>
          <a:p>
            <a:endParaRPr lang="en-GB" sz="2200" dirty="0"/>
          </a:p>
          <a:p>
            <a:r>
              <a:rPr lang="en-GB" sz="2200" dirty="0"/>
              <a:t>Answer these questions in as much detail as you can. Work with a partner if you wish.</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3" y="5137034"/>
            <a:ext cx="29876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724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3" y="0"/>
            <a:ext cx="8409607"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Write a war poem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734393" y="980728"/>
            <a:ext cx="8086079"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000" dirty="0"/>
              <a:t>Your poem can be from any viewpoint. It doesn’t have to rhyme (but it can!).</a:t>
            </a:r>
          </a:p>
        </p:txBody>
      </p:sp>
      <p:sp>
        <p:nvSpPr>
          <p:cNvPr id="5" name="Rectangle 4"/>
          <p:cNvSpPr/>
          <p:nvPr/>
        </p:nvSpPr>
        <p:spPr>
          <a:xfrm>
            <a:off x="1043608" y="2204864"/>
            <a:ext cx="4320480" cy="37548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b="1" dirty="0"/>
              <a:t>4 lines about what you can hear</a:t>
            </a:r>
          </a:p>
          <a:p>
            <a:r>
              <a:rPr lang="en-GB" sz="1400" b="1" dirty="0"/>
              <a:t>4 lines about what you can see</a:t>
            </a:r>
          </a:p>
          <a:p>
            <a:r>
              <a:rPr lang="en-GB" sz="1400" b="1" dirty="0"/>
              <a:t>4 lines about what you feel</a:t>
            </a:r>
          </a:p>
          <a:p>
            <a:endParaRPr lang="en-GB" sz="1400" dirty="0"/>
          </a:p>
          <a:p>
            <a:r>
              <a:rPr lang="en-GB" sz="1400" dirty="0"/>
              <a:t>Rumbling tanks cross over the land</a:t>
            </a:r>
          </a:p>
          <a:p>
            <a:r>
              <a:rPr lang="en-GB" sz="1400" dirty="0"/>
              <a:t>Screaming planes soar across the heavy, ashen sky,</a:t>
            </a:r>
          </a:p>
          <a:p>
            <a:r>
              <a:rPr lang="en-GB" sz="1400" dirty="0"/>
              <a:t>Marching troops refuse to give in, pounding the ground with their leather boots</a:t>
            </a:r>
          </a:p>
          <a:p>
            <a:r>
              <a:rPr lang="en-GB" sz="1400" dirty="0"/>
              <a:t>Drums beating the deafening echo of war. </a:t>
            </a:r>
          </a:p>
          <a:p>
            <a:endParaRPr lang="en-GB" sz="1400" dirty="0"/>
          </a:p>
          <a:p>
            <a:r>
              <a:rPr lang="en-GB" sz="1400" dirty="0"/>
              <a:t>Men are in position, standing tall with a sense of pride</a:t>
            </a:r>
          </a:p>
          <a:p>
            <a:r>
              <a:rPr lang="en-GB" sz="1400" dirty="0"/>
              <a:t>Bomb torn buildings decorate the once beautiful landscape</a:t>
            </a:r>
          </a:p>
          <a:p>
            <a:r>
              <a:rPr lang="en-GB" sz="1400" dirty="0"/>
              <a:t>Uniforms and unclaimed hats lay strewn across the muddy ground</a:t>
            </a:r>
          </a:p>
          <a:p>
            <a:r>
              <a:rPr lang="en-GB" sz="1400" dirty="0"/>
              <a:t>Gardens where once flowers grew and now filled with crops. </a:t>
            </a:r>
          </a:p>
        </p:txBody>
      </p:sp>
      <p:sp>
        <p:nvSpPr>
          <p:cNvPr id="6" name="TextBox 5"/>
          <p:cNvSpPr txBox="1"/>
          <p:nvPr/>
        </p:nvSpPr>
        <p:spPr>
          <a:xfrm>
            <a:off x="3995936" y="1484784"/>
            <a:ext cx="1167499"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a:t>Examples</a:t>
            </a:r>
          </a:p>
        </p:txBody>
      </p:sp>
      <p:sp>
        <p:nvSpPr>
          <p:cNvPr id="8" name="Rectangle 7"/>
          <p:cNvSpPr/>
          <p:nvPr/>
        </p:nvSpPr>
        <p:spPr>
          <a:xfrm>
            <a:off x="5580112" y="2235695"/>
            <a:ext cx="3096344" cy="23391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Bombs are lighting up the sky,</a:t>
            </a:r>
          </a:p>
          <a:p>
            <a:r>
              <a:rPr lang="en-GB" sz="1600" dirty="0"/>
              <a:t>Soldiers calling out.</a:t>
            </a:r>
          </a:p>
          <a:p>
            <a:r>
              <a:rPr lang="en-GB" sz="1600" dirty="0"/>
              <a:t>Wondering if we will survive,</a:t>
            </a:r>
          </a:p>
          <a:p>
            <a:r>
              <a:rPr lang="en-GB" sz="1600" dirty="0"/>
              <a:t>The thought fills me with doubt.</a:t>
            </a:r>
          </a:p>
          <a:p>
            <a:endParaRPr lang="en-GB" sz="1600" dirty="0"/>
          </a:p>
          <a:p>
            <a:r>
              <a:rPr lang="en-GB" sz="1600" dirty="0"/>
              <a:t>Although it feels I am alone,</a:t>
            </a:r>
          </a:p>
          <a:p>
            <a:r>
              <a:rPr lang="en-GB" sz="1600" dirty="0"/>
              <a:t>I am not the only man.</a:t>
            </a:r>
          </a:p>
          <a:p>
            <a:r>
              <a:rPr lang="en-GB" sz="1600" dirty="0"/>
              <a:t>Standing tall against the enemy,</a:t>
            </a:r>
          </a:p>
          <a:p>
            <a:r>
              <a:rPr lang="en-GB" sz="1600" dirty="0"/>
              <a:t>And doing what I can.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279" y="5013176"/>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27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EE46B-B394-4688-A257-8BE10D2EAE50}"/>
              </a:ext>
            </a:extLst>
          </p:cNvPr>
          <p:cNvSpPr txBox="1"/>
          <p:nvPr/>
        </p:nvSpPr>
        <p:spPr>
          <a:xfrm>
            <a:off x="945027" y="1122971"/>
            <a:ext cx="17356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Lesson 16</a:t>
            </a:r>
          </a:p>
        </p:txBody>
      </p:sp>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dirty="0">
                <a:solidFill>
                  <a:schemeClr val="bg1"/>
                </a:solidFill>
              </a:rPr>
              <a:t>L.O. To show understanding of </a:t>
            </a:r>
            <a:r>
              <a:rPr lang="en-GB" sz="2800" b="1" i="1" dirty="0">
                <a:solidFill>
                  <a:schemeClr val="bg1"/>
                </a:solidFill>
              </a:rPr>
              <a:t>Flanders Field</a:t>
            </a:r>
            <a:r>
              <a:rPr lang="en-GB" sz="2800" b="1" dirty="0">
                <a:solidFill>
                  <a:schemeClr val="bg1"/>
                </a:solidFill>
              </a:rPr>
              <a:t>.</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Content</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angle 2"/>
          <p:cNvSpPr/>
          <p:nvPr/>
        </p:nvSpPr>
        <p:spPr>
          <a:xfrm>
            <a:off x="945027" y="2060848"/>
            <a:ext cx="4203037"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From 1914 to 1918, Flanders Fields was a major battle theatre on the Western Front during the First World War. A million soldiers from more than 50 different countries were wounded, missing or killed in action here. Entire cities and villages were destroyed, their population scattered across Europe and beyond.</a:t>
            </a:r>
          </a:p>
        </p:txBody>
      </p:sp>
      <p:sp>
        <p:nvSpPr>
          <p:cNvPr id="4" name="Rectangle 3"/>
          <p:cNvSpPr/>
          <p:nvPr/>
        </p:nvSpPr>
        <p:spPr>
          <a:xfrm>
            <a:off x="5724128" y="3861048"/>
            <a:ext cx="278539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000" dirty="0"/>
              <a:t>Lieutenant Colonel John McCrae, MD was a Canadian poet, physician, author, artist and soldier during World War I, and a surgeon during the Second Battle of Ypres</a:t>
            </a:r>
            <a:r>
              <a:rPr lang="en-GB" dirty="0"/>
              <a: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251" y="980728"/>
            <a:ext cx="1877144" cy="268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634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i="1" dirty="0">
                <a:solidFill>
                  <a:schemeClr val="bg1"/>
                </a:solidFill>
              </a:rPr>
              <a:t>In Flanders Field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TextBox 2"/>
          <p:cNvSpPr txBox="1"/>
          <p:nvPr/>
        </p:nvSpPr>
        <p:spPr>
          <a:xfrm>
            <a:off x="971600" y="1153748"/>
            <a:ext cx="629018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400" dirty="0"/>
              <a:t>Read the poem </a:t>
            </a:r>
            <a:r>
              <a:rPr lang="en-GB" sz="2400" i="1" dirty="0"/>
              <a:t>In Flanders Field </a:t>
            </a:r>
            <a:r>
              <a:rPr lang="en-GB" sz="2400" dirty="0"/>
              <a:t>by John </a:t>
            </a:r>
            <a:r>
              <a:rPr lang="en-GB" sz="2400" dirty="0" err="1"/>
              <a:t>Mcrae</a:t>
            </a:r>
            <a:r>
              <a:rPr lang="en-GB" sz="2400" dirty="0"/>
              <a:t>.</a:t>
            </a:r>
          </a:p>
        </p:txBody>
      </p:sp>
      <p:graphicFrame>
        <p:nvGraphicFramePr>
          <p:cNvPr id="4" name="Table 3"/>
          <p:cNvGraphicFramePr>
            <a:graphicFrameLocks noGrp="1"/>
          </p:cNvGraphicFramePr>
          <p:nvPr>
            <p:extLst>
              <p:ext uri="{D42A27DB-BD31-4B8C-83A1-F6EECF244321}">
                <p14:modId xmlns:p14="http://schemas.microsoft.com/office/powerpoint/2010/main" val="2199205940"/>
              </p:ext>
            </p:extLst>
          </p:nvPr>
        </p:nvGraphicFramePr>
        <p:xfrm>
          <a:off x="1187624" y="2356450"/>
          <a:ext cx="3096344" cy="3810000"/>
        </p:xfrm>
        <a:graphic>
          <a:graphicData uri="http://schemas.openxmlformats.org/drawingml/2006/table">
            <a:tbl>
              <a:tblPr firstRow="1" firstCol="1" lastRow="1" lastCol="1" bandRow="1" bandCol="1"/>
              <a:tblGrid>
                <a:gridCol w="832810">
                  <a:extLst>
                    <a:ext uri="{9D8B030D-6E8A-4147-A177-3AD203B41FA5}">
                      <a16:colId xmlns:a16="http://schemas.microsoft.com/office/drawing/2014/main" val="20000"/>
                    </a:ext>
                  </a:extLst>
                </a:gridCol>
                <a:gridCol w="2263534">
                  <a:extLst>
                    <a:ext uri="{9D8B030D-6E8A-4147-A177-3AD203B41FA5}">
                      <a16:colId xmlns:a16="http://schemas.microsoft.com/office/drawing/2014/main" val="20001"/>
                    </a:ext>
                  </a:extLst>
                </a:gridCol>
              </a:tblGrid>
              <a:tr h="605396">
                <a:tc>
                  <a:txBody>
                    <a:bodyPr/>
                    <a:lstStyle/>
                    <a:p>
                      <a:pPr>
                        <a:spcAft>
                          <a:spcPts val="0"/>
                        </a:spcAft>
                      </a:pPr>
                      <a:r>
                        <a:rPr lang="en-GB" sz="4000" b="1" dirty="0">
                          <a:effectLst/>
                          <a:latin typeface="Comic Sans MS"/>
                          <a:ea typeface="Times New Roman"/>
                        </a:rPr>
                        <a:t>S</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dirty="0">
                          <a:effectLst/>
                          <a:latin typeface="Comic Sans MS"/>
                          <a:ea typeface="Times New Roman"/>
                        </a:rPr>
                        <a:t>Structure.</a:t>
                      </a:r>
                      <a:endParaRPr lang="en-GB" sz="700" dirty="0">
                        <a:effectLst/>
                        <a:latin typeface="Times New Roman"/>
                        <a:ea typeface="Times New Roman"/>
                      </a:endParaRPr>
                    </a:p>
                    <a:p>
                      <a:pPr>
                        <a:spcAft>
                          <a:spcPts val="0"/>
                        </a:spcAft>
                      </a:pPr>
                      <a:r>
                        <a:rPr lang="en-GB" sz="1000" b="1" dirty="0">
                          <a:effectLst/>
                          <a:latin typeface="Comic Sans MS"/>
                          <a:ea typeface="Times New Roman"/>
                        </a:rPr>
                        <a:t>How is the poem built? How many verses are there? Does the poem have a rhyme or a rhythm? </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5396">
                <a:tc>
                  <a:txBody>
                    <a:bodyPr/>
                    <a:lstStyle/>
                    <a:p>
                      <a:pPr>
                        <a:spcAft>
                          <a:spcPts val="0"/>
                        </a:spcAft>
                      </a:pPr>
                      <a:r>
                        <a:rPr lang="en-GB" sz="4000" b="1">
                          <a:effectLst/>
                          <a:latin typeface="Comic Sans MS"/>
                          <a:ea typeface="Times New Roman"/>
                        </a:rPr>
                        <a:t>M</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a:effectLst/>
                          <a:latin typeface="Comic Sans MS"/>
                          <a:ea typeface="Times New Roman"/>
                        </a:rPr>
                        <a:t>Meaning.</a:t>
                      </a:r>
                      <a:endParaRPr lang="en-GB" sz="700">
                        <a:effectLst/>
                        <a:latin typeface="Times New Roman"/>
                        <a:ea typeface="Times New Roman"/>
                      </a:endParaRPr>
                    </a:p>
                    <a:p>
                      <a:pPr>
                        <a:spcAft>
                          <a:spcPts val="0"/>
                        </a:spcAft>
                      </a:pPr>
                      <a:r>
                        <a:rPr lang="en-GB" sz="1000" b="1">
                          <a:effectLst/>
                          <a:latin typeface="Comic Sans MS"/>
                          <a:ea typeface="Times New Roman"/>
                        </a:rPr>
                        <a:t>What is the poem about? Think about what the poet is trying to tell us? What is the message of the poem?</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5396">
                <a:tc>
                  <a:txBody>
                    <a:bodyPr/>
                    <a:lstStyle/>
                    <a:p>
                      <a:pPr>
                        <a:spcAft>
                          <a:spcPts val="0"/>
                        </a:spcAft>
                      </a:pPr>
                      <a:r>
                        <a:rPr lang="en-GB" sz="4000" b="1">
                          <a:effectLst/>
                          <a:latin typeface="Comic Sans MS"/>
                          <a:ea typeface="Times New Roman"/>
                        </a:rPr>
                        <a:t>I</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dirty="0">
                          <a:effectLst/>
                          <a:latin typeface="Comic Sans MS"/>
                          <a:ea typeface="Times New Roman"/>
                        </a:rPr>
                        <a:t>Imagery.</a:t>
                      </a:r>
                      <a:endParaRPr lang="en-GB" sz="700" dirty="0">
                        <a:effectLst/>
                        <a:latin typeface="Times New Roman"/>
                        <a:ea typeface="Times New Roman"/>
                      </a:endParaRPr>
                    </a:p>
                    <a:p>
                      <a:pPr>
                        <a:spcAft>
                          <a:spcPts val="0"/>
                        </a:spcAft>
                      </a:pPr>
                      <a:r>
                        <a:rPr lang="en-GB" sz="1000" b="1" dirty="0">
                          <a:effectLst/>
                          <a:latin typeface="Comic Sans MS"/>
                          <a:ea typeface="Times New Roman"/>
                        </a:rPr>
                        <a:t>What pictures does the poem create in your head? Think about similes, metaphors and personification.</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5396">
                <a:tc>
                  <a:txBody>
                    <a:bodyPr/>
                    <a:lstStyle/>
                    <a:p>
                      <a:pPr>
                        <a:spcAft>
                          <a:spcPts val="0"/>
                        </a:spcAft>
                      </a:pPr>
                      <a:r>
                        <a:rPr lang="en-GB" sz="4000" b="1">
                          <a:effectLst/>
                          <a:latin typeface="Comic Sans MS"/>
                          <a:ea typeface="Times New Roman"/>
                        </a:rPr>
                        <a:t>L</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a:effectLst/>
                          <a:latin typeface="Comic Sans MS"/>
                          <a:ea typeface="Times New Roman"/>
                        </a:rPr>
                        <a:t>Language.</a:t>
                      </a:r>
                      <a:endParaRPr lang="en-GB" sz="700">
                        <a:effectLst/>
                        <a:latin typeface="Times New Roman"/>
                        <a:ea typeface="Times New Roman"/>
                      </a:endParaRPr>
                    </a:p>
                    <a:p>
                      <a:pPr>
                        <a:spcAft>
                          <a:spcPts val="0"/>
                        </a:spcAft>
                      </a:pPr>
                      <a:r>
                        <a:rPr lang="en-GB" sz="1000" b="1">
                          <a:effectLst/>
                          <a:latin typeface="Comic Sans MS"/>
                          <a:ea typeface="Times New Roman"/>
                        </a:rPr>
                        <a:t>Look at the use of particular words and discuss why you think they have been chosen by the poet.</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6745">
                <a:tc>
                  <a:txBody>
                    <a:bodyPr/>
                    <a:lstStyle/>
                    <a:p>
                      <a:pPr>
                        <a:spcAft>
                          <a:spcPts val="0"/>
                        </a:spcAft>
                      </a:pPr>
                      <a:r>
                        <a:rPr lang="en-GB" sz="4000" b="1">
                          <a:effectLst/>
                          <a:latin typeface="Comic Sans MS"/>
                          <a:ea typeface="Times New Roman"/>
                        </a:rPr>
                        <a:t>E</a:t>
                      </a:r>
                      <a:endParaRPr lang="en-GB" sz="70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u="sng" dirty="0">
                          <a:effectLst/>
                          <a:latin typeface="Comic Sans MS"/>
                          <a:ea typeface="Times New Roman"/>
                        </a:rPr>
                        <a:t>Effect.</a:t>
                      </a:r>
                      <a:endParaRPr lang="en-GB" sz="700" dirty="0">
                        <a:effectLst/>
                        <a:latin typeface="Times New Roman"/>
                        <a:ea typeface="Times New Roman"/>
                      </a:endParaRPr>
                    </a:p>
                    <a:p>
                      <a:pPr>
                        <a:spcAft>
                          <a:spcPts val="0"/>
                        </a:spcAft>
                      </a:pPr>
                      <a:r>
                        <a:rPr lang="en-GB" sz="1000" b="1" dirty="0">
                          <a:effectLst/>
                          <a:latin typeface="Comic Sans MS"/>
                          <a:ea typeface="Times New Roman"/>
                        </a:rPr>
                        <a:t>This is the opportunity for </a:t>
                      </a:r>
                      <a:r>
                        <a:rPr lang="en-GB" sz="1000" b="1" u="sng" dirty="0">
                          <a:effectLst/>
                          <a:latin typeface="Comic Sans MS"/>
                          <a:ea typeface="Times New Roman"/>
                        </a:rPr>
                        <a:t>you</a:t>
                      </a:r>
                      <a:r>
                        <a:rPr lang="en-GB" sz="1000" b="1" dirty="0">
                          <a:effectLst/>
                          <a:latin typeface="Comic Sans MS"/>
                          <a:ea typeface="Times New Roman"/>
                        </a:rPr>
                        <a:t> to discuss your opinion of the poem. How does the poem make you feel? What do you think the poet wants the reader to feel?</a:t>
                      </a:r>
                      <a:endParaRPr lang="en-GB" sz="700" dirty="0">
                        <a:effectLst/>
                        <a:latin typeface="Times New Roman"/>
                        <a:ea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4774500" y="2305616"/>
            <a:ext cx="3744416"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000" dirty="0"/>
              <a:t>Discuss your first impressions with your partner. Then try to answer the following questions:</a:t>
            </a:r>
          </a:p>
          <a:p>
            <a:endParaRPr lang="en-GB" sz="2000" dirty="0"/>
          </a:p>
          <a:p>
            <a:r>
              <a:rPr lang="en-GB" sz="2000" dirty="0"/>
              <a:t>Who is speaking in the poem?</a:t>
            </a:r>
          </a:p>
          <a:p>
            <a:endParaRPr lang="en-GB" sz="2000" dirty="0"/>
          </a:p>
          <a:p>
            <a:r>
              <a:rPr lang="en-GB" sz="2000" dirty="0"/>
              <a:t>What is their message?</a:t>
            </a:r>
          </a:p>
        </p:txBody>
      </p:sp>
      <p:sp>
        <p:nvSpPr>
          <p:cNvPr id="8" name="TextBox 7"/>
          <p:cNvSpPr txBox="1"/>
          <p:nvPr/>
        </p:nvSpPr>
        <p:spPr>
          <a:xfrm>
            <a:off x="4976122" y="5373216"/>
            <a:ext cx="3341171"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2000" u="sng" dirty="0"/>
              <a:t>Challenge</a:t>
            </a:r>
            <a:r>
              <a:rPr lang="en-GB" sz="2000" dirty="0"/>
              <a:t>:</a:t>
            </a:r>
          </a:p>
          <a:p>
            <a:r>
              <a:rPr lang="en-GB" sz="2000" dirty="0"/>
              <a:t>Find quotes for each question</a:t>
            </a:r>
            <a:r>
              <a:rPr lang="en-GB" dirty="0"/>
              <a:t>.</a:t>
            </a:r>
          </a:p>
        </p:txBody>
      </p:sp>
    </p:spTree>
    <p:extLst>
      <p:ext uri="{BB962C8B-B14F-4D97-AF65-F5344CB8AC3E}">
        <p14:creationId xmlns:p14="http://schemas.microsoft.com/office/powerpoint/2010/main" val="98085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8072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How does the poet use individual words to create an effect?</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899592" y="1196751"/>
            <a:ext cx="6192688"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‘The larks, still </a:t>
            </a:r>
            <a:r>
              <a:rPr lang="en-GB" sz="2000" b="1" dirty="0">
                <a:solidFill>
                  <a:srgbClr val="FF0000"/>
                </a:solidFill>
              </a:rPr>
              <a:t>bravely</a:t>
            </a:r>
            <a:r>
              <a:rPr lang="en-GB" sz="2000" dirty="0"/>
              <a:t> singing, fly’</a:t>
            </a:r>
          </a:p>
          <a:p>
            <a:endParaRPr lang="en-GB" sz="2000" dirty="0"/>
          </a:p>
          <a:p>
            <a:r>
              <a:rPr lang="en-GB" sz="2000" dirty="0"/>
              <a:t>‘Loved and were </a:t>
            </a:r>
            <a:r>
              <a:rPr lang="en-GB" sz="2000" b="1" dirty="0">
                <a:solidFill>
                  <a:srgbClr val="FF0000"/>
                </a:solidFill>
              </a:rPr>
              <a:t>loved</a:t>
            </a:r>
            <a:r>
              <a:rPr lang="en-GB" sz="2000" dirty="0"/>
              <a:t>, and now we lie in Flanders fields.’</a:t>
            </a:r>
          </a:p>
          <a:p>
            <a:endParaRPr lang="en-GB" sz="2000" dirty="0"/>
          </a:p>
          <a:p>
            <a:r>
              <a:rPr lang="en-GB" sz="2000" dirty="0"/>
              <a:t>‘To you from </a:t>
            </a:r>
            <a:r>
              <a:rPr lang="en-GB" sz="2000" b="1" dirty="0">
                <a:solidFill>
                  <a:srgbClr val="FF0000"/>
                </a:solidFill>
              </a:rPr>
              <a:t>failing</a:t>
            </a:r>
            <a:r>
              <a:rPr lang="en-GB" sz="2000" dirty="0"/>
              <a:t> hands we throw’</a:t>
            </a:r>
          </a:p>
        </p:txBody>
      </p:sp>
      <p:sp>
        <p:nvSpPr>
          <p:cNvPr id="8" name="Rectangle 7"/>
          <p:cNvSpPr/>
          <p:nvPr/>
        </p:nvSpPr>
        <p:spPr>
          <a:xfrm>
            <a:off x="7092280" y="1319861"/>
            <a:ext cx="165618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
        <p:nvSpPr>
          <p:cNvPr id="4" name="Rectangle 3"/>
          <p:cNvSpPr/>
          <p:nvPr/>
        </p:nvSpPr>
        <p:spPr>
          <a:xfrm>
            <a:off x="1187624" y="3429001"/>
            <a:ext cx="532859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b="1" dirty="0">
                <a:solidFill>
                  <a:srgbClr val="00B050"/>
                </a:solidFill>
              </a:rPr>
              <a:t>‘The larks, still bravely singing, fly.’ </a:t>
            </a:r>
            <a:r>
              <a:rPr lang="en-GB" sz="2000" b="1" dirty="0">
                <a:solidFill>
                  <a:srgbClr val="0070C0"/>
                </a:solidFill>
              </a:rPr>
              <a:t>The word ‘bravely’ suggests that, like the soldiers, even the birds are scared of the violent war.  Therefore, the fact that the birds fly over the battlefields, shows they are brave, strong and courageous.  The reader can see that the soldiers, like the larks, will face their fear head on and helps us recognise the bravery showed by all the soldiers involved. </a:t>
            </a:r>
          </a:p>
        </p:txBody>
      </p:sp>
      <p:sp>
        <p:nvSpPr>
          <p:cNvPr id="5" name="Down Arrow 4"/>
          <p:cNvSpPr/>
          <p:nvPr/>
        </p:nvSpPr>
        <p:spPr>
          <a:xfrm>
            <a:off x="5220072" y="2704856"/>
            <a:ext cx="360040" cy="50812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876256" y="3645024"/>
            <a:ext cx="1728192"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200" dirty="0"/>
              <a:t>Now choose one of the other quotes to write about on your own.</a:t>
            </a:r>
          </a:p>
        </p:txBody>
      </p:sp>
    </p:spTree>
    <p:extLst>
      <p:ext uri="{BB962C8B-B14F-4D97-AF65-F5344CB8AC3E}">
        <p14:creationId xmlns:p14="http://schemas.microsoft.com/office/powerpoint/2010/main" val="416373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i="1" dirty="0">
                <a:solidFill>
                  <a:schemeClr val="bg1"/>
                </a:solidFill>
              </a:rPr>
              <a:t>Suicide in the Trenches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Thinking Task</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5" name="Rectangle 4"/>
          <p:cNvSpPr/>
          <p:nvPr/>
        </p:nvSpPr>
        <p:spPr>
          <a:xfrm>
            <a:off x="899592" y="1268760"/>
            <a:ext cx="7848872"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u="sng" dirty="0"/>
              <a:t>Stanza One</a:t>
            </a:r>
          </a:p>
          <a:p>
            <a:r>
              <a:rPr lang="en-GB" dirty="0"/>
              <a:t>Young soldier boy signs or is signed up for military action in WW1.</a:t>
            </a:r>
          </a:p>
          <a:p>
            <a:r>
              <a:rPr lang="en-GB" dirty="0"/>
              <a:t>He was happy to be serving his country.</a:t>
            </a:r>
          </a:p>
          <a:p>
            <a:r>
              <a:rPr lang="en-GB" dirty="0"/>
              <a:t>He has no life experience – although he thinks this will provide him with a future in the Army once he’s returned from war. </a:t>
            </a:r>
          </a:p>
          <a:p>
            <a:endParaRPr lang="en-GB" dirty="0"/>
          </a:p>
          <a:p>
            <a:r>
              <a:rPr lang="en-GB" u="sng" dirty="0"/>
              <a:t>Stanza Two</a:t>
            </a:r>
          </a:p>
          <a:p>
            <a:r>
              <a:rPr lang="en-GB" dirty="0"/>
              <a:t>War is not what he expected. </a:t>
            </a:r>
          </a:p>
          <a:p>
            <a:r>
              <a:rPr lang="en-GB" dirty="0"/>
              <a:t>Conditions are awful;  unhygienic, loneliness, surrounded by death.</a:t>
            </a:r>
          </a:p>
          <a:p>
            <a:r>
              <a:rPr lang="en-GB" dirty="0"/>
              <a:t>He commits suicide.</a:t>
            </a:r>
          </a:p>
          <a:p>
            <a:r>
              <a:rPr lang="en-GB" dirty="0"/>
              <a:t>He was forgotten.</a:t>
            </a:r>
          </a:p>
          <a:p>
            <a:endParaRPr lang="en-GB" dirty="0"/>
          </a:p>
          <a:p>
            <a:r>
              <a:rPr lang="en-GB" u="sng" dirty="0"/>
              <a:t>Stanza Three</a:t>
            </a:r>
          </a:p>
          <a:p>
            <a:r>
              <a:rPr lang="en-GB" dirty="0"/>
              <a:t>Sassoon criticises the crowds who welcome the soldiers home – they have no idea of the suffering, pain and horror of war.</a:t>
            </a:r>
          </a:p>
          <a:p>
            <a:r>
              <a:rPr lang="en-GB" dirty="0"/>
              <a:t>They have no idea what young men of Great Britain gave up for their freedom. </a:t>
            </a:r>
          </a:p>
          <a:p>
            <a:r>
              <a:rPr lang="en-GB" dirty="0"/>
              <a:t>Annoyed that serving your country is seen as a glamorous responsibility – in fact it destroys life.</a:t>
            </a:r>
          </a:p>
        </p:txBody>
      </p:sp>
    </p:spTree>
    <p:extLst>
      <p:ext uri="{BB962C8B-B14F-4D97-AF65-F5344CB8AC3E}">
        <p14:creationId xmlns:p14="http://schemas.microsoft.com/office/powerpoint/2010/main" val="2508147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8367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endParaRPr lang="en-GB" sz="1600" b="1" dirty="0">
              <a:solidFill>
                <a:schemeClr val="bg1"/>
              </a:solidFill>
            </a:endParaRPr>
          </a:p>
          <a:p>
            <a:pPr marL="0" indent="0" algn="ctr">
              <a:buNone/>
            </a:pPr>
            <a:r>
              <a:rPr lang="en-GB" sz="2800" b="1" i="1" dirty="0">
                <a:solidFill>
                  <a:schemeClr val="bg1"/>
                </a:solidFill>
              </a:rPr>
              <a:t>Poetic Techniques</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691680" y="1259226"/>
            <a:ext cx="4572000" cy="480131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a:t>In Flanders fields the poppies blow</a:t>
            </a:r>
          </a:p>
          <a:p>
            <a:r>
              <a:rPr lang="en-GB" dirty="0"/>
              <a:t>Between the crosses, row on row,</a:t>
            </a:r>
          </a:p>
          <a:p>
            <a:r>
              <a:rPr lang="en-GB" dirty="0"/>
              <a:t>    That mark our place; and in the sky</a:t>
            </a:r>
          </a:p>
          <a:p>
            <a:r>
              <a:rPr lang="en-GB" dirty="0"/>
              <a:t>    The larks, still bravely singing, fly</a:t>
            </a:r>
          </a:p>
          <a:p>
            <a:r>
              <a:rPr lang="en-GB" dirty="0"/>
              <a:t>Scarce heard amid the guns below.</a:t>
            </a:r>
          </a:p>
          <a:p>
            <a:endParaRPr lang="en-GB" dirty="0"/>
          </a:p>
          <a:p>
            <a:r>
              <a:rPr lang="en-GB" dirty="0"/>
              <a:t>We are the Dead. Short days ago</a:t>
            </a:r>
          </a:p>
          <a:p>
            <a:r>
              <a:rPr lang="en-GB" dirty="0"/>
              <a:t>We lived, felt dawn, saw sunset glow,</a:t>
            </a:r>
          </a:p>
          <a:p>
            <a:r>
              <a:rPr lang="en-GB" dirty="0"/>
              <a:t>    Loved and were loved, and now we lie,</a:t>
            </a:r>
          </a:p>
          <a:p>
            <a:r>
              <a:rPr lang="en-GB" dirty="0"/>
              <a:t>        In Flanders fields.</a:t>
            </a:r>
          </a:p>
          <a:p>
            <a:endParaRPr lang="en-GB" dirty="0"/>
          </a:p>
          <a:p>
            <a:r>
              <a:rPr lang="en-GB" dirty="0"/>
              <a:t>Take up our quarrel with the foe:</a:t>
            </a:r>
          </a:p>
          <a:p>
            <a:r>
              <a:rPr lang="en-GB" dirty="0"/>
              <a:t>To you from failing hands we throw</a:t>
            </a:r>
          </a:p>
          <a:p>
            <a:r>
              <a:rPr lang="en-GB" dirty="0"/>
              <a:t>    The torch; be yours to hold it high.</a:t>
            </a:r>
          </a:p>
          <a:p>
            <a:r>
              <a:rPr lang="en-GB" dirty="0"/>
              <a:t>    If ye break faith with us who die</a:t>
            </a:r>
          </a:p>
          <a:p>
            <a:r>
              <a:rPr lang="en-GB" dirty="0"/>
              <a:t>We shall not sleep, though poppies grow</a:t>
            </a:r>
          </a:p>
          <a:p>
            <a:r>
              <a:rPr lang="en-GB" dirty="0"/>
              <a:t>        In Flanders fields.</a:t>
            </a:r>
          </a:p>
        </p:txBody>
      </p:sp>
      <p:sp>
        <p:nvSpPr>
          <p:cNvPr id="3" name="TextBox 2"/>
          <p:cNvSpPr txBox="1"/>
          <p:nvPr/>
        </p:nvSpPr>
        <p:spPr>
          <a:xfrm>
            <a:off x="7020272" y="1499339"/>
            <a:ext cx="1584176"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dirty="0"/>
              <a:t>Identify the poetic techniques used in the poem.</a:t>
            </a:r>
          </a:p>
        </p:txBody>
      </p:sp>
    </p:spTree>
    <p:extLst>
      <p:ext uri="{BB962C8B-B14F-4D97-AF65-F5344CB8AC3E}">
        <p14:creationId xmlns:p14="http://schemas.microsoft.com/office/powerpoint/2010/main" val="906497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schemeClr val="bg1"/>
                </a:solidFill>
              </a:rPr>
              <a:t>The effect of Poetic Techniques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971600" y="1032047"/>
            <a:ext cx="3240360"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b="1" dirty="0">
                <a:solidFill>
                  <a:srgbClr val="FF0000"/>
                </a:solidFill>
              </a:rPr>
              <a:t>P - make a point about an image that the poet uses and if they use any poetic techniques (similes etc) to help create their image.  </a:t>
            </a:r>
          </a:p>
          <a:p>
            <a:endParaRPr lang="en-GB" sz="2000" dirty="0"/>
          </a:p>
          <a:p>
            <a:r>
              <a:rPr lang="en-GB" sz="2000" b="1" dirty="0">
                <a:solidFill>
                  <a:srgbClr val="00B050"/>
                </a:solidFill>
              </a:rPr>
              <a:t>E - find a quote to back your point up.</a:t>
            </a:r>
          </a:p>
          <a:p>
            <a:endParaRPr lang="en-GB" sz="2000" b="1" dirty="0">
              <a:solidFill>
                <a:srgbClr val="0070C0"/>
              </a:solidFill>
            </a:endParaRPr>
          </a:p>
          <a:p>
            <a:r>
              <a:rPr lang="en-GB" sz="2000" b="1" dirty="0">
                <a:solidFill>
                  <a:srgbClr val="0070C0"/>
                </a:solidFill>
              </a:rPr>
              <a:t>A - explain how this particular bit of imagery would make a reader feel and the impact that the </a:t>
            </a:r>
            <a:r>
              <a:rPr lang="en-GB" sz="2000" b="1" u="sng" dirty="0">
                <a:solidFill>
                  <a:srgbClr val="0070C0"/>
                </a:solidFill>
              </a:rPr>
              <a:t>POETIC TECHNIQUE </a:t>
            </a:r>
            <a:r>
              <a:rPr lang="en-GB" sz="2000" b="1" dirty="0">
                <a:solidFill>
                  <a:srgbClr val="0070C0"/>
                </a:solidFill>
              </a:rPr>
              <a:t>(if there is one!) has on the reader. Try and focus on individual words within a quote.</a:t>
            </a:r>
          </a:p>
        </p:txBody>
      </p:sp>
      <p:sp>
        <p:nvSpPr>
          <p:cNvPr id="5" name="Rectangle 4"/>
          <p:cNvSpPr/>
          <p:nvPr/>
        </p:nvSpPr>
        <p:spPr>
          <a:xfrm>
            <a:off x="4572000" y="908720"/>
            <a:ext cx="439248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
        <p:nvSpPr>
          <p:cNvPr id="3" name="Rectangle 2"/>
          <p:cNvSpPr/>
          <p:nvPr/>
        </p:nvSpPr>
        <p:spPr>
          <a:xfrm>
            <a:off x="4427984" y="1700808"/>
            <a:ext cx="4176464"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b="1" dirty="0">
                <a:solidFill>
                  <a:srgbClr val="FF0000"/>
                </a:solidFill>
              </a:rPr>
              <a:t>In the poem ‘Flanders Field’ the poet uses the imagery of the white crosses to create emotion in his readers</a:t>
            </a:r>
            <a:r>
              <a:rPr lang="en-GB" sz="2000" dirty="0"/>
              <a:t>: </a:t>
            </a:r>
            <a:r>
              <a:rPr lang="en-GB" sz="2000" b="1" dirty="0">
                <a:solidFill>
                  <a:srgbClr val="00B050"/>
                </a:solidFill>
              </a:rPr>
              <a:t>‘between the crosses, row on row,’. </a:t>
            </a:r>
            <a:r>
              <a:rPr lang="en-GB" sz="2000" b="1" dirty="0">
                <a:solidFill>
                  <a:srgbClr val="0070C0"/>
                </a:solidFill>
              </a:rPr>
              <a:t>The poet is highlighting the sheer amount of young, innocent soldiers who were killed. </a:t>
            </a:r>
            <a:r>
              <a:rPr lang="en-GB" sz="2000" b="1" u="sng" dirty="0">
                <a:solidFill>
                  <a:srgbClr val="0070C0"/>
                </a:solidFill>
              </a:rPr>
              <a:t>THE POET’S USE OF REPETITION</a:t>
            </a:r>
            <a:r>
              <a:rPr lang="en-GB" sz="2000" b="1" dirty="0">
                <a:solidFill>
                  <a:srgbClr val="0070C0"/>
                </a:solidFill>
              </a:rPr>
              <a:t> with the word ‘row’ serves to emphasise that there is not just one row of crosses, there are many.  This makes the reader feel sympathy for the soldiers and their families because so many were killed, not only at the battle of Ypres, but in the war as a whole.</a:t>
            </a:r>
          </a:p>
        </p:txBody>
      </p:sp>
    </p:spTree>
    <p:extLst>
      <p:ext uri="{BB962C8B-B14F-4D97-AF65-F5344CB8AC3E}">
        <p14:creationId xmlns:p14="http://schemas.microsoft.com/office/powerpoint/2010/main" val="21628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76470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lgn="ctr">
              <a:buNone/>
            </a:pPr>
            <a:endParaRPr lang="en-GB" sz="1600" b="1" dirty="0">
              <a:solidFill>
                <a:schemeClr val="bg1"/>
              </a:solidFill>
            </a:endParaRPr>
          </a:p>
          <a:p>
            <a:pPr marL="0" lvl="0" indent="0" algn="ctr">
              <a:buClr>
                <a:prstClr val="black">
                  <a:lumMod val="50000"/>
                  <a:lumOff val="50000"/>
                </a:prstClr>
              </a:buClr>
              <a:buNone/>
            </a:pPr>
            <a:r>
              <a:rPr lang="en-GB" sz="3000" b="1" dirty="0">
                <a:solidFill>
                  <a:schemeClr val="bg1"/>
                </a:solidFill>
              </a:rPr>
              <a:t> </a:t>
            </a:r>
            <a:r>
              <a:rPr lang="en-GB" sz="3000" b="1" i="1" dirty="0">
                <a:solidFill>
                  <a:prstClr val="white"/>
                </a:solidFill>
              </a:rPr>
              <a:t>The effect of Poetic Techniques </a:t>
            </a:r>
          </a:p>
          <a:p>
            <a:pPr marL="0" indent="0" algn="ctr">
              <a:buNone/>
            </a:pPr>
            <a:endParaRPr lang="en-GB"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4067944" y="1052736"/>
            <a:ext cx="4572000" cy="563231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GB" sz="2000" u="sng" dirty="0"/>
              <a:t>Sentence starters/Key phrases</a:t>
            </a:r>
            <a:r>
              <a:rPr lang="en-GB" sz="2000" dirty="0"/>
              <a:t>: </a:t>
            </a:r>
          </a:p>
          <a:p>
            <a:r>
              <a:rPr lang="en-GB" sz="2000" dirty="0"/>
              <a:t>In the poem the poet uses……</a:t>
            </a:r>
          </a:p>
          <a:p>
            <a:r>
              <a:rPr lang="en-GB" sz="2000" dirty="0"/>
              <a:t>The image that is created is….</a:t>
            </a:r>
          </a:p>
          <a:p>
            <a:r>
              <a:rPr lang="en-GB" sz="2000" dirty="0"/>
              <a:t>The poet uses…..to help create this image. </a:t>
            </a:r>
          </a:p>
          <a:p>
            <a:r>
              <a:rPr lang="en-GB" sz="2000" dirty="0"/>
              <a:t>This imagery would make a reader feel……. </a:t>
            </a:r>
          </a:p>
          <a:p>
            <a:r>
              <a:rPr lang="en-GB" sz="2000" dirty="0"/>
              <a:t>The poet creates emotion amongst a reader by......</a:t>
            </a:r>
          </a:p>
          <a:p>
            <a:r>
              <a:rPr lang="en-GB" sz="2000" dirty="0"/>
              <a:t>By using the poetic technique….</a:t>
            </a:r>
          </a:p>
          <a:p>
            <a:r>
              <a:rPr lang="en-GB" sz="2000" dirty="0"/>
              <a:t>By using this word, the poet is…</a:t>
            </a:r>
          </a:p>
          <a:p>
            <a:r>
              <a:rPr lang="en-GB" sz="2000" dirty="0"/>
              <a:t>The poet encourages a reader to feel this emotion because……</a:t>
            </a:r>
          </a:p>
          <a:p>
            <a:r>
              <a:rPr lang="en-GB" sz="2000" dirty="0"/>
              <a:t>The poet’s viewpoint is influenced by……</a:t>
            </a:r>
          </a:p>
          <a:p>
            <a:r>
              <a:rPr lang="en-GB" sz="2000" dirty="0"/>
              <a:t>A quote to support……</a:t>
            </a:r>
          </a:p>
          <a:p>
            <a:endParaRPr lang="en-GB" sz="2000" dirty="0"/>
          </a:p>
          <a:p>
            <a:r>
              <a:rPr lang="en-GB" sz="2000" dirty="0"/>
              <a:t>NOTE – these are just ideas to get you </a:t>
            </a:r>
          </a:p>
          <a:p>
            <a:r>
              <a:rPr lang="en-GB" sz="2000" dirty="0"/>
              <a:t>started; use your own words and write in </a:t>
            </a:r>
          </a:p>
          <a:p>
            <a:r>
              <a:rPr lang="en-GB" sz="2000" dirty="0"/>
              <a:t>more detail. </a:t>
            </a:r>
          </a:p>
        </p:txBody>
      </p:sp>
      <p:sp>
        <p:nvSpPr>
          <p:cNvPr id="3" name="TextBox 2"/>
          <p:cNvSpPr txBox="1"/>
          <p:nvPr/>
        </p:nvSpPr>
        <p:spPr>
          <a:xfrm>
            <a:off x="1043608" y="1124744"/>
            <a:ext cx="2520280"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200" dirty="0"/>
              <a:t>Now write PEA paragraphs of your own, identifying as many poetic techniques as you can.</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823" y="4365265"/>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2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i="1" dirty="0">
                <a:solidFill>
                  <a:schemeClr val="bg1"/>
                </a:solidFill>
              </a:rPr>
              <a:t>Suicide in the Trenches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259632" y="1268760"/>
            <a:ext cx="698477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dirty="0"/>
              <a:t>You are going to create PEA paragraphs on the young soldier’s emotions. </a:t>
            </a:r>
          </a:p>
        </p:txBody>
      </p:sp>
      <p:sp>
        <p:nvSpPr>
          <p:cNvPr id="6" name="Rectangle 5"/>
          <p:cNvSpPr/>
          <p:nvPr/>
        </p:nvSpPr>
        <p:spPr>
          <a:xfrm>
            <a:off x="2663995" y="2564904"/>
            <a:ext cx="4189032" cy="523220"/>
          </a:xfrm>
          <a:prstGeom prst="rect">
            <a:avLst/>
          </a:prstGeom>
        </p:spPr>
        <p:txBody>
          <a:bodyPr wrap="non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
        <p:nvSpPr>
          <p:cNvPr id="8" name="Rectangle 7"/>
          <p:cNvSpPr/>
          <p:nvPr/>
        </p:nvSpPr>
        <p:spPr>
          <a:xfrm>
            <a:off x="1429610" y="3573016"/>
            <a:ext cx="703082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400" b="1" dirty="0">
                <a:solidFill>
                  <a:srgbClr val="FF0000"/>
                </a:solidFill>
              </a:rPr>
              <a:t>Before the war, the soldier was positive and hopeful: </a:t>
            </a:r>
            <a:r>
              <a:rPr lang="en-GB" sz="2400" b="1" dirty="0">
                <a:solidFill>
                  <a:srgbClr val="00B050"/>
                </a:solidFill>
              </a:rPr>
              <a:t>“Who grinned at life in empty joy.” </a:t>
            </a:r>
            <a:r>
              <a:rPr lang="en-GB" sz="2400" b="1" dirty="0">
                <a:solidFill>
                  <a:srgbClr val="0070C0"/>
                </a:solidFill>
              </a:rPr>
              <a:t>He is so happy that he seems to grin all the time. The phrase “empty joy” makes me think that he’s not smiling at anything in particular but that he’s just being happy for no reason; it’s in his nature.</a:t>
            </a:r>
          </a:p>
        </p:txBody>
      </p:sp>
    </p:spTree>
    <p:extLst>
      <p:ext uri="{BB962C8B-B14F-4D97-AF65-F5344CB8AC3E}">
        <p14:creationId xmlns:p14="http://schemas.microsoft.com/office/powerpoint/2010/main" val="341469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90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GB" sz="2800" b="1" i="1" dirty="0">
                <a:solidFill>
                  <a:schemeClr val="bg1"/>
                </a:solidFill>
              </a:rPr>
              <a:t>Suicide in the Trenches </a:t>
            </a: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1043608" y="1268760"/>
            <a:ext cx="552636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200" dirty="0"/>
              <a:t>Now write three more PEA paragraphs. One should be about the boy before the war and two about how he changed. You can use these adjectives to help you structure your points.</a:t>
            </a:r>
          </a:p>
        </p:txBody>
      </p:sp>
      <p:sp>
        <p:nvSpPr>
          <p:cNvPr id="3" name="Rectangle 2"/>
          <p:cNvSpPr/>
          <p:nvPr/>
        </p:nvSpPr>
        <p:spPr>
          <a:xfrm>
            <a:off x="1691680" y="3284984"/>
            <a:ext cx="2286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Before the war:</a:t>
            </a:r>
          </a:p>
          <a:p>
            <a:pPr marL="285750" indent="-285750">
              <a:buFont typeface="Arial" panose="020B0604020202020204" pitchFamily="34" charset="0"/>
              <a:buChar char="•"/>
            </a:pPr>
            <a:r>
              <a:rPr lang="en-GB" sz="2000" dirty="0"/>
              <a:t>Hopeful</a:t>
            </a:r>
          </a:p>
          <a:p>
            <a:pPr marL="285750" indent="-285750">
              <a:buFont typeface="Arial" panose="020B0604020202020204" pitchFamily="34" charset="0"/>
              <a:buChar char="•"/>
            </a:pPr>
            <a:r>
              <a:rPr lang="en-GB" sz="2000" dirty="0"/>
              <a:t>Positive</a:t>
            </a:r>
          </a:p>
          <a:p>
            <a:pPr marL="285750" indent="-285750">
              <a:buFont typeface="Arial" panose="020B0604020202020204" pitchFamily="34" charset="0"/>
              <a:buChar char="•"/>
            </a:pPr>
            <a:r>
              <a:rPr lang="en-GB" sz="2000" dirty="0"/>
              <a:t>Genuine</a:t>
            </a:r>
          </a:p>
          <a:p>
            <a:pPr marL="285750" indent="-285750">
              <a:buFont typeface="Arial" panose="020B0604020202020204" pitchFamily="34" charset="0"/>
              <a:buChar char="•"/>
            </a:pPr>
            <a:r>
              <a:rPr lang="en-GB" sz="2000" dirty="0"/>
              <a:t>Willing</a:t>
            </a:r>
          </a:p>
          <a:p>
            <a:pPr marL="285750" indent="-285750">
              <a:buFont typeface="Arial" panose="020B0604020202020204" pitchFamily="34" charset="0"/>
              <a:buChar char="•"/>
            </a:pPr>
            <a:r>
              <a:rPr lang="en-GB" sz="2000" dirty="0"/>
              <a:t>Patriotic</a:t>
            </a:r>
          </a:p>
          <a:p>
            <a:pPr marL="285750" indent="-285750">
              <a:buFont typeface="Arial" panose="020B0604020202020204" pitchFamily="34" charset="0"/>
              <a:buChar char="•"/>
            </a:pPr>
            <a:r>
              <a:rPr lang="en-GB" sz="2000" dirty="0"/>
              <a:t>Inexperienced</a:t>
            </a:r>
          </a:p>
          <a:p>
            <a:pPr marL="285750" indent="-285750">
              <a:buFont typeface="Arial" panose="020B0604020202020204" pitchFamily="34" charset="0"/>
              <a:buChar char="•"/>
            </a:pPr>
            <a:r>
              <a:rPr lang="en-GB" sz="2000" dirty="0"/>
              <a:t>Buoyant</a:t>
            </a:r>
          </a:p>
          <a:p>
            <a:pPr marL="285750" indent="-285750">
              <a:buFont typeface="Arial" panose="020B0604020202020204" pitchFamily="34" charset="0"/>
              <a:buChar char="•"/>
            </a:pPr>
            <a:r>
              <a:rPr lang="en-GB" sz="2000" dirty="0"/>
              <a:t>Confident</a:t>
            </a:r>
          </a:p>
        </p:txBody>
      </p:sp>
      <p:sp>
        <p:nvSpPr>
          <p:cNvPr id="4" name="Rectangle 3"/>
          <p:cNvSpPr/>
          <p:nvPr/>
        </p:nvSpPr>
        <p:spPr>
          <a:xfrm>
            <a:off x="4716016" y="3268069"/>
            <a:ext cx="223224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During the war:</a:t>
            </a:r>
          </a:p>
          <a:p>
            <a:pPr marL="342900" indent="-342900">
              <a:buFont typeface="Arial" panose="020B0604020202020204" pitchFamily="34" charset="0"/>
              <a:buChar char="•"/>
            </a:pPr>
            <a:r>
              <a:rPr lang="en-GB" sz="2000" dirty="0"/>
              <a:t>Desperate</a:t>
            </a:r>
          </a:p>
          <a:p>
            <a:pPr marL="342900" indent="-342900">
              <a:buFont typeface="Arial" panose="020B0604020202020204" pitchFamily="34" charset="0"/>
              <a:buChar char="•"/>
            </a:pPr>
            <a:r>
              <a:rPr lang="en-GB" sz="2000" dirty="0"/>
              <a:t>Desolate</a:t>
            </a:r>
          </a:p>
          <a:p>
            <a:pPr marL="342900" indent="-342900">
              <a:buFont typeface="Arial" panose="020B0604020202020204" pitchFamily="34" charset="0"/>
              <a:buChar char="•"/>
            </a:pPr>
            <a:r>
              <a:rPr lang="en-GB" sz="2000" dirty="0"/>
              <a:t>Pessimistic</a:t>
            </a:r>
          </a:p>
          <a:p>
            <a:pPr marL="342900" indent="-342900">
              <a:buFont typeface="Arial" panose="020B0604020202020204" pitchFamily="34" charset="0"/>
              <a:buChar char="•"/>
            </a:pPr>
            <a:r>
              <a:rPr lang="en-GB" sz="2000" dirty="0"/>
              <a:t>Bleak</a:t>
            </a:r>
          </a:p>
          <a:p>
            <a:pPr marL="342900" indent="-342900">
              <a:buFont typeface="Arial" panose="020B0604020202020204" pitchFamily="34" charset="0"/>
              <a:buChar char="•"/>
            </a:pPr>
            <a:r>
              <a:rPr lang="en-GB" sz="2000" dirty="0"/>
              <a:t>Dismal</a:t>
            </a:r>
          </a:p>
          <a:p>
            <a:pPr marL="342900" indent="-342900">
              <a:buFont typeface="Arial" panose="020B0604020202020204" pitchFamily="34" charset="0"/>
              <a:buChar char="•"/>
            </a:pPr>
            <a:r>
              <a:rPr lang="en-GB" sz="2000" dirty="0"/>
              <a:t>Severe</a:t>
            </a:r>
          </a:p>
          <a:p>
            <a:pPr marL="342900" indent="-342900">
              <a:buFont typeface="Arial" panose="020B0604020202020204" pitchFamily="34" charset="0"/>
              <a:buChar char="•"/>
            </a:pPr>
            <a:r>
              <a:rPr lang="en-GB" sz="2000" dirty="0"/>
              <a:t>Rigorous</a:t>
            </a:r>
          </a:p>
          <a:p>
            <a:pPr marL="342900" indent="-342900">
              <a:buFont typeface="Arial" panose="020B0604020202020204" pitchFamily="34" charset="0"/>
              <a:buChar char="•"/>
            </a:pPr>
            <a:r>
              <a:rPr lang="en-GB" sz="2000" dirty="0"/>
              <a:t>Sombre </a:t>
            </a:r>
          </a:p>
        </p:txBody>
      </p:sp>
      <p:sp>
        <p:nvSpPr>
          <p:cNvPr id="8" name="Rectangle 7"/>
          <p:cNvSpPr/>
          <p:nvPr/>
        </p:nvSpPr>
        <p:spPr>
          <a:xfrm>
            <a:off x="6805263" y="1419195"/>
            <a:ext cx="1835997" cy="1384995"/>
          </a:xfrm>
          <a:prstGeom prst="rect">
            <a:avLst/>
          </a:prstGeom>
        </p:spPr>
        <p:txBody>
          <a:bodyPr wrap="square">
            <a:spAutoFit/>
          </a:bodyPr>
          <a:lstStyle/>
          <a:p>
            <a:pPr lvl="0"/>
            <a:r>
              <a:rPr lang="en-GB" sz="2800" b="1" dirty="0">
                <a:solidFill>
                  <a:srgbClr val="FF0000"/>
                </a:solidFill>
              </a:rPr>
              <a:t>POINT</a:t>
            </a:r>
            <a:r>
              <a:rPr lang="en-GB" sz="2800" b="1" dirty="0">
                <a:solidFill>
                  <a:prstClr val="black"/>
                </a:solidFill>
              </a:rPr>
              <a:t> </a:t>
            </a:r>
            <a:r>
              <a:rPr lang="en-GB" sz="2800" b="1" dirty="0">
                <a:solidFill>
                  <a:srgbClr val="00B050"/>
                </a:solidFill>
              </a:rPr>
              <a:t>EVIDENCE</a:t>
            </a:r>
            <a:r>
              <a:rPr lang="en-GB" sz="2800" b="1" dirty="0">
                <a:solidFill>
                  <a:prstClr val="black"/>
                </a:solidFill>
              </a:rPr>
              <a:t> </a:t>
            </a:r>
            <a:r>
              <a:rPr lang="en-GB" sz="2800" b="1" dirty="0">
                <a:solidFill>
                  <a:srgbClr val="0070C0"/>
                </a:solidFill>
              </a:rPr>
              <a:t>ANALYSIS</a:t>
            </a:r>
            <a:endParaRPr lang="en-GB" dirty="0">
              <a:solidFill>
                <a:prstClr val="black"/>
              </a:solidFill>
            </a:endParaRPr>
          </a:p>
        </p:txBody>
      </p:sp>
    </p:spTree>
    <p:extLst>
      <p:ext uri="{BB962C8B-B14F-4D97-AF65-F5344CB8AC3E}">
        <p14:creationId xmlns:p14="http://schemas.microsoft.com/office/powerpoint/2010/main" val="352777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EE46B-B394-4688-A257-8BE10D2EAE50}"/>
              </a:ext>
            </a:extLst>
          </p:cNvPr>
          <p:cNvSpPr txBox="1"/>
          <p:nvPr/>
        </p:nvSpPr>
        <p:spPr>
          <a:xfrm>
            <a:off x="959632" y="1340768"/>
            <a:ext cx="17356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Lesson 10</a:t>
            </a:r>
          </a:p>
        </p:txBody>
      </p:sp>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11247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dirty="0">
                <a:solidFill>
                  <a:schemeClr val="bg1"/>
                </a:solidFill>
              </a:rPr>
              <a:t>L.O. To demonstrate how a writer creates tension.</a:t>
            </a:r>
          </a:p>
          <a:p>
            <a:pPr marL="0" indent="0" algn="ctr">
              <a:buNone/>
            </a:pPr>
            <a:r>
              <a:rPr lang="en-GB" sz="2800" b="1" dirty="0">
                <a:solidFill>
                  <a:schemeClr val="bg1"/>
                </a:solidFill>
              </a:rPr>
              <a:t>To show understanding of the context of war. </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Rectangle 3"/>
          <p:cNvSpPr/>
          <p:nvPr/>
        </p:nvSpPr>
        <p:spPr>
          <a:xfrm>
            <a:off x="1907704" y="2492896"/>
            <a:ext cx="619268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Answer these questions on the chapter from last lesson:</a:t>
            </a:r>
          </a:p>
          <a:p>
            <a:endParaRPr lang="en-GB" sz="2400" dirty="0"/>
          </a:p>
          <a:p>
            <a:pPr marL="457200" indent="-457200">
              <a:buAutoNum type="arabicPeriod"/>
            </a:pPr>
            <a:r>
              <a:rPr lang="en-GB" sz="2400" dirty="0"/>
              <a:t>‘We did a lot of laughing in those early days’. What hint did this give you about what is going to happen later in the novel?</a:t>
            </a:r>
          </a:p>
          <a:p>
            <a:pPr marL="457200" indent="-457200">
              <a:buAutoNum type="arabicPeriod"/>
            </a:pPr>
            <a:endParaRPr lang="en-GB" sz="2400" dirty="0"/>
          </a:p>
          <a:p>
            <a:pPr marL="457200" indent="-457200">
              <a:buAutoNum type="arabicPeriod"/>
            </a:pPr>
            <a:r>
              <a:rPr lang="en-GB" sz="2400" dirty="0"/>
              <a:t>Which two events ‘bring home’ the reality of what was happening in France?</a:t>
            </a:r>
          </a:p>
        </p:txBody>
      </p:sp>
    </p:spTree>
    <p:extLst>
      <p:ext uri="{BB962C8B-B14F-4D97-AF65-F5344CB8AC3E}">
        <p14:creationId xmlns:p14="http://schemas.microsoft.com/office/powerpoint/2010/main" val="45555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54" y="0"/>
            <a:ext cx="8511645" cy="8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i="1" dirty="0">
                <a:solidFill>
                  <a:prstClr val="white"/>
                </a:solidFill>
              </a:rPr>
              <a:t>Unlocking Vocabulary</a:t>
            </a:r>
            <a:endParaRPr lang="en-GB" b="1" dirty="0">
              <a:solidFill>
                <a:schemeClr val="bg1"/>
              </a:solidFill>
            </a:endParaRPr>
          </a:p>
        </p:txBody>
      </p:sp>
      <p:sp>
        <p:nvSpPr>
          <p:cNvPr id="8" name="TextBox 7">
            <a:extLst>
              <a:ext uri="{FF2B5EF4-FFF2-40B4-BE49-F238E27FC236}">
                <a16:creationId xmlns:a16="http://schemas.microsoft.com/office/drawing/2014/main" id="{7D51ADED-DC00-4DF8-ACF0-FC74381E5C73}"/>
              </a:ext>
            </a:extLst>
          </p:cNvPr>
          <p:cNvSpPr txBox="1"/>
          <p:nvPr/>
        </p:nvSpPr>
        <p:spPr>
          <a:xfrm>
            <a:off x="869950" y="1660028"/>
            <a:ext cx="288032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u="sng" dirty="0"/>
              <a:t>Key words</a:t>
            </a:r>
          </a:p>
          <a:p>
            <a:endParaRPr lang="en-GB" sz="2400" b="1" u="sng" dirty="0"/>
          </a:p>
          <a:p>
            <a:pPr marL="457200" indent="-457200">
              <a:buAutoNum type="arabicPeriod"/>
            </a:pPr>
            <a:r>
              <a:rPr lang="en-GB" sz="2400" dirty="0"/>
              <a:t>abyss</a:t>
            </a:r>
          </a:p>
          <a:p>
            <a:pPr marL="457200" indent="-457200">
              <a:buAutoNum type="arabicPeriod"/>
            </a:pPr>
            <a:r>
              <a:rPr lang="en-GB" sz="2400" dirty="0"/>
              <a:t>artillery</a:t>
            </a:r>
          </a:p>
          <a:p>
            <a:pPr marL="457200" indent="-457200">
              <a:buAutoNum type="arabicPeriod"/>
            </a:pPr>
            <a:r>
              <a:rPr lang="en-GB" sz="2400" dirty="0"/>
              <a:t>stifle</a:t>
            </a:r>
          </a:p>
          <a:p>
            <a:pPr marL="457200" indent="-457200">
              <a:buAutoNum type="arabicPeriod"/>
            </a:pPr>
            <a:r>
              <a:rPr lang="en-GB" sz="2400" dirty="0"/>
              <a:t>meticulous</a:t>
            </a:r>
          </a:p>
          <a:p>
            <a:pPr marL="457200" indent="-457200">
              <a:buAutoNum type="arabicPeriod"/>
            </a:pPr>
            <a:r>
              <a:rPr lang="en-GB" sz="2400" dirty="0"/>
              <a:t>dilapidated</a:t>
            </a:r>
          </a:p>
          <a:p>
            <a:pPr marL="457200" indent="-457200">
              <a:buAutoNum type="arabicPeriod"/>
            </a:pPr>
            <a:endParaRPr lang="en-GB" sz="1600" dirty="0"/>
          </a:p>
          <a:p>
            <a:r>
              <a:rPr lang="en-GB" sz="2400" dirty="0"/>
              <a:t>Can you match these words up to their definitions?</a:t>
            </a:r>
            <a:endParaRPr lang="en-GB" sz="2000" dirty="0"/>
          </a:p>
        </p:txBody>
      </p:sp>
      <p:sp>
        <p:nvSpPr>
          <p:cNvPr id="9" name="TextBox 8">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solidFill>
                  <a:prstClr val="black"/>
                </a:solidFill>
                <a:latin typeface="Century Gothic" panose="020B0502020202020204" pitchFamily="34" charset="0"/>
              </a:rPr>
              <a:t>Unlocking Vocabulary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4335490" y="3428999"/>
            <a:ext cx="426897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showing great attention to detail; very careful and precise</a:t>
            </a:r>
          </a:p>
        </p:txBody>
      </p:sp>
      <p:sp>
        <p:nvSpPr>
          <p:cNvPr id="4" name="Rectangle 3"/>
          <p:cNvSpPr/>
          <p:nvPr/>
        </p:nvSpPr>
        <p:spPr>
          <a:xfrm>
            <a:off x="4205327" y="1275307"/>
            <a:ext cx="4352295"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make someone unable to breathe properly; suffocate</a:t>
            </a:r>
          </a:p>
        </p:txBody>
      </p:sp>
      <p:sp>
        <p:nvSpPr>
          <p:cNvPr id="5" name="Rectangle 4"/>
          <p:cNvSpPr/>
          <p:nvPr/>
        </p:nvSpPr>
        <p:spPr>
          <a:xfrm>
            <a:off x="4205327" y="4509120"/>
            <a:ext cx="4494138"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large-calibre guns used in warfare on land</a:t>
            </a:r>
          </a:p>
        </p:txBody>
      </p:sp>
      <p:sp>
        <p:nvSpPr>
          <p:cNvPr id="6" name="Rectangle 5"/>
          <p:cNvSpPr/>
          <p:nvPr/>
        </p:nvSpPr>
        <p:spPr>
          <a:xfrm>
            <a:off x="4166396" y="2348880"/>
            <a:ext cx="4572000" cy="7694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n-GB" sz="2200" dirty="0"/>
              <a:t>in a state of disrepair or ruin as a result of age or neglect</a:t>
            </a:r>
          </a:p>
        </p:txBody>
      </p:sp>
      <p:sp>
        <p:nvSpPr>
          <p:cNvPr id="7" name="Rectangle 6"/>
          <p:cNvSpPr/>
          <p:nvPr/>
        </p:nvSpPr>
        <p:spPr>
          <a:xfrm>
            <a:off x="4278927" y="5589240"/>
            <a:ext cx="425215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200" dirty="0"/>
              <a:t>a deep or seemingly bottomless chasm</a:t>
            </a:r>
          </a:p>
        </p:txBody>
      </p:sp>
    </p:spTree>
    <p:extLst>
      <p:ext uri="{BB962C8B-B14F-4D97-AF65-F5344CB8AC3E}">
        <p14:creationId xmlns:p14="http://schemas.microsoft.com/office/powerpoint/2010/main" val="308922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2374B1-A6BE-4178-B56B-63385D951495}"/>
              </a:ext>
            </a:extLst>
          </p:cNvPr>
          <p:cNvSpPr>
            <a:spLocks noGrp="1"/>
          </p:cNvSpPr>
          <p:nvPr>
            <p:ph idx="1"/>
          </p:nvPr>
        </p:nvSpPr>
        <p:spPr>
          <a:xfrm>
            <a:off x="734392" y="1"/>
            <a:ext cx="8409607" cy="8367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GB" sz="2800" b="1" dirty="0">
                <a:solidFill>
                  <a:schemeClr val="bg1"/>
                </a:solidFill>
              </a:rPr>
              <a:t>How does the writer create tension in this extract?</a:t>
            </a:r>
            <a:endParaRPr lang="en-GB" sz="2800" b="1" i="1" dirty="0">
              <a:solidFill>
                <a:schemeClr val="bg1"/>
              </a:solidFill>
            </a:endParaRPr>
          </a:p>
        </p:txBody>
      </p:sp>
      <p:sp>
        <p:nvSpPr>
          <p:cNvPr id="9" name="TextBox 8">
            <a:extLst>
              <a:ext uri="{FF2B5EF4-FFF2-40B4-BE49-F238E27FC236}">
                <a16:creationId xmlns:a16="http://schemas.microsoft.com/office/drawing/2014/main" id="{8F09C038-84C2-4528-A4B1-51D6035497DC}"/>
              </a:ext>
            </a:extLst>
          </p:cNvPr>
          <p:cNvSpPr txBox="1"/>
          <p:nvPr/>
        </p:nvSpPr>
        <p:spPr>
          <a:xfrm rot="16200000">
            <a:off x="-3048552" y="3075058"/>
            <a:ext cx="6858002"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Rectangle 3"/>
          <p:cNvSpPr/>
          <p:nvPr/>
        </p:nvSpPr>
        <p:spPr>
          <a:xfrm>
            <a:off x="1187624" y="1124744"/>
            <a:ext cx="5472608"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For a while I think we have got away with it, but then a</a:t>
            </a:r>
          </a:p>
          <a:p>
            <a:r>
              <a:rPr lang="en-GB" sz="1600" dirty="0"/>
              <a:t>flare goes up and we are caught suddenly in broad daylight. I</a:t>
            </a:r>
          </a:p>
          <a:p>
            <a:r>
              <a:rPr lang="en-GB" sz="1600" dirty="0"/>
              <a:t>hurl myself to the ground and bury my face in the snow. Their</a:t>
            </a:r>
          </a:p>
          <a:p>
            <a:r>
              <a:rPr lang="en-GB" sz="1600" dirty="0"/>
              <a:t>flares last so much longer than ours, shine so much brighter. I</a:t>
            </a:r>
          </a:p>
          <a:p>
            <a:r>
              <a:rPr lang="en-GB" sz="1600" dirty="0"/>
              <a:t>know we're for it. I press myself into the ground, eyes closed.</a:t>
            </a:r>
          </a:p>
          <a:p>
            <a:r>
              <a:rPr lang="en-GB" sz="1600" dirty="0"/>
              <a:t>I'm praying and thinking of Molly. If I'm going to die I want</a:t>
            </a:r>
          </a:p>
          <a:p>
            <a:r>
              <a:rPr lang="en-GB" sz="1600" dirty="0"/>
              <a:t>her to be my last thought. But she's not. Instead I'm saying</a:t>
            </a:r>
          </a:p>
          <a:p>
            <a:r>
              <a:rPr lang="en-GB" sz="1600" dirty="0"/>
              <a:t>sorry to Father for what I did, that I didn't mean to do it. A</a:t>
            </a:r>
          </a:p>
          <a:p>
            <a:r>
              <a:rPr lang="en-GB" sz="1600" dirty="0"/>
              <a:t>machine gun opens up behind us and then rifles fire. There is</a:t>
            </a:r>
          </a:p>
          <a:p>
            <a:r>
              <a:rPr lang="en-GB" sz="1600" dirty="0"/>
              <a:t>nowhere to hide, so we pretend to be dead. We wait till the</a:t>
            </a:r>
          </a:p>
          <a:p>
            <a:r>
              <a:rPr lang="en-GB" sz="1600" dirty="0"/>
              <a:t>light dies and the night is suddenly black again. </a:t>
            </a:r>
            <a:r>
              <a:rPr lang="en-GB" sz="1600" dirty="0" err="1"/>
              <a:t>Wilkie</a:t>
            </a:r>
            <a:r>
              <a:rPr lang="en-GB" sz="1600" dirty="0"/>
              <a:t> gets us</a:t>
            </a:r>
          </a:p>
          <a:p>
            <a:r>
              <a:rPr lang="en-GB" sz="1600" dirty="0"/>
              <a:t>to our feet and we go on, running, stumbling, until more lights</a:t>
            </a:r>
          </a:p>
          <a:p>
            <a:r>
              <a:rPr lang="en-GB" sz="1600" dirty="0"/>
              <a:t>go up, and the machine gunners start up again. We dive into a</a:t>
            </a:r>
          </a:p>
          <a:p>
            <a:r>
              <a:rPr lang="en-GB" sz="1600" dirty="0"/>
              <a:t>crater and roll down crashing through the ice into the watery</a:t>
            </a:r>
          </a:p>
          <a:p>
            <a:r>
              <a:rPr lang="en-GB" sz="1600" dirty="0"/>
              <a:t>bottom. Then the shelling starts. It seems as if we have</a:t>
            </a:r>
          </a:p>
          <a:p>
            <a:r>
              <a:rPr lang="en-GB" sz="1600" dirty="0"/>
              <a:t>woken up the entire German army. I cower in the stinking</a:t>
            </a:r>
          </a:p>
          <a:p>
            <a:r>
              <a:rPr lang="en-GB" sz="1600" dirty="0"/>
              <a:t>water with the German and Charlie, the three of us clinging</a:t>
            </a:r>
          </a:p>
          <a:p>
            <a:r>
              <a:rPr lang="en-GB" sz="1600" dirty="0"/>
              <a:t>together, heads buried in one another as the shells fall all about</a:t>
            </a:r>
          </a:p>
          <a:p>
            <a:r>
              <a:rPr lang="en-GB" sz="1600" dirty="0"/>
              <a:t>us. Our own guns are answering now but it is little comfort to</a:t>
            </a:r>
          </a:p>
          <a:p>
            <a:r>
              <a:rPr lang="en-GB" sz="1600" dirty="0"/>
              <a:t>us. Charlie and I drag the Hun prisoner out of the water.</a:t>
            </a:r>
          </a:p>
          <a:p>
            <a:r>
              <a:rPr lang="en-GB" sz="1600" dirty="0"/>
              <a:t>Either he is talking to himself or he's saying a prayer, it's</a:t>
            </a:r>
          </a:p>
          <a:p>
            <a:r>
              <a:rPr lang="en-GB" sz="1600" dirty="0"/>
              <a:t>difficult to tell. </a:t>
            </a:r>
          </a:p>
        </p:txBody>
      </p:sp>
      <p:sp>
        <p:nvSpPr>
          <p:cNvPr id="5" name="TextBox 4"/>
          <p:cNvSpPr txBox="1"/>
          <p:nvPr/>
        </p:nvSpPr>
        <p:spPr>
          <a:xfrm>
            <a:off x="6948264" y="1916832"/>
            <a:ext cx="158417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t>Annotate words and phrases which help to make this extract tense.</a:t>
            </a:r>
          </a:p>
        </p:txBody>
      </p:sp>
    </p:spTree>
    <p:extLst>
      <p:ext uri="{BB962C8B-B14F-4D97-AF65-F5344CB8AC3E}">
        <p14:creationId xmlns:p14="http://schemas.microsoft.com/office/powerpoint/2010/main" val="338141296"/>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1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1388</TotalTime>
  <Words>4504</Words>
  <Application>Microsoft Office PowerPoint</Application>
  <PresentationFormat>On-screen Show (4:3)</PresentationFormat>
  <Paragraphs>508</Paragraphs>
  <Slides>42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Century Gothic</vt:lpstr>
      <vt:lpstr>Comic Sans MS</vt:lpstr>
      <vt:lpstr>Constantia</vt:lpstr>
      <vt:lpstr>Times New Roman</vt:lpstr>
      <vt:lpstr>Wingdings</vt:lpstr>
      <vt:lpstr>Composite</vt:lpstr>
      <vt:lpstr>1_Composite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Graham</dc:creator>
  <cp:lastModifiedBy>P Wade</cp:lastModifiedBy>
  <cp:revision>277</cp:revision>
  <cp:lastPrinted>2020-03-30T10:25:35Z</cp:lastPrinted>
  <dcterms:created xsi:type="dcterms:W3CDTF">2020-03-01T11:02:31Z</dcterms:created>
  <dcterms:modified xsi:type="dcterms:W3CDTF">2021-07-16T11:39:18Z</dcterms:modified>
</cp:coreProperties>
</file>