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7" r:id="rId3"/>
    <p:sldId id="266" r:id="rId4"/>
    <p:sldId id="258" r:id="rId5"/>
    <p:sldId id="259" r:id="rId6"/>
    <p:sldId id="264" r:id="rId7"/>
    <p:sldId id="260" r:id="rId8"/>
    <p:sldId id="262" r:id="rId9"/>
    <p:sldId id="263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7AF30-72B3-46AC-AF46-FF53C315AF8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64573-5F1E-41A1-BC2B-9B257AA2E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8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BB6F-B8AF-4AE4-A741-2578123C0991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FF6A-5AD0-4ECF-8F54-97F40CDE1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4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1FF6A-5AD0-4ECF-8F54-97F40CDE1B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7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438013E-0D27-4928-9A75-CCDC4258574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23E76C-2C4E-46D9-BFA3-22E2615380D9}" type="datetimeFigureOut">
              <a:rPr lang="en-GB" smtClean="0"/>
              <a:t>21/09/2020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27943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Prince Escalus’ Speech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07735-2D4D-47D4-A042-549D05852DE6}"/>
              </a:ext>
            </a:extLst>
          </p:cNvPr>
          <p:cNvSpPr txBox="1"/>
          <p:nvPr/>
        </p:nvSpPr>
        <p:spPr>
          <a:xfrm>
            <a:off x="1403649" y="35730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Lesson Objective: to understand the importance of the content of the speech.</a:t>
            </a:r>
          </a:p>
          <a:p>
            <a:r>
              <a:rPr lang="en-GB" dirty="0"/>
              <a:t>Analyse the language of the Prince.</a:t>
            </a:r>
          </a:p>
        </p:txBody>
      </p:sp>
    </p:spTree>
    <p:extLst>
      <p:ext uri="{BB962C8B-B14F-4D97-AF65-F5344CB8AC3E}">
        <p14:creationId xmlns:p14="http://schemas.microsoft.com/office/powerpoint/2010/main" val="117694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What characteristics do you expect a Prince to have? </a:t>
            </a:r>
          </a:p>
        </p:txBody>
      </p:sp>
      <p:pic>
        <p:nvPicPr>
          <p:cNvPr id="2050" name="Picture 2" descr="http://images2.fanpop.com/images/photos/6000000/Disney-Princes-Wallpaper-disney-6015184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5289104" cy="39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raziadaily.co.uk/pub/21publish/c/conversation/PA-13046752-Prince-Ha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3045872" cy="44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6480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1 Scene 1: Prince </a:t>
            </a:r>
            <a:r>
              <a:rPr lang="en-GB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Escalus</a:t>
            </a: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Speech</a:t>
            </a:r>
            <a:b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Starter:</a:t>
            </a:r>
            <a:b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GB" sz="3600" dirty="0"/>
              <a:t>Where does the banter and the brawl between the servants take place?</a:t>
            </a:r>
            <a:br>
              <a:rPr lang="en-GB" sz="3600" dirty="0"/>
            </a:b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600" dirty="0"/>
              <a:t>. Without looking, name the 4 servants – can you say who is Capulet and who is Montague?</a:t>
            </a:r>
            <a:br>
              <a:rPr lang="en-GB" sz="3600" dirty="0"/>
            </a:br>
            <a:r>
              <a:rPr lang="en-GB" sz="3600" dirty="0"/>
              <a:t>3.Which servant is a bit rude and crude – give example:</a:t>
            </a:r>
            <a:br>
              <a:rPr lang="en-GB" sz="3600" dirty="0"/>
            </a:br>
            <a:r>
              <a:rPr lang="en-GB" sz="3600" dirty="0"/>
              <a:t>4. How do they insult one another?</a:t>
            </a:r>
            <a:br>
              <a:rPr lang="en-GB" sz="3600" dirty="0"/>
            </a:br>
            <a:b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u="sng" dirty="0">
                <a:solidFill>
                  <a:srgbClr val="7030A0"/>
                </a:solidFill>
              </a:rPr>
              <a:t>Challenge:</a:t>
            </a:r>
            <a:r>
              <a:rPr lang="en-GB" sz="3600" dirty="0">
                <a:solidFill>
                  <a:srgbClr val="7030A0"/>
                </a:solidFill>
              </a:rPr>
              <a:t> Why do you think Shakespeare begun the play with this scene and these characters?</a:t>
            </a:r>
          </a:p>
        </p:txBody>
      </p:sp>
    </p:spTree>
    <p:extLst>
      <p:ext uri="{BB962C8B-B14F-4D97-AF65-F5344CB8AC3E}">
        <p14:creationId xmlns:p14="http://schemas.microsoft.com/office/powerpoint/2010/main" val="183556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543800" cy="1718047"/>
          </a:xfrm>
          <a:solidFill>
            <a:schemeClr val="bg1"/>
          </a:solidFill>
        </p:spPr>
        <p:txBody>
          <a:bodyPr/>
          <a:lstStyle/>
          <a:p>
            <a:r>
              <a:rPr lang="en-GB" b="1" dirty="0"/>
              <a:t>Prince </a:t>
            </a:r>
            <a:r>
              <a:rPr lang="en-GB" b="1" dirty="0" err="1"/>
              <a:t>Escalus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ALL: Understand the impact of the Princes speech</a:t>
            </a:r>
          </a:p>
          <a:p>
            <a:r>
              <a:rPr lang="en-GB" dirty="0"/>
              <a:t>MOST: Identify and select relevant evidence from a text.</a:t>
            </a:r>
          </a:p>
          <a:p>
            <a:r>
              <a:rPr lang="en-GB" dirty="0"/>
              <a:t>SOME: Assess the choice of language and its impact on meaning.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6858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3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6336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500" dirty="0"/>
              <a:t>Rebellious subjects, enemies to peace, </a:t>
            </a:r>
          </a:p>
          <a:p>
            <a:pPr marL="0" indent="0" algn="ctr">
              <a:buNone/>
            </a:pPr>
            <a:r>
              <a:rPr lang="en-GB" sz="1500" dirty="0"/>
              <a:t>Profaners of this neighbour- stained steel- </a:t>
            </a:r>
          </a:p>
          <a:p>
            <a:pPr marL="0" indent="0" algn="ctr">
              <a:buNone/>
            </a:pPr>
            <a:r>
              <a:rPr lang="en-GB" sz="1500" dirty="0"/>
              <a:t>Will they not hear? What, </a:t>
            </a:r>
            <a:r>
              <a:rPr lang="en-GB" sz="1500" dirty="0" err="1"/>
              <a:t>ho</a:t>
            </a:r>
            <a:r>
              <a:rPr lang="en-GB" sz="1500" dirty="0"/>
              <a:t>! You men, you beasts,</a:t>
            </a:r>
          </a:p>
          <a:p>
            <a:pPr marL="0" indent="0" algn="ctr">
              <a:buNone/>
            </a:pPr>
            <a:r>
              <a:rPr lang="en-GB" sz="1500" dirty="0"/>
              <a:t>That quench the fire of your pernicious rage</a:t>
            </a:r>
          </a:p>
          <a:p>
            <a:pPr marL="0" indent="0" algn="ctr">
              <a:buNone/>
            </a:pPr>
            <a:r>
              <a:rPr lang="en-GB" sz="1500" dirty="0"/>
              <a:t>With purple fountains issuing from your veins,</a:t>
            </a:r>
          </a:p>
          <a:p>
            <a:pPr marL="0" indent="0" algn="ctr">
              <a:buNone/>
            </a:pPr>
            <a:r>
              <a:rPr lang="en-GB" sz="1500" dirty="0"/>
              <a:t>On pain of torture, from those bloody hands, </a:t>
            </a:r>
          </a:p>
          <a:p>
            <a:pPr marL="0" indent="0" algn="ctr">
              <a:buNone/>
            </a:pPr>
            <a:r>
              <a:rPr lang="en-GB" sz="1500" dirty="0"/>
              <a:t>Throw your </a:t>
            </a:r>
            <a:r>
              <a:rPr lang="en-GB" sz="1500" dirty="0" err="1"/>
              <a:t>mistempered</a:t>
            </a:r>
            <a:r>
              <a:rPr lang="en-GB" sz="1500" dirty="0"/>
              <a:t> weapons to the ground, </a:t>
            </a:r>
          </a:p>
          <a:p>
            <a:pPr marL="0" indent="0" algn="ctr">
              <a:buNone/>
            </a:pPr>
            <a:r>
              <a:rPr lang="en-GB" sz="1500" dirty="0"/>
              <a:t>And hear the sentence of your moved prince.</a:t>
            </a:r>
          </a:p>
          <a:p>
            <a:pPr marL="0" indent="0" algn="ctr">
              <a:buNone/>
            </a:pPr>
            <a:r>
              <a:rPr lang="en-GB" sz="1500" dirty="0"/>
              <a:t>Three civil brawls, bred of an airy word, </a:t>
            </a:r>
          </a:p>
          <a:p>
            <a:pPr marL="0" indent="0" algn="ctr">
              <a:buNone/>
            </a:pPr>
            <a:r>
              <a:rPr lang="en-GB" sz="1500" dirty="0"/>
              <a:t>By thee, old Capulet, and Montague,</a:t>
            </a:r>
          </a:p>
          <a:p>
            <a:pPr marL="0" indent="0" algn="ctr">
              <a:buNone/>
            </a:pPr>
            <a:r>
              <a:rPr lang="en-GB" sz="1500" dirty="0"/>
              <a:t>Have thrice disturbed the quiet of our streets,</a:t>
            </a:r>
          </a:p>
          <a:p>
            <a:pPr marL="0" indent="0" algn="ctr">
              <a:buNone/>
            </a:pPr>
            <a:r>
              <a:rPr lang="en-GB" sz="1500" dirty="0"/>
              <a:t>And made Verona’s ancient citizens</a:t>
            </a:r>
          </a:p>
          <a:p>
            <a:pPr marL="0" indent="0" algn="ctr">
              <a:buNone/>
            </a:pPr>
            <a:r>
              <a:rPr lang="en-GB" sz="1500" dirty="0"/>
              <a:t>Cast by their grave beseeming ornaments,</a:t>
            </a:r>
          </a:p>
          <a:p>
            <a:pPr marL="0" indent="0" algn="ctr">
              <a:buNone/>
            </a:pPr>
            <a:r>
              <a:rPr lang="en-GB" sz="1500" dirty="0"/>
              <a:t>To wield old partisans, in hands as old, </a:t>
            </a:r>
          </a:p>
          <a:p>
            <a:pPr marL="0" indent="0" algn="ctr">
              <a:buNone/>
            </a:pPr>
            <a:r>
              <a:rPr lang="en-GB" sz="1500" dirty="0"/>
              <a:t>Cankered with peace, to part your cankered hate.</a:t>
            </a:r>
          </a:p>
          <a:p>
            <a:pPr marL="0" indent="0" algn="ctr">
              <a:buNone/>
            </a:pPr>
            <a:r>
              <a:rPr lang="en-GB" sz="1500" dirty="0"/>
              <a:t>If ever you disturb our streets again, </a:t>
            </a:r>
          </a:p>
          <a:p>
            <a:pPr marL="0" indent="0" algn="ctr">
              <a:buNone/>
            </a:pPr>
            <a:r>
              <a:rPr lang="en-GB" sz="1500" dirty="0"/>
              <a:t>Your lives shall pay the forfeit of the peace.</a:t>
            </a:r>
          </a:p>
          <a:p>
            <a:pPr marL="0" indent="0" algn="ctr">
              <a:buNone/>
            </a:pPr>
            <a:r>
              <a:rPr lang="en-GB" sz="1500" dirty="0"/>
              <a:t>For this time, all the rest depart away.</a:t>
            </a:r>
          </a:p>
          <a:p>
            <a:pPr marL="0" indent="0" algn="ctr">
              <a:buNone/>
            </a:pPr>
            <a:r>
              <a:rPr lang="en-GB" sz="1500" dirty="0"/>
              <a:t>You, Capulet, shall go along with me;</a:t>
            </a:r>
          </a:p>
          <a:p>
            <a:pPr marL="0" indent="0" algn="ctr">
              <a:buNone/>
            </a:pPr>
            <a:r>
              <a:rPr lang="en-GB" sz="1500" dirty="0"/>
              <a:t>And Montague, come you this afternoon, </a:t>
            </a:r>
          </a:p>
          <a:p>
            <a:pPr marL="0" indent="0" algn="ctr">
              <a:buNone/>
            </a:pPr>
            <a:r>
              <a:rPr lang="en-GB" sz="1500" dirty="0"/>
              <a:t>To know our further pleasure in this case, </a:t>
            </a:r>
          </a:p>
          <a:p>
            <a:pPr marL="0" indent="0" algn="ctr">
              <a:buNone/>
            </a:pPr>
            <a:r>
              <a:rPr lang="en-GB" sz="1500" dirty="0"/>
              <a:t>To old free-town, our common judgement place.</a:t>
            </a:r>
          </a:p>
          <a:p>
            <a:pPr marL="0" indent="0" algn="ctr">
              <a:buNone/>
            </a:pPr>
            <a:r>
              <a:rPr lang="en-GB" sz="1500" dirty="0"/>
              <a:t>Once more, on pain of death, all men depart. </a:t>
            </a:r>
          </a:p>
        </p:txBody>
      </p:sp>
    </p:spTree>
    <p:extLst>
      <p:ext uri="{BB962C8B-B14F-4D97-AF65-F5344CB8AC3E}">
        <p14:creationId xmlns:p14="http://schemas.microsoft.com/office/powerpoint/2010/main" val="133296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8856984" cy="6336704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/>
              <a:t>Some help with the speech</a:t>
            </a:r>
          </a:p>
          <a:p>
            <a:r>
              <a:rPr lang="en-GB" dirty="0"/>
              <a:t>Lines 1 Go against law/Fighting/stopping peace </a:t>
            </a:r>
          </a:p>
          <a:p>
            <a:r>
              <a:rPr lang="en-GB" dirty="0"/>
              <a:t>2 Rioters turning weapons on each other </a:t>
            </a:r>
          </a:p>
          <a:p>
            <a:r>
              <a:rPr lang="en-GB" dirty="0"/>
              <a:t> 3 They won’t listen </a:t>
            </a:r>
          </a:p>
          <a:p>
            <a:r>
              <a:rPr lang="en-GB" dirty="0"/>
              <a:t>4  Animals – massive insult</a:t>
            </a:r>
          </a:p>
          <a:p>
            <a:r>
              <a:rPr lang="en-GB" dirty="0"/>
              <a:t>5/6  Satisfy your anger on blood of others – a metaphor</a:t>
            </a:r>
          </a:p>
          <a:p>
            <a:r>
              <a:rPr lang="en-GB" dirty="0"/>
              <a:t>7/8/9  I will have you tortured if you don’t put down weapons </a:t>
            </a:r>
          </a:p>
          <a:p>
            <a:r>
              <a:rPr lang="en-GB" dirty="0"/>
              <a:t>10 Hear the words of angry prince </a:t>
            </a:r>
          </a:p>
          <a:p>
            <a:r>
              <a:rPr lang="en-GB" dirty="0"/>
              <a:t>11   3 fights due to a whisper/carefree talk in city airy </a:t>
            </a:r>
          </a:p>
          <a:p>
            <a:r>
              <a:rPr lang="en-GB" dirty="0"/>
              <a:t>15/16/17/18   Old  people have  taken off robes to stop the fights (to part them) </a:t>
            </a:r>
          </a:p>
          <a:p>
            <a:r>
              <a:rPr lang="en-GB" dirty="0"/>
              <a:t>17/18  Cankered means diseased evil a blight on society </a:t>
            </a:r>
          </a:p>
          <a:p>
            <a:r>
              <a:rPr lang="en-GB" dirty="0"/>
              <a:t>20 Kill them if they fight </a:t>
            </a:r>
          </a:p>
          <a:p>
            <a:r>
              <a:rPr lang="en-GB" dirty="0"/>
              <a:t>21  Depart means Go home an imperative  or command </a:t>
            </a:r>
          </a:p>
          <a:p>
            <a:r>
              <a:rPr lang="en-GB" dirty="0"/>
              <a:t>Last line – threating them with death if they don’t leave for home  - depart repeated an imperative to try control. Repetition reveals to audience the seriousness of the feud.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77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/>
              <a:t>Answer the questions in your book- include quotations.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2565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When the men will not stop fighting, what does he call them?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 What metaphor does he use to describe their:   a) anger b) blood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How many times have they fought recently?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What does he say has started all the fighting?  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 How will they pay if they ‘disturb the streets again’?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 He sends everyone away except one man – who does he keep behind?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 When does he wish to see Montague?</a:t>
            </a:r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endParaRPr lang="en-GB" sz="2000" dirty="0"/>
          </a:p>
          <a:p>
            <a:pPr indent="0">
              <a:lnSpc>
                <a:spcPct val="150000"/>
              </a:lnSpc>
              <a:buFont typeface="+mj-lt"/>
              <a:buAutoNum type="arabicPeriod"/>
            </a:pPr>
            <a:r>
              <a:rPr lang="en-GB" sz="1800" b="1" u="sng" dirty="0">
                <a:solidFill>
                  <a:srgbClr val="7030A0"/>
                </a:solidFill>
              </a:rPr>
              <a:t>CHALLENGE:</a:t>
            </a:r>
            <a:r>
              <a:rPr lang="en-GB" sz="1800" dirty="0">
                <a:solidFill>
                  <a:srgbClr val="7030A0"/>
                </a:solidFill>
              </a:rPr>
              <a:t> How is the Prince feeling at this moment? Explain in a PEE paragraph to include quotations and techniques – and their effects?</a:t>
            </a:r>
          </a:p>
        </p:txBody>
      </p:sp>
    </p:spTree>
    <p:extLst>
      <p:ext uri="{BB962C8B-B14F-4D97-AF65-F5344CB8AC3E}">
        <p14:creationId xmlns:p14="http://schemas.microsoft.com/office/powerpoint/2010/main" val="138164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364042"/>
              </p:ext>
            </p:extLst>
          </p:nvPr>
        </p:nvGraphicFramePr>
        <p:xfrm>
          <a:off x="107504" y="116632"/>
          <a:ext cx="8856984" cy="681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451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Turn the information below into a PETER paragraph – use full sentences. (PETE has been done for you)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Add your own Response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 The audience would feel….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You need to show you understand the importance of what the Prince’s speech tells the audience.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POINT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EVIDENCE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TECHNIQUE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EXPLAIN LANGUAGE AND STRUCTURE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The Prince informs the audience how the families have been conducting themselves.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Rebellious subjects, enemies to peace,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The use of the adjective ‘rebellious’</a:t>
                      </a:r>
                      <a:endParaRPr lang="en-US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this tells me they are out of control and the noun enemies informs the audience they are at war.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 learn they have been defiant of the law and have been causing a disturbance.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31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Is the Prince the most powerful person in this scene? If not, who is? </a:t>
            </a:r>
          </a:p>
        </p:txBody>
      </p:sp>
      <p:pic>
        <p:nvPicPr>
          <p:cNvPr id="1026" name="Picture 2" descr="http://www.canadianshakespeares.ca/folio/Profiles/Luhr/Luhr-Prince%20Esca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49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69</TotalTime>
  <Words>777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Adjacency</vt:lpstr>
      <vt:lpstr>Prince Escalus’ Speech</vt:lpstr>
      <vt:lpstr>What characteristics do you expect a Prince to have? </vt:lpstr>
      <vt:lpstr>Act 1 Scene 1: Prince Escalus’ Speech Starter: 1. Where does the banter and the brawl between the servants take place? 2. Without looking, name the 4 servants – can you say who is Capulet and who is Montague? 3.Which servant is a bit rude and crude – give example: 4. How do they insult one another?  Challenge: Why do you think Shakespeare begun the play with this scene and these characters?</vt:lpstr>
      <vt:lpstr>Prince Escalus</vt:lpstr>
      <vt:lpstr>PowerPoint Presentation</vt:lpstr>
      <vt:lpstr>PowerPoint Presentation</vt:lpstr>
      <vt:lpstr>Answer the questions in your book- include quotations. </vt:lpstr>
      <vt:lpstr>PowerPoint Presentation</vt:lpstr>
      <vt:lpstr>Is the Prince the most powerful person in this scene? If not, who is?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the original version of the Princes speech, using the modern Translation to help you.</dc:title>
  <dc:creator>p.silverlock</dc:creator>
  <cp:lastModifiedBy>S Ryan</cp:lastModifiedBy>
  <cp:revision>15</cp:revision>
  <cp:lastPrinted>2018-09-13T16:04:21Z</cp:lastPrinted>
  <dcterms:created xsi:type="dcterms:W3CDTF">2013-08-25T13:35:31Z</dcterms:created>
  <dcterms:modified xsi:type="dcterms:W3CDTF">2020-09-21T11:17:59Z</dcterms:modified>
</cp:coreProperties>
</file>