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48" r:id="rId2"/>
    <p:sldId id="284" r:id="rId3"/>
    <p:sldId id="325" r:id="rId4"/>
    <p:sldId id="326" r:id="rId5"/>
    <p:sldId id="324" r:id="rId6"/>
    <p:sldId id="327" r:id="rId7"/>
    <p:sldId id="323" r:id="rId8"/>
    <p:sldId id="328" r:id="rId9"/>
    <p:sldId id="322" r:id="rId10"/>
    <p:sldId id="331" r:id="rId11"/>
    <p:sldId id="321" r:id="rId12"/>
    <p:sldId id="329" r:id="rId13"/>
    <p:sldId id="320" r:id="rId14"/>
    <p:sldId id="337" r:id="rId15"/>
    <p:sldId id="319" r:id="rId16"/>
    <p:sldId id="338" r:id="rId17"/>
    <p:sldId id="317" r:id="rId18"/>
    <p:sldId id="334" r:id="rId19"/>
    <p:sldId id="316" r:id="rId20"/>
    <p:sldId id="335" r:id="rId21"/>
    <p:sldId id="344" r:id="rId22"/>
    <p:sldId id="347" r:id="rId23"/>
    <p:sldId id="315" r:id="rId24"/>
    <p:sldId id="336" r:id="rId25"/>
    <p:sldId id="314" r:id="rId26"/>
    <p:sldId id="330" r:id="rId27"/>
    <p:sldId id="313" r:id="rId28"/>
    <p:sldId id="332" r:id="rId29"/>
    <p:sldId id="312" r:id="rId30"/>
    <p:sldId id="339" r:id="rId31"/>
    <p:sldId id="311" r:id="rId32"/>
    <p:sldId id="340" r:id="rId33"/>
    <p:sldId id="310" r:id="rId34"/>
    <p:sldId id="342" r:id="rId35"/>
    <p:sldId id="309" r:id="rId36"/>
    <p:sldId id="341" r:id="rId37"/>
    <p:sldId id="318" r:id="rId38"/>
    <p:sldId id="28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16FBC-3199-4A11-A273-86C80D5DE6AC}" type="datetimeFigureOut">
              <a:rPr lang="en-GB" smtClean="0"/>
              <a:t>04/01/2021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C283D-CCD5-41FC-B89B-281F696CFC8A}" type="slidenum">
              <a:rPr lang="en-GB" smtClean="0"/>
              <a:t>‹#›</a:t>
            </a:fld>
            <a:endParaRPr lang="en-GB"/>
          </a:p>
        </p:txBody>
      </p:sp>
    </p:spTree>
    <p:extLst>
      <p:ext uri="{BB962C8B-B14F-4D97-AF65-F5344CB8AC3E}">
        <p14:creationId xmlns:p14="http://schemas.microsoft.com/office/powerpoint/2010/main" val="48552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C283D-CCD5-41FC-B89B-281F696CFC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982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DC9D7F-3324-4FBA-AF44-0305CF33A3B3}"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404163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DC9D7F-3324-4FBA-AF44-0305CF33A3B3}"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46293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DC9D7F-3324-4FBA-AF44-0305CF33A3B3}"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62966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DC9D7F-3324-4FBA-AF44-0305CF33A3B3}"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360580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DC9D7F-3324-4FBA-AF44-0305CF33A3B3}" type="datetimeFigureOut">
              <a:rPr lang="en-GB" smtClean="0"/>
              <a:t>04/01/2021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345587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DC9D7F-3324-4FBA-AF44-0305CF33A3B3}"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315408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DC9D7F-3324-4FBA-AF44-0305CF33A3B3}" type="datetimeFigureOut">
              <a:rPr lang="en-GB" smtClean="0"/>
              <a:t>04/01/2021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155930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DC9D7F-3324-4FBA-AF44-0305CF33A3B3}" type="datetimeFigureOut">
              <a:rPr lang="en-GB" smtClean="0"/>
              <a:t>04/01/2021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247669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DC9D7F-3324-4FBA-AF44-0305CF33A3B3}" type="datetimeFigureOut">
              <a:rPr lang="en-GB" smtClean="0"/>
              <a:t>04/01/2021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21178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C9D7F-3324-4FBA-AF44-0305CF33A3B3}"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336728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C9D7F-3324-4FBA-AF44-0305CF33A3B3}" type="datetimeFigureOut">
              <a:rPr lang="en-GB" smtClean="0"/>
              <a:t>04/01/2021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18F5FD-F357-459B-85DF-34545D558137}" type="slidenum">
              <a:rPr lang="en-GB" smtClean="0"/>
              <a:t>‹#›</a:t>
            </a:fld>
            <a:endParaRPr lang="en-GB"/>
          </a:p>
        </p:txBody>
      </p:sp>
    </p:spTree>
    <p:extLst>
      <p:ext uri="{BB962C8B-B14F-4D97-AF65-F5344CB8AC3E}">
        <p14:creationId xmlns:p14="http://schemas.microsoft.com/office/powerpoint/2010/main" val="366136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C9D7F-3324-4FBA-AF44-0305CF33A3B3}" type="datetimeFigureOut">
              <a:rPr lang="en-GB" smtClean="0"/>
              <a:t>04/01/2021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8F5FD-F357-459B-85DF-34545D558137}" type="slidenum">
              <a:rPr lang="en-GB" smtClean="0"/>
              <a:t>‹#›</a:t>
            </a:fld>
            <a:endParaRPr lang="en-GB"/>
          </a:p>
        </p:txBody>
      </p:sp>
    </p:spTree>
    <p:extLst>
      <p:ext uri="{BB962C8B-B14F-4D97-AF65-F5344CB8AC3E}">
        <p14:creationId xmlns:p14="http://schemas.microsoft.com/office/powerpoint/2010/main" val="3116998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206680" cy="1470025"/>
          </a:xfrm>
        </p:spPr>
        <p:txBody>
          <a:bodyPr>
            <a:noAutofit/>
          </a:bodyPr>
          <a:lstStyle/>
          <a:p>
            <a:r>
              <a:rPr lang="en-GB" sz="3600" dirty="0"/>
              <a:t>Poetry </a:t>
            </a:r>
            <a:br>
              <a:rPr lang="en-GB" sz="3600" dirty="0"/>
            </a:br>
            <a:r>
              <a:rPr lang="en-GB" sz="3600" dirty="0"/>
              <a:t>Anthology</a:t>
            </a:r>
            <a:br>
              <a:rPr lang="en-GB" sz="3600" dirty="0"/>
            </a:br>
            <a:r>
              <a:rPr lang="en-GB" sz="3600" dirty="0"/>
              <a:t>How do the pictures relate to each poem?</a:t>
            </a:r>
            <a:br>
              <a:rPr lang="en-GB" sz="3600" dirty="0"/>
            </a:br>
            <a:r>
              <a:rPr lang="en-GB" sz="3600" dirty="0"/>
              <a:t>Use the anthology study guide and collect 3 or 4 quotes for each poem.</a:t>
            </a:r>
            <a:br>
              <a:rPr lang="en-GB" sz="3600" dirty="0"/>
            </a:br>
            <a:r>
              <a:rPr lang="en-GB" sz="3600" dirty="0"/>
              <a:t>Also read the model answers to improve your written style.</a:t>
            </a:r>
            <a:br>
              <a:rPr lang="en-GB" sz="3600" dirty="0"/>
            </a:br>
            <a:endParaRPr lang="en-GB" sz="36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6232"/>
            <a:ext cx="2284512" cy="22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938" y="5157193"/>
            <a:ext cx="3966830" cy="169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114" b="5982"/>
          <a:stretch/>
        </p:blipFill>
        <p:spPr bwMode="auto">
          <a:xfrm>
            <a:off x="-6320" y="-16231"/>
            <a:ext cx="2922136" cy="176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 y="4989777"/>
            <a:ext cx="3026634" cy="186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52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Soldier</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Brooke presents death in war as glorified and right through the use of euphemistic language- “in that rich earth, a richer dust concealed”. </a:t>
            </a:r>
            <a:r>
              <a:rPr lang="en-GB" dirty="0">
                <a:solidFill>
                  <a:schemeClr val="tx2"/>
                </a:solidFill>
              </a:rPr>
              <a:t>This shows that in Brooke’s opinion when the men die they will enrich the soil. The euphemism of </a:t>
            </a:r>
            <a:r>
              <a:rPr lang="en-GB" dirty="0">
                <a:solidFill>
                  <a:srgbClr val="FF0000"/>
                </a:solidFill>
              </a:rPr>
              <a:t>“dust” </a:t>
            </a:r>
            <a:r>
              <a:rPr lang="en-GB" dirty="0">
                <a:solidFill>
                  <a:schemeClr val="tx2"/>
                </a:solidFill>
              </a:rPr>
              <a:t>masks how brutal death in war actually is as Brooke neglects to say death.</a:t>
            </a:r>
            <a:r>
              <a:rPr lang="en-GB" dirty="0"/>
              <a:t> </a:t>
            </a:r>
            <a:r>
              <a:rPr lang="en-GB" dirty="0">
                <a:solidFill>
                  <a:srgbClr val="00B050"/>
                </a:solidFill>
              </a:rPr>
              <a:t>This sensitive and patriotic view of war may have stemmed from the fact that Brooke never actually served on the front line and only heard the glorified perspectives of war and patriotic death in battle. </a:t>
            </a:r>
            <a:r>
              <a:rPr lang="en-GB" dirty="0">
                <a:solidFill>
                  <a:schemeClr val="tx2"/>
                </a:solidFill>
              </a:rPr>
              <a:t>Also through his description of the earth as </a:t>
            </a:r>
            <a:r>
              <a:rPr lang="en-GB" dirty="0">
                <a:solidFill>
                  <a:srgbClr val="FF0000"/>
                </a:solidFill>
              </a:rPr>
              <a:t>“rich” </a:t>
            </a:r>
            <a:r>
              <a:rPr lang="en-GB" dirty="0">
                <a:solidFill>
                  <a:schemeClr val="tx2"/>
                </a:solidFill>
              </a:rPr>
              <a:t>he makes readers think that death in battle would be a fitting place to lay to rest as the earth is full and valuable. </a:t>
            </a:r>
            <a:r>
              <a:rPr lang="en-GB" dirty="0">
                <a:solidFill>
                  <a:srgbClr val="00B050"/>
                </a:solidFill>
              </a:rPr>
              <a:t>This would be attractive for men/boys who had very little and wanted to prove their masculinity. </a:t>
            </a:r>
          </a:p>
        </p:txBody>
      </p:sp>
    </p:spTree>
    <p:extLst>
      <p:ext uri="{BB962C8B-B14F-4D97-AF65-F5344CB8AC3E}">
        <p14:creationId xmlns:p14="http://schemas.microsoft.com/office/powerpoint/2010/main" val="303961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She Walks in Beauty</a:t>
            </a:r>
          </a:p>
        </p:txBody>
      </p:sp>
      <p:sp>
        <p:nvSpPr>
          <p:cNvPr id="3" name="Subtitle 2"/>
          <p:cNvSpPr>
            <a:spLocks noGrp="1"/>
          </p:cNvSpPr>
          <p:nvPr>
            <p:ph type="subTitle" idx="1"/>
          </p:nvPr>
        </p:nvSpPr>
        <p:spPr/>
        <p:txBody>
          <a:bodyPr/>
          <a:lstStyle/>
          <a:p>
            <a:r>
              <a:rPr lang="en-GB" dirty="0">
                <a:solidFill>
                  <a:schemeClr val="tx1"/>
                </a:solidFill>
              </a:rPr>
              <a:t>By Lord Byron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 y="0"/>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 y="5085184"/>
            <a:ext cx="3155190"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006" y="0"/>
            <a:ext cx="3622500" cy="170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4795" y="471487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19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 Walks in Beauty	</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a:solidFill>
                  <a:srgbClr val="FF0000"/>
                </a:solidFill>
              </a:rPr>
              <a:t>Lord Byron presents the concept of attraction through the use of similes, particularly when he writes ‘she walks in Beauty like the night of cloudless climes and starry skies’. </a:t>
            </a:r>
            <a:r>
              <a:rPr lang="en-GB" dirty="0">
                <a:solidFill>
                  <a:schemeClr val="tx2"/>
                </a:solidFill>
              </a:rPr>
              <a:t>This shows that Byron is attracted to the darkness in the woman as well as the good and pure things about her which he describes later in the poem. The adjective </a:t>
            </a:r>
            <a:r>
              <a:rPr lang="en-GB" dirty="0">
                <a:solidFill>
                  <a:srgbClr val="FF0000"/>
                </a:solidFill>
              </a:rPr>
              <a:t>“cloudless” </a:t>
            </a:r>
            <a:r>
              <a:rPr lang="en-GB" dirty="0">
                <a:solidFill>
                  <a:schemeClr val="tx2"/>
                </a:solidFill>
              </a:rPr>
              <a:t>shows that she has clear vision and a sense of purpose as she is not clouded and obscured by anything. </a:t>
            </a:r>
            <a:r>
              <a:rPr lang="en-GB" dirty="0">
                <a:solidFill>
                  <a:srgbClr val="00B050"/>
                </a:solidFill>
              </a:rPr>
              <a:t>This emulates Byron’s unconventional and polyamorous methods of love and relationships. It is particularly unconventional as women were not recognises as intelligent beings during the nineteenth century when the poem was written. </a:t>
            </a:r>
            <a:r>
              <a:rPr lang="en-GB" dirty="0">
                <a:solidFill>
                  <a:schemeClr val="tx2"/>
                </a:solidFill>
              </a:rPr>
              <a:t>The universal pronoun ‘she’ shows how Byron’s love was universal </a:t>
            </a:r>
            <a:r>
              <a:rPr lang="en-GB" dirty="0">
                <a:solidFill>
                  <a:srgbClr val="00B050"/>
                </a:solidFill>
              </a:rPr>
              <a:t>and his attraction was directed towards many women- and some men too. This echoes his status as a womaniser.</a:t>
            </a:r>
          </a:p>
        </p:txBody>
      </p:sp>
    </p:spTree>
    <p:extLst>
      <p:ext uri="{BB962C8B-B14F-4D97-AF65-F5344CB8AC3E}">
        <p14:creationId xmlns:p14="http://schemas.microsoft.com/office/powerpoint/2010/main" val="2146667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Living Space</a:t>
            </a:r>
          </a:p>
        </p:txBody>
      </p:sp>
      <p:sp>
        <p:nvSpPr>
          <p:cNvPr id="3" name="Subtitle 2"/>
          <p:cNvSpPr>
            <a:spLocks noGrp="1"/>
          </p:cNvSpPr>
          <p:nvPr>
            <p:ph type="subTitle" idx="1"/>
          </p:nvPr>
        </p:nvSpPr>
        <p:spPr/>
        <p:txBody>
          <a:bodyPr/>
          <a:lstStyle/>
          <a:p>
            <a:r>
              <a:rPr lang="en-GB" dirty="0">
                <a:solidFill>
                  <a:schemeClr val="tx1"/>
                </a:solidFill>
              </a:rPr>
              <a:t>By </a:t>
            </a:r>
            <a:r>
              <a:rPr lang="en-GB" dirty="0" err="1">
                <a:solidFill>
                  <a:schemeClr val="tx1"/>
                </a:solidFill>
              </a:rPr>
              <a:t>Imtiaz</a:t>
            </a:r>
            <a:r>
              <a:rPr lang="en-GB" dirty="0">
                <a:solidFill>
                  <a:schemeClr val="tx1"/>
                </a:solidFill>
              </a:rPr>
              <a:t> </a:t>
            </a:r>
            <a:r>
              <a:rPr lang="en-GB" dirty="0" err="1">
                <a:solidFill>
                  <a:schemeClr val="tx1"/>
                </a:solidFill>
              </a:rPr>
              <a:t>Dharker</a:t>
            </a:r>
            <a:endParaRPr lang="en-GB" dirty="0">
              <a:solidFill>
                <a:schemeClr val="tx1"/>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1" r="6399"/>
          <a:stretch/>
        </p:blipFill>
        <p:spPr bwMode="auto">
          <a:xfrm>
            <a:off x="0" y="0"/>
            <a:ext cx="2358279"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69" y="5085184"/>
            <a:ext cx="3490720" cy="177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339" y="0"/>
            <a:ext cx="3319661" cy="134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43475"/>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1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Space</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err="1">
                <a:solidFill>
                  <a:srgbClr val="FF0000"/>
                </a:solidFill>
              </a:rPr>
              <a:t>Imtiaz</a:t>
            </a:r>
            <a:r>
              <a:rPr lang="en-GB" dirty="0">
                <a:solidFill>
                  <a:srgbClr val="FF0000"/>
                </a:solidFill>
              </a:rPr>
              <a:t> </a:t>
            </a:r>
            <a:r>
              <a:rPr lang="en-GB" dirty="0" err="1">
                <a:solidFill>
                  <a:srgbClr val="FF0000"/>
                </a:solidFill>
              </a:rPr>
              <a:t>Dharker</a:t>
            </a:r>
            <a:r>
              <a:rPr lang="en-GB" dirty="0">
                <a:solidFill>
                  <a:srgbClr val="FF0000"/>
                </a:solidFill>
              </a:rPr>
              <a:t> creates a sense of place through description of the successes of the people in the slum despite the terrible and unfit living conditions – “there are just not enough straight lines” and “leaning dangerously toward the miraculous”. </a:t>
            </a:r>
            <a:r>
              <a:rPr lang="en-GB" dirty="0">
                <a:solidFill>
                  <a:schemeClr val="tx2"/>
                </a:solidFill>
              </a:rPr>
              <a:t>This shows that the living conditions are unfit but even still</a:t>
            </a:r>
            <a:r>
              <a:rPr lang="en-GB" dirty="0"/>
              <a:t> </a:t>
            </a:r>
            <a:r>
              <a:rPr lang="en-GB" dirty="0">
                <a:solidFill>
                  <a:srgbClr val="FF0000"/>
                </a:solidFill>
              </a:rPr>
              <a:t>“into this rough frame someone has squeezed a living space”.</a:t>
            </a:r>
            <a:r>
              <a:rPr lang="en-GB" dirty="0"/>
              <a:t> </a:t>
            </a:r>
            <a:r>
              <a:rPr lang="en-GB" dirty="0">
                <a:solidFill>
                  <a:schemeClr val="tx2"/>
                </a:solidFill>
              </a:rPr>
              <a:t>The stand alone stanza shows that despite the tone of dissatisfaction </a:t>
            </a:r>
            <a:r>
              <a:rPr lang="en-GB" dirty="0" err="1">
                <a:solidFill>
                  <a:schemeClr val="tx2"/>
                </a:solidFill>
              </a:rPr>
              <a:t>Dharker</a:t>
            </a:r>
            <a:r>
              <a:rPr lang="en-GB" dirty="0">
                <a:solidFill>
                  <a:schemeClr val="tx2"/>
                </a:solidFill>
              </a:rPr>
              <a:t> uses to describe the living conditions, there are still many successes by the people who populate the slums.</a:t>
            </a:r>
            <a:r>
              <a:rPr lang="en-GB" dirty="0"/>
              <a:t> </a:t>
            </a:r>
            <a:r>
              <a:rPr lang="en-GB" dirty="0">
                <a:solidFill>
                  <a:schemeClr val="tx2"/>
                </a:solidFill>
              </a:rPr>
              <a:t>This therefore shows a sense of place not by the place itself but by its population who have succeeded despite the harsh conditions in which they are situated. </a:t>
            </a:r>
            <a:r>
              <a:rPr lang="en-GB" dirty="0">
                <a:solidFill>
                  <a:srgbClr val="00B050"/>
                </a:solidFill>
              </a:rPr>
              <a:t>This suggests that </a:t>
            </a:r>
            <a:r>
              <a:rPr lang="en-GB" dirty="0" err="1">
                <a:solidFill>
                  <a:srgbClr val="00B050"/>
                </a:solidFill>
              </a:rPr>
              <a:t>Dharker</a:t>
            </a:r>
            <a:r>
              <a:rPr lang="en-GB" dirty="0">
                <a:solidFill>
                  <a:srgbClr val="00B050"/>
                </a:solidFill>
              </a:rPr>
              <a:t> admires those in slums who manage with very little which was reflected in her active charity work in India and other Asian countries where she helped those in need in poverty stricken areas.</a:t>
            </a:r>
          </a:p>
        </p:txBody>
      </p:sp>
    </p:spTree>
    <p:extLst>
      <p:ext uri="{BB962C8B-B14F-4D97-AF65-F5344CB8AC3E}">
        <p14:creationId xmlns:p14="http://schemas.microsoft.com/office/powerpoint/2010/main" val="24436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 Imperceptibly as Grief </a:t>
            </a:r>
          </a:p>
        </p:txBody>
      </p:sp>
      <p:sp>
        <p:nvSpPr>
          <p:cNvPr id="3" name="Subtitle 2"/>
          <p:cNvSpPr>
            <a:spLocks noGrp="1"/>
          </p:cNvSpPr>
          <p:nvPr>
            <p:ph type="subTitle" idx="1"/>
          </p:nvPr>
        </p:nvSpPr>
        <p:spPr/>
        <p:txBody>
          <a:bodyPr/>
          <a:lstStyle/>
          <a:p>
            <a:r>
              <a:rPr lang="en-GB" dirty="0">
                <a:solidFill>
                  <a:schemeClr val="tx1"/>
                </a:solidFill>
              </a:rPr>
              <a:t>By Emily Dickinson</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764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4798415"/>
            <a:ext cx="3131840" cy="208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47820"/>
          <a:stretch/>
        </p:blipFill>
        <p:spPr bwMode="auto">
          <a:xfrm>
            <a:off x="6132180" y="0"/>
            <a:ext cx="3011821"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16" y="4941168"/>
            <a:ext cx="3348818"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83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Imperceptibly as Grief</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a:solidFill>
                  <a:srgbClr val="FF0000"/>
                </a:solidFill>
              </a:rPr>
              <a:t>Emily Dickinson presents the theme of time passing through her use of the seasons : “Summer lapsed away". </a:t>
            </a:r>
            <a:r>
              <a:rPr lang="en-GB" dirty="0">
                <a:solidFill>
                  <a:schemeClr val="tx2"/>
                </a:solidFill>
              </a:rPr>
              <a:t>This shows that the time is passing and Summer is coming to an end. Here, the poet’s tone is rather melancholy and sombre due to her use of the verb </a:t>
            </a:r>
            <a:r>
              <a:rPr lang="en-GB" dirty="0">
                <a:solidFill>
                  <a:srgbClr val="FF0000"/>
                </a:solidFill>
              </a:rPr>
              <a:t>“lapsed”. </a:t>
            </a:r>
            <a:r>
              <a:rPr lang="en-GB" dirty="0">
                <a:solidFill>
                  <a:schemeClr val="tx2"/>
                </a:solidFill>
              </a:rPr>
              <a:t>This could suggest that Dickinson is reluctant for time to pass but also accepts that the peak time </a:t>
            </a:r>
            <a:r>
              <a:rPr lang="en-GB" dirty="0">
                <a:solidFill>
                  <a:srgbClr val="FF0000"/>
                </a:solidFill>
              </a:rPr>
              <a:t>(“Summer”) </a:t>
            </a:r>
            <a:r>
              <a:rPr lang="en-GB" dirty="0">
                <a:solidFill>
                  <a:schemeClr val="tx2"/>
                </a:solidFill>
              </a:rPr>
              <a:t>in her life must fade away into the latter stages of living. Alternatively, the verb </a:t>
            </a:r>
            <a:r>
              <a:rPr lang="en-GB" dirty="0">
                <a:solidFill>
                  <a:srgbClr val="FF0000"/>
                </a:solidFill>
              </a:rPr>
              <a:t>“lapsed” </a:t>
            </a:r>
            <a:r>
              <a:rPr lang="en-GB" dirty="0">
                <a:solidFill>
                  <a:schemeClr val="tx2"/>
                </a:solidFill>
              </a:rPr>
              <a:t>has connotations of something taking a long time or being unnoticeable. This suggests once again that Dickinson accepts the fact that she is leaving the peak of her lifetime and possibly nearing death. </a:t>
            </a:r>
            <a:r>
              <a:rPr lang="en-GB" dirty="0">
                <a:solidFill>
                  <a:srgbClr val="00B050"/>
                </a:solidFill>
              </a:rPr>
              <a:t>This acceptance could stem from the fact that she lived opposite a graveyard meaning that she saw death frequently near her home ,which she never left often, so she would become almost desensitised to the concept of death and someone’s time on earth ending.  </a:t>
            </a:r>
          </a:p>
        </p:txBody>
      </p:sp>
    </p:spTree>
    <p:extLst>
      <p:ext uri="{BB962C8B-B14F-4D97-AF65-F5344CB8AC3E}">
        <p14:creationId xmlns:p14="http://schemas.microsoft.com/office/powerpoint/2010/main" val="35443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Valentine</a:t>
            </a:r>
          </a:p>
        </p:txBody>
      </p:sp>
      <p:sp>
        <p:nvSpPr>
          <p:cNvPr id="3" name="Subtitle 2"/>
          <p:cNvSpPr>
            <a:spLocks noGrp="1"/>
          </p:cNvSpPr>
          <p:nvPr>
            <p:ph type="subTitle" idx="1"/>
          </p:nvPr>
        </p:nvSpPr>
        <p:spPr/>
        <p:txBody>
          <a:bodyPr/>
          <a:lstStyle/>
          <a:p>
            <a:r>
              <a:rPr lang="en-GB" dirty="0">
                <a:solidFill>
                  <a:schemeClr val="tx1"/>
                </a:solidFill>
              </a:rPr>
              <a:t>By Carol Ann Duffy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5412"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6" y="5013176"/>
            <a:ext cx="4058743" cy="176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501" t="13413" r="34778" b="68453"/>
          <a:stretch/>
        </p:blipFill>
        <p:spPr bwMode="auto">
          <a:xfrm>
            <a:off x="5252485" y="27040"/>
            <a:ext cx="3891515" cy="164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5172075"/>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27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Valentine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Carol Ann Duffy explores the aspects of the onion through the extended metaphor of the “onion". </a:t>
            </a:r>
            <a:r>
              <a:rPr lang="en-GB" dirty="0">
                <a:solidFill>
                  <a:schemeClr val="tx2"/>
                </a:solidFill>
              </a:rPr>
              <a:t>This shows that her love for her partner is unconventional as an onion is an unusual present to give to someone you love </a:t>
            </a:r>
            <a:r>
              <a:rPr lang="en-GB" dirty="0">
                <a:solidFill>
                  <a:srgbClr val="00B050"/>
                </a:solidFill>
              </a:rPr>
              <a:t>and Duffy had an unconventional relationship as part of the LGBTQ+ community. </a:t>
            </a:r>
            <a:r>
              <a:rPr lang="en-GB" dirty="0">
                <a:solidFill>
                  <a:srgbClr val="FF0000"/>
                </a:solidFill>
              </a:rPr>
              <a:t>However, if we consider the metaphorical meaning of the onion as a “moon wrapped in brown paper</a:t>
            </a:r>
            <a:r>
              <a:rPr lang="en-GB" dirty="0">
                <a:solidFill>
                  <a:schemeClr val="tx2"/>
                </a:solidFill>
              </a:rPr>
              <a:t>” it suggests that although on the outside may not look like much , like an onion looks unappealing on the exterior, there is a valuable </a:t>
            </a:r>
            <a:r>
              <a:rPr lang="en-GB" dirty="0">
                <a:solidFill>
                  <a:srgbClr val="FF0000"/>
                </a:solidFill>
              </a:rPr>
              <a:t>“moon” </a:t>
            </a:r>
            <a:r>
              <a:rPr lang="en-GB" dirty="0">
                <a:solidFill>
                  <a:schemeClr val="tx2"/>
                </a:solidFill>
              </a:rPr>
              <a:t>on the inside of the relationship. The moon has connotations of light in darkness which could elude to the fact that her partner guides her in her darkest moments and helps her through them. </a:t>
            </a:r>
          </a:p>
        </p:txBody>
      </p:sp>
    </p:spTree>
    <p:extLst>
      <p:ext uri="{BB962C8B-B14F-4D97-AF65-F5344CB8AC3E}">
        <p14:creationId xmlns:p14="http://schemas.microsoft.com/office/powerpoint/2010/main" val="236679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 Wife in London </a:t>
            </a:r>
          </a:p>
        </p:txBody>
      </p:sp>
      <p:sp>
        <p:nvSpPr>
          <p:cNvPr id="3" name="Subtitle 2"/>
          <p:cNvSpPr>
            <a:spLocks noGrp="1"/>
          </p:cNvSpPr>
          <p:nvPr>
            <p:ph type="subTitle" idx="1"/>
          </p:nvPr>
        </p:nvSpPr>
        <p:spPr/>
        <p:txBody>
          <a:bodyPr/>
          <a:lstStyle/>
          <a:p>
            <a:r>
              <a:rPr lang="en-GB" dirty="0">
                <a:solidFill>
                  <a:schemeClr val="tx1"/>
                </a:solidFill>
              </a:rPr>
              <a:t>By Thomas Hardy</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15"/>
          <a:stretch/>
        </p:blipFill>
        <p:spPr bwMode="auto">
          <a:xfrm>
            <a:off x="0" y="0"/>
            <a:ext cx="2123728" cy="2600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488"/>
            <a:ext cx="3042319" cy="176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09" r="7391" b="76430"/>
          <a:stretch/>
        </p:blipFill>
        <p:spPr bwMode="auto">
          <a:xfrm>
            <a:off x="5538976" y="-13568"/>
            <a:ext cx="3616960" cy="215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229" y="5088489"/>
            <a:ext cx="3555771" cy="180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82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Assessment Objectives</a:t>
            </a:r>
          </a:p>
        </p:txBody>
      </p:sp>
      <p:sp>
        <p:nvSpPr>
          <p:cNvPr id="3" name="Content Placeholder 2"/>
          <p:cNvSpPr>
            <a:spLocks noGrp="1"/>
          </p:cNvSpPr>
          <p:nvPr>
            <p:ph idx="1"/>
          </p:nvPr>
        </p:nvSpPr>
        <p:spPr/>
        <p:txBody>
          <a:bodyPr>
            <a:normAutofit fontScale="77500" lnSpcReduction="20000"/>
          </a:bodyPr>
          <a:lstStyle/>
          <a:p>
            <a:r>
              <a:rPr lang="en-GB" dirty="0">
                <a:solidFill>
                  <a:srgbClr val="FF0000"/>
                </a:solidFill>
              </a:rPr>
              <a:t>AO1:  Read, understand and respond to texts. Students should be able to: </a:t>
            </a:r>
          </a:p>
          <a:p>
            <a:pPr marL="514350" indent="-514350">
              <a:buFont typeface="+mj-lt"/>
              <a:buAutoNum type="arabicPeriod"/>
            </a:pPr>
            <a:r>
              <a:rPr lang="en-GB" dirty="0">
                <a:solidFill>
                  <a:srgbClr val="FF0000"/>
                </a:solidFill>
              </a:rPr>
              <a:t>maintain a critical style and develop an informed personal response</a:t>
            </a:r>
          </a:p>
          <a:p>
            <a:pPr marL="514350" indent="-514350">
              <a:buFont typeface="+mj-lt"/>
              <a:buAutoNum type="arabicPeriod"/>
            </a:pPr>
            <a:r>
              <a:rPr lang="en-GB" dirty="0">
                <a:solidFill>
                  <a:srgbClr val="FF0000"/>
                </a:solidFill>
              </a:rPr>
              <a:t>use textual references, including quotations, to support and illustrate interpretations.</a:t>
            </a:r>
          </a:p>
          <a:p>
            <a:r>
              <a:rPr lang="en-GB" dirty="0">
                <a:solidFill>
                  <a:schemeClr val="tx2"/>
                </a:solidFill>
              </a:rPr>
              <a:t>AO2:  Analyse the language, form and structure used by a writer to create meanings and effects, using relevant subject terminology where appropriate.</a:t>
            </a:r>
          </a:p>
          <a:p>
            <a:r>
              <a:rPr lang="en-GB" dirty="0">
                <a:solidFill>
                  <a:srgbClr val="00B050"/>
                </a:solidFill>
              </a:rPr>
              <a:t>AO3:  Show understanding of the relationships between texts and the contexts in which they were written.</a:t>
            </a:r>
          </a:p>
          <a:p>
            <a:pPr marL="0" indent="0">
              <a:buNone/>
            </a:pPr>
            <a:r>
              <a:rPr lang="en-GB" dirty="0"/>
              <a:t>The anthology, Poetry from 1789 to the Present Day, contains 18 poems; candidates must study all of the poems.</a:t>
            </a:r>
          </a:p>
          <a:p>
            <a:endParaRPr lang="en-GB" dirty="0"/>
          </a:p>
        </p:txBody>
      </p:sp>
    </p:spTree>
    <p:extLst>
      <p:ext uri="{BB962C8B-B14F-4D97-AF65-F5344CB8AC3E}">
        <p14:creationId xmlns:p14="http://schemas.microsoft.com/office/powerpoint/2010/main" val="1811154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Wife in London </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a:solidFill>
                  <a:srgbClr val="FF0000"/>
                </a:solidFill>
              </a:rPr>
              <a:t>Hardy explores the theme of loss and death by the harsh and unfeeling way in which the wife is given the news of her partner’s death is announced by a messenger whose “knock cracks smartly”. </a:t>
            </a:r>
            <a:r>
              <a:rPr lang="en-GB" dirty="0">
                <a:solidFill>
                  <a:schemeClr val="tx2"/>
                </a:solidFill>
              </a:rPr>
              <a:t>The use of the onomatopoeic verb “cracks” shows the sudden and abrupt arrival of the messenger . This suggests that the visit was very formal and insensitive. This emphasises how tragic the death of the soldier is and the loss of the soldier is for his wife. </a:t>
            </a:r>
            <a:r>
              <a:rPr lang="en-GB" dirty="0">
                <a:solidFill>
                  <a:srgbClr val="00B050"/>
                </a:solidFill>
              </a:rPr>
              <a:t>This reflects the harsh and abrupt way in which the families of men in the Boer war were told about the deaths of their relatives. </a:t>
            </a:r>
            <a:r>
              <a:rPr lang="en-GB" dirty="0">
                <a:solidFill>
                  <a:schemeClr val="tx2"/>
                </a:solidFill>
              </a:rPr>
              <a:t>Then the next section of the poem “the irony” heightens the tragedy as the soldier wrote a letter of his potential return. Within this tragic stanza, </a:t>
            </a:r>
            <a:r>
              <a:rPr lang="en-GB" dirty="0">
                <a:solidFill>
                  <a:srgbClr val="FF0000"/>
                </a:solidFill>
              </a:rPr>
              <a:t>Hardy uses explicit imagery like “the hand whom the worm now knows” </a:t>
            </a:r>
            <a:r>
              <a:rPr lang="en-GB" dirty="0">
                <a:solidFill>
                  <a:schemeClr val="tx2"/>
                </a:solidFill>
              </a:rPr>
              <a:t>to show how grotesque and wrong war</a:t>
            </a:r>
            <a:r>
              <a:rPr lang="en-GB" dirty="0"/>
              <a:t> </a:t>
            </a:r>
            <a:r>
              <a:rPr lang="en-GB" dirty="0">
                <a:solidFill>
                  <a:srgbClr val="00B050"/>
                </a:solidFill>
              </a:rPr>
              <a:t>is in Hardy’s view.</a:t>
            </a:r>
          </a:p>
          <a:p>
            <a:pPr marL="0" indent="0">
              <a:buNone/>
            </a:pPr>
            <a:endParaRPr lang="en-GB" dirty="0">
              <a:solidFill>
                <a:srgbClr val="00B050"/>
              </a:solidFill>
            </a:endParaRPr>
          </a:p>
        </p:txBody>
      </p:sp>
    </p:spTree>
    <p:extLst>
      <p:ext uri="{BB962C8B-B14F-4D97-AF65-F5344CB8AC3E}">
        <p14:creationId xmlns:p14="http://schemas.microsoft.com/office/powerpoint/2010/main" val="2989684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Death of a Naturalist</a:t>
            </a:r>
          </a:p>
        </p:txBody>
      </p:sp>
      <p:sp>
        <p:nvSpPr>
          <p:cNvPr id="3" name="Subtitle 2"/>
          <p:cNvSpPr>
            <a:spLocks noGrp="1"/>
          </p:cNvSpPr>
          <p:nvPr>
            <p:ph type="subTitle" idx="1"/>
          </p:nvPr>
        </p:nvSpPr>
        <p:spPr/>
        <p:txBody>
          <a:bodyPr/>
          <a:lstStyle/>
          <a:p>
            <a:r>
              <a:rPr lang="en-GB" dirty="0">
                <a:solidFill>
                  <a:schemeClr val="tx1"/>
                </a:solidFill>
              </a:rPr>
              <a:t>By Seamus Heaney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 y="-99392"/>
            <a:ext cx="1977048" cy="296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46" t="8838" r="10713" b="39379"/>
          <a:stretch/>
        </p:blipFill>
        <p:spPr bwMode="auto">
          <a:xfrm>
            <a:off x="6292843" y="0"/>
            <a:ext cx="2851157"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157" y="4869160"/>
            <a:ext cx="3539662"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69160"/>
            <a:ext cx="2949674" cy="19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2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Death of a Naturalist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Heaney presents a loss of innocence through his use of a military semantic field which demonstrate how much the view of the narrator has changed between the two stanzas. This is indicated by the word ‘invaded’ and reinforced by words used to suggest battle: ‘cocked’, ‘poised’ and ‘grenades’. </a:t>
            </a:r>
            <a:r>
              <a:rPr lang="en-GB" dirty="0">
                <a:solidFill>
                  <a:schemeClr val="tx2"/>
                </a:solidFill>
              </a:rPr>
              <a:t>This suggests that between the two stanzas a major event has changed the way the narrator feels about nature or life in general.</a:t>
            </a:r>
            <a:r>
              <a:rPr lang="en-GB" dirty="0"/>
              <a:t> </a:t>
            </a:r>
            <a:r>
              <a:rPr lang="en-GB" dirty="0">
                <a:solidFill>
                  <a:srgbClr val="00B050"/>
                </a:solidFill>
              </a:rPr>
              <a:t>This could have been caused by the death of Heaney’s brother in  car crash when he was young. This influence would explain the negative and violent language used by Heaney in the latter half of the poem. Personally I believe that the experiences in Heaney’s life influenced him in adopting a bitter and critical tone in the last stanza.</a:t>
            </a:r>
          </a:p>
        </p:txBody>
      </p:sp>
    </p:spTree>
    <p:extLst>
      <p:ext uri="{BB962C8B-B14F-4D97-AF65-F5344CB8AC3E}">
        <p14:creationId xmlns:p14="http://schemas.microsoft.com/office/powerpoint/2010/main" val="73669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Hawk Roosting </a:t>
            </a:r>
          </a:p>
        </p:txBody>
      </p:sp>
      <p:sp>
        <p:nvSpPr>
          <p:cNvPr id="3" name="Subtitle 2"/>
          <p:cNvSpPr>
            <a:spLocks noGrp="1"/>
          </p:cNvSpPr>
          <p:nvPr>
            <p:ph type="subTitle" idx="1"/>
          </p:nvPr>
        </p:nvSpPr>
        <p:spPr/>
        <p:txBody>
          <a:bodyPr/>
          <a:lstStyle/>
          <a:p>
            <a:r>
              <a:rPr lang="en-GB" dirty="0">
                <a:solidFill>
                  <a:schemeClr val="tx1"/>
                </a:solidFill>
              </a:rPr>
              <a:t>By Ted Hughes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79712" cy="279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9161"/>
            <a:ext cx="2988694"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600" y="0"/>
            <a:ext cx="3508561"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111" y="4869161"/>
            <a:ext cx="23050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60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Hawk Roosting</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Hughes presents the theme of death through the assertive arrogance of the hawk: “I kill where I please because it is all mine”. </a:t>
            </a:r>
            <a:r>
              <a:rPr lang="en-GB" dirty="0">
                <a:solidFill>
                  <a:schemeClr val="tx2"/>
                </a:solidFill>
              </a:rPr>
              <a:t>This shows that the hawk is powerful enough to kill and cause death when he wants and likes </a:t>
            </a:r>
            <a:r>
              <a:rPr lang="en-GB" dirty="0" err="1">
                <a:solidFill>
                  <a:schemeClr val="tx2"/>
                </a:solidFill>
              </a:rPr>
              <a:t>to.The</a:t>
            </a:r>
            <a:r>
              <a:rPr lang="en-GB" dirty="0">
                <a:solidFill>
                  <a:schemeClr val="tx2"/>
                </a:solidFill>
              </a:rPr>
              <a:t> word </a:t>
            </a:r>
            <a:r>
              <a:rPr lang="en-GB" dirty="0">
                <a:solidFill>
                  <a:srgbClr val="FF0000"/>
                </a:solidFill>
              </a:rPr>
              <a:t>“mine” </a:t>
            </a:r>
            <a:r>
              <a:rPr lang="en-GB" dirty="0">
                <a:solidFill>
                  <a:schemeClr val="tx2"/>
                </a:solidFill>
              </a:rPr>
              <a:t>shows that the hawk is possessive and thinks everything belongs to them</a:t>
            </a:r>
            <a:r>
              <a:rPr lang="en-GB" dirty="0">
                <a:solidFill>
                  <a:srgbClr val="00B050"/>
                </a:solidFill>
              </a:rPr>
              <a:t>. Some interpretations of this line suggest that the relaxed view of death reflects the views of a dictator as the hawk is possessive and kills without respect. This could be plausible because Hughes often used personas in his poetry to reflect society. However, Hughes openly denied the interpretation that the poem’s view on death is representative of a dictator so </a:t>
            </a:r>
            <a:r>
              <a:rPr lang="en-GB" dirty="0">
                <a:solidFill>
                  <a:srgbClr val="FF0000"/>
                </a:solidFill>
              </a:rPr>
              <a:t>therefore I disagree with these interpretations however it is valid.</a:t>
            </a:r>
          </a:p>
        </p:txBody>
      </p:sp>
    </p:spTree>
    <p:extLst>
      <p:ext uri="{BB962C8B-B14F-4D97-AF65-F5344CB8AC3E}">
        <p14:creationId xmlns:p14="http://schemas.microsoft.com/office/powerpoint/2010/main" val="3814166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To Autumn</a:t>
            </a:r>
          </a:p>
        </p:txBody>
      </p:sp>
      <p:sp>
        <p:nvSpPr>
          <p:cNvPr id="3" name="Subtitle 2"/>
          <p:cNvSpPr>
            <a:spLocks noGrp="1"/>
          </p:cNvSpPr>
          <p:nvPr>
            <p:ph type="subTitle" idx="1"/>
          </p:nvPr>
        </p:nvSpPr>
        <p:spPr/>
        <p:txBody>
          <a:bodyPr/>
          <a:lstStyle/>
          <a:p>
            <a:r>
              <a:rPr lang="en-GB" dirty="0">
                <a:solidFill>
                  <a:schemeClr val="tx1"/>
                </a:solidFill>
              </a:rPr>
              <a:t>By John Keats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2195736" cy="260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500" y="4869160"/>
            <a:ext cx="3551500"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0"/>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 y="512355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83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Autumn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John Keats presents the theme of nature through the use of imagery. This shown in the quote “gathering swallows twitter in the skies”. </a:t>
            </a:r>
            <a:r>
              <a:rPr lang="en-GB" dirty="0">
                <a:solidFill>
                  <a:schemeClr val="tx2"/>
                </a:solidFill>
              </a:rPr>
              <a:t>This shows that the birds are gathering in the sky to migrate somewhere else. </a:t>
            </a:r>
            <a:r>
              <a:rPr lang="en-GB" dirty="0">
                <a:solidFill>
                  <a:srgbClr val="00B050"/>
                </a:solidFill>
              </a:rPr>
              <a:t>This is ironic as John Keats was nearing the end of his life when he wrote the poem and the birds are readying for a new life. This could show that although Keats’ life was in its ‘Autumn’ life goes on – particularly in the natural world.</a:t>
            </a:r>
            <a:r>
              <a:rPr lang="en-GB" dirty="0"/>
              <a:t> </a:t>
            </a:r>
            <a:r>
              <a:rPr lang="en-GB" dirty="0">
                <a:solidFill>
                  <a:schemeClr val="tx2"/>
                </a:solidFill>
              </a:rPr>
              <a:t>This echoes the tone of acceptance that Keats adopts throughout the whole poem. However, the word “gathering” creates quite an ominous image. This could suggest that death is a scary and harrowing experience </a:t>
            </a:r>
            <a:r>
              <a:rPr lang="en-GB" dirty="0">
                <a:solidFill>
                  <a:srgbClr val="00B050"/>
                </a:solidFill>
              </a:rPr>
              <a:t>even though Keats accepted his fate, some people still feared death.</a:t>
            </a:r>
          </a:p>
        </p:txBody>
      </p:sp>
    </p:spTree>
    <p:extLst>
      <p:ext uri="{BB962C8B-B14F-4D97-AF65-F5344CB8AC3E}">
        <p14:creationId xmlns:p14="http://schemas.microsoft.com/office/powerpoint/2010/main" val="388876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Afternoons</a:t>
            </a:r>
          </a:p>
        </p:txBody>
      </p:sp>
      <p:sp>
        <p:nvSpPr>
          <p:cNvPr id="3" name="Subtitle 2"/>
          <p:cNvSpPr>
            <a:spLocks noGrp="1"/>
          </p:cNvSpPr>
          <p:nvPr>
            <p:ph type="subTitle" idx="1"/>
          </p:nvPr>
        </p:nvSpPr>
        <p:spPr/>
        <p:txBody>
          <a:bodyPr/>
          <a:lstStyle/>
          <a:p>
            <a:r>
              <a:rPr lang="en-GB" dirty="0">
                <a:solidFill>
                  <a:schemeClr val="tx1"/>
                </a:solidFill>
              </a:rPr>
              <a:t>By Philip Larkin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96"/>
            <a:ext cx="1907704" cy="287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609362"/>
            <a:ext cx="2915816" cy="224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11964"/>
          <a:stretch/>
        </p:blipFill>
        <p:spPr bwMode="auto">
          <a:xfrm>
            <a:off x="7000875" y="0"/>
            <a:ext cx="2143125" cy="1886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6" y="5085185"/>
            <a:ext cx="2844518"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26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Afternoons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Larkin presents everyday life as mundane and boring when says “in the hollows of afternoons, young mothers assemble". </a:t>
            </a:r>
            <a:r>
              <a:rPr lang="en-GB" dirty="0">
                <a:solidFill>
                  <a:schemeClr val="tx2"/>
                </a:solidFill>
              </a:rPr>
              <a:t>The noun </a:t>
            </a:r>
            <a:r>
              <a:rPr lang="en-GB" dirty="0">
                <a:solidFill>
                  <a:srgbClr val="FF0000"/>
                </a:solidFill>
              </a:rPr>
              <a:t>“hollows” </a:t>
            </a:r>
            <a:r>
              <a:rPr lang="en-GB" dirty="0">
                <a:solidFill>
                  <a:schemeClr val="tx2"/>
                </a:solidFill>
              </a:rPr>
              <a:t>shows that the mothers lives are now empty and boring. This shows that Larkin thinks that the lives of parents are routine </a:t>
            </a:r>
            <a:r>
              <a:rPr lang="en-GB" dirty="0">
                <a:solidFill>
                  <a:srgbClr val="00B050"/>
                </a:solidFill>
              </a:rPr>
              <a:t>possibly explaining why in life he chose to not have children. </a:t>
            </a:r>
            <a:r>
              <a:rPr lang="en-GB" dirty="0">
                <a:solidFill>
                  <a:schemeClr val="tx2"/>
                </a:solidFill>
              </a:rPr>
              <a:t>Alternatively, the adjective </a:t>
            </a:r>
            <a:r>
              <a:rPr lang="en-GB" dirty="0">
                <a:solidFill>
                  <a:srgbClr val="FF0000"/>
                </a:solidFill>
              </a:rPr>
              <a:t>“young” </a:t>
            </a:r>
            <a:r>
              <a:rPr lang="en-GB" dirty="0">
                <a:solidFill>
                  <a:schemeClr val="tx2"/>
                </a:solidFill>
              </a:rPr>
              <a:t>shows that the mothers in the poem are not that much older than the children who are free to love and court like mentioned later on in the poem. This suggests that having children and succumbing to domestic life causing dramatically negative changes to one’s life. </a:t>
            </a:r>
            <a:r>
              <a:rPr lang="en-GB" dirty="0">
                <a:solidFill>
                  <a:srgbClr val="00B050"/>
                </a:solidFill>
              </a:rPr>
              <a:t>This lends itself well to Larkin’s critical observations of the lives of others.</a:t>
            </a:r>
          </a:p>
        </p:txBody>
      </p:sp>
    </p:spTree>
    <p:extLst>
      <p:ext uri="{BB962C8B-B14F-4D97-AF65-F5344CB8AC3E}">
        <p14:creationId xmlns:p14="http://schemas.microsoft.com/office/powerpoint/2010/main" val="41663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Dulce et Decorum Est</a:t>
            </a:r>
          </a:p>
        </p:txBody>
      </p:sp>
      <p:sp>
        <p:nvSpPr>
          <p:cNvPr id="3" name="Subtitle 2"/>
          <p:cNvSpPr>
            <a:spLocks noGrp="1"/>
          </p:cNvSpPr>
          <p:nvPr>
            <p:ph type="subTitle" idx="1"/>
          </p:nvPr>
        </p:nvSpPr>
        <p:spPr/>
        <p:txBody>
          <a:bodyPr/>
          <a:lstStyle/>
          <a:p>
            <a:r>
              <a:rPr lang="en-GB" dirty="0">
                <a:solidFill>
                  <a:schemeClr val="tx1"/>
                </a:solidFill>
              </a:rPr>
              <a:t>By Wilfred Owen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88"/>
            <a:ext cx="2051720" cy="272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 y="4912840"/>
            <a:ext cx="3092584" cy="194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1689"/>
            <a:ext cx="2588529" cy="1931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1" y="4806049"/>
            <a:ext cx="2771800" cy="207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45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Manhunt</a:t>
            </a:r>
          </a:p>
        </p:txBody>
      </p:sp>
      <p:sp>
        <p:nvSpPr>
          <p:cNvPr id="3" name="Subtitle 2"/>
          <p:cNvSpPr>
            <a:spLocks noGrp="1"/>
          </p:cNvSpPr>
          <p:nvPr>
            <p:ph type="subTitle" idx="1"/>
          </p:nvPr>
        </p:nvSpPr>
        <p:spPr/>
        <p:txBody>
          <a:bodyPr/>
          <a:lstStyle/>
          <a:p>
            <a:r>
              <a:rPr lang="en-GB" dirty="0">
                <a:solidFill>
                  <a:schemeClr val="tx1"/>
                </a:solidFill>
              </a:rPr>
              <a:t>By Simon Armitage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960"/>
            <a:ext cx="2657639" cy="24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07" y="5085184"/>
            <a:ext cx="2954693"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663" y="0"/>
            <a:ext cx="275133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3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Dulce et Decorum Est</a:t>
            </a:r>
          </a:p>
        </p:txBody>
      </p:sp>
      <p:sp>
        <p:nvSpPr>
          <p:cNvPr id="3" name="Content Placeholder 2"/>
          <p:cNvSpPr>
            <a:spLocks noGrp="1"/>
          </p:cNvSpPr>
          <p:nvPr>
            <p:ph idx="1"/>
          </p:nvPr>
        </p:nvSpPr>
        <p:spPr/>
        <p:txBody>
          <a:bodyPr>
            <a:normAutofit fontScale="47500" lnSpcReduction="20000"/>
          </a:bodyPr>
          <a:lstStyle/>
          <a:p>
            <a:pPr marL="0" indent="0">
              <a:buNone/>
            </a:pPr>
            <a:r>
              <a:rPr lang="en-GB" sz="4200" u="sng" dirty="0"/>
              <a:t>Example answer</a:t>
            </a:r>
          </a:p>
          <a:p>
            <a:pPr marL="0" indent="0">
              <a:buNone/>
            </a:pPr>
            <a:r>
              <a:rPr lang="en-GB" sz="4400" dirty="0">
                <a:solidFill>
                  <a:srgbClr val="FF0000"/>
                </a:solidFill>
              </a:rPr>
              <a:t>Immediately, in the first line of the poem , Owen conveys his views on war through his use of similes- “bent double like old beggars under sacks”. This shows that the men have been transformed by war as Owen compares the once righteous teenagers to “old beggars”. </a:t>
            </a:r>
            <a:r>
              <a:rPr lang="en-GB" sz="4400" dirty="0">
                <a:solidFill>
                  <a:schemeClr val="tx2"/>
                </a:solidFill>
              </a:rPr>
              <a:t>This simile shows the harrowing effects of war as the men are reduced down to nothing but vagabonds in Owen’s opinion. The fact the men are </a:t>
            </a:r>
            <a:r>
              <a:rPr lang="en-GB" sz="4400" dirty="0">
                <a:solidFill>
                  <a:srgbClr val="FF0000"/>
                </a:solidFill>
              </a:rPr>
              <a:t>“bent double” </a:t>
            </a:r>
            <a:r>
              <a:rPr lang="en-GB" sz="4400" dirty="0">
                <a:solidFill>
                  <a:schemeClr val="tx2"/>
                </a:solidFill>
              </a:rPr>
              <a:t>could imply that the men are being forced to carry large rucksacks on their backs, however it could just establish how crippled the men are by war that they are physically doubled over in pain. Either interpretation warrants the assumption that Owen had an overall negative view of war </a:t>
            </a:r>
            <a:r>
              <a:rPr lang="en-GB" sz="4400" dirty="0">
                <a:solidFill>
                  <a:srgbClr val="00B050"/>
                </a:solidFill>
              </a:rPr>
              <a:t>after he served time on the frontline as a soldier. Before the war ended he was discharged from battle from shellshock and never saw the peace of November 11</a:t>
            </a:r>
            <a:r>
              <a:rPr lang="en-GB" sz="4400" baseline="30000" dirty="0">
                <a:solidFill>
                  <a:srgbClr val="00B050"/>
                </a:solidFill>
              </a:rPr>
              <a:t>th</a:t>
            </a:r>
            <a:r>
              <a:rPr lang="en-GB" sz="4400" dirty="0">
                <a:solidFill>
                  <a:srgbClr val="00B050"/>
                </a:solidFill>
              </a:rPr>
              <a:t> as he died a week before. Because he never saw the cease fire and </a:t>
            </a:r>
            <a:r>
              <a:rPr lang="en-GB" sz="4400" dirty="0" err="1">
                <a:solidFill>
                  <a:srgbClr val="00B050"/>
                </a:solidFill>
              </a:rPr>
              <a:t>th</a:t>
            </a:r>
            <a:r>
              <a:rPr lang="en-GB" sz="4400" dirty="0">
                <a:solidFill>
                  <a:srgbClr val="00B050"/>
                </a:solidFill>
              </a:rPr>
              <a:t> peace war brings afterwards, this had a negative effect on his view of war and worsened his opinion.</a:t>
            </a:r>
          </a:p>
        </p:txBody>
      </p:sp>
    </p:spTree>
    <p:extLst>
      <p:ext uri="{BB962C8B-B14F-4D97-AF65-F5344CB8AC3E}">
        <p14:creationId xmlns:p14="http://schemas.microsoft.com/office/powerpoint/2010/main" val="345351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Ozymandias</a:t>
            </a:r>
          </a:p>
        </p:txBody>
      </p:sp>
      <p:sp>
        <p:nvSpPr>
          <p:cNvPr id="3" name="Subtitle 2"/>
          <p:cNvSpPr>
            <a:spLocks noGrp="1"/>
          </p:cNvSpPr>
          <p:nvPr>
            <p:ph type="subTitle" idx="1"/>
          </p:nvPr>
        </p:nvSpPr>
        <p:spPr/>
        <p:txBody>
          <a:bodyPr/>
          <a:lstStyle/>
          <a:p>
            <a:r>
              <a:rPr lang="en-GB" dirty="0">
                <a:solidFill>
                  <a:schemeClr val="tx1"/>
                </a:solidFill>
              </a:rPr>
              <a:t>By Percy Shelley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32361"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30544"/>
            <a:ext cx="262778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175" y="-23552"/>
            <a:ext cx="2863377" cy="194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110" y="5038313"/>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32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Ozymandias</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a:solidFill>
                  <a:srgbClr val="FF0000"/>
                </a:solidFill>
              </a:rPr>
              <a:t>Shelley presents the theme of power (or lack of) through the traveller’s tale of a vast statue they came across that has been ravaged by time. The imagery of destruction is used, “</a:t>
            </a:r>
            <a:r>
              <a:rPr lang="en-GB" dirty="0" err="1">
                <a:solidFill>
                  <a:srgbClr val="FF0000"/>
                </a:solidFill>
              </a:rPr>
              <a:t>trunkless</a:t>
            </a:r>
            <a:r>
              <a:rPr lang="en-GB" dirty="0">
                <a:solidFill>
                  <a:srgbClr val="FF0000"/>
                </a:solidFill>
              </a:rPr>
              <a:t> legs…</a:t>
            </a:r>
            <a:r>
              <a:rPr lang="en-GB" dirty="0" err="1">
                <a:solidFill>
                  <a:srgbClr val="FF0000"/>
                </a:solidFill>
              </a:rPr>
              <a:t>shatter’d</a:t>
            </a:r>
            <a:r>
              <a:rPr lang="en-GB" dirty="0">
                <a:solidFill>
                  <a:srgbClr val="FF0000"/>
                </a:solidFill>
              </a:rPr>
              <a:t> visage…colossal wreck” </a:t>
            </a:r>
            <a:r>
              <a:rPr lang="en-GB" dirty="0">
                <a:solidFill>
                  <a:schemeClr val="tx2"/>
                </a:solidFill>
              </a:rPr>
              <a:t>to emphasise that Ozymandias failed to leave a lasting symbol of his power. This implies that Shelley is critical of those who believe that their power is everlasting when it is not. The image of the ruined statue almost mocks those in positions of power. </a:t>
            </a:r>
            <a:r>
              <a:rPr lang="en-GB" dirty="0">
                <a:solidFill>
                  <a:srgbClr val="00B050"/>
                </a:solidFill>
              </a:rPr>
              <a:t>This view is in keeping with the unconventional ideas of the romantics who went against the social norms. </a:t>
            </a:r>
            <a:r>
              <a:rPr lang="en-GB" dirty="0">
                <a:solidFill>
                  <a:schemeClr val="tx2"/>
                </a:solidFill>
              </a:rPr>
              <a:t>The leader’s lack of power is contrasted with images of nature as incredibly powerful- </a:t>
            </a:r>
            <a:r>
              <a:rPr lang="en-GB" dirty="0">
                <a:solidFill>
                  <a:srgbClr val="FF0000"/>
                </a:solidFill>
              </a:rPr>
              <a:t>“boundless and bare”</a:t>
            </a:r>
            <a:r>
              <a:rPr lang="en-GB" dirty="0">
                <a:solidFill>
                  <a:schemeClr val="tx2"/>
                </a:solidFill>
              </a:rPr>
              <a:t>.</a:t>
            </a:r>
            <a:r>
              <a:rPr lang="en-GB" dirty="0">
                <a:solidFill>
                  <a:srgbClr val="FF0000"/>
                </a:solidFill>
              </a:rPr>
              <a:t> </a:t>
            </a:r>
            <a:r>
              <a:rPr lang="en-GB" dirty="0">
                <a:solidFill>
                  <a:schemeClr val="tx2"/>
                </a:solidFill>
              </a:rPr>
              <a:t>The adjective </a:t>
            </a:r>
            <a:r>
              <a:rPr lang="en-GB" dirty="0">
                <a:solidFill>
                  <a:srgbClr val="FF0000"/>
                </a:solidFill>
              </a:rPr>
              <a:t>“boundless” </a:t>
            </a:r>
            <a:r>
              <a:rPr lang="en-GB" dirty="0">
                <a:solidFill>
                  <a:schemeClr val="tx2"/>
                </a:solidFill>
              </a:rPr>
              <a:t>connotes freedom and no limits, meaning that nature is powerful in comparison to lack of power that mankind have. </a:t>
            </a:r>
            <a:r>
              <a:rPr lang="en-GB" dirty="0">
                <a:solidFill>
                  <a:srgbClr val="00B050"/>
                </a:solidFill>
              </a:rPr>
              <a:t>This reflects the Romantics’ love of nature and the natural world.</a:t>
            </a:r>
          </a:p>
          <a:p>
            <a:pPr marL="0" indent="0">
              <a:buNone/>
            </a:pPr>
            <a:r>
              <a:rPr lang="en-GB" dirty="0">
                <a:solidFill>
                  <a:srgbClr val="00B050"/>
                </a:solidFill>
              </a:rPr>
              <a:t>   </a:t>
            </a:r>
          </a:p>
        </p:txBody>
      </p:sp>
    </p:spTree>
    <p:extLst>
      <p:ext uri="{BB962C8B-B14F-4D97-AF65-F5344CB8AC3E}">
        <p14:creationId xmlns:p14="http://schemas.microsoft.com/office/powerpoint/2010/main" val="2835894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Mametz</a:t>
            </a:r>
            <a:r>
              <a:rPr lang="en-GB" dirty="0"/>
              <a:t> Wood</a:t>
            </a:r>
          </a:p>
        </p:txBody>
      </p:sp>
      <p:sp>
        <p:nvSpPr>
          <p:cNvPr id="3" name="Subtitle 2"/>
          <p:cNvSpPr>
            <a:spLocks noGrp="1"/>
          </p:cNvSpPr>
          <p:nvPr>
            <p:ph type="subTitle" idx="1"/>
          </p:nvPr>
        </p:nvSpPr>
        <p:spPr/>
        <p:txBody>
          <a:bodyPr/>
          <a:lstStyle/>
          <a:p>
            <a:r>
              <a:rPr lang="en-GB" dirty="0">
                <a:solidFill>
                  <a:schemeClr val="tx1"/>
                </a:solidFill>
              </a:rPr>
              <a:t>By Owen Sheers</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 y="-1"/>
            <a:ext cx="2259648" cy="263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312" y="5013176"/>
            <a:ext cx="3279687"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679" y="0"/>
            <a:ext cx="2847473"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 y="500684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815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Mametz</a:t>
            </a:r>
            <a:r>
              <a:rPr lang="en-GB" dirty="0"/>
              <a:t> Wood</a:t>
            </a:r>
          </a:p>
        </p:txBody>
      </p:sp>
      <p:sp>
        <p:nvSpPr>
          <p:cNvPr id="3" name="Content Placeholder 2"/>
          <p:cNvSpPr>
            <a:spLocks noGrp="1"/>
          </p:cNvSpPr>
          <p:nvPr>
            <p:ph idx="1"/>
          </p:nvPr>
        </p:nvSpPr>
        <p:spPr/>
        <p:txBody>
          <a:bodyPr>
            <a:normAutofit fontScale="85000" lnSpcReduction="20000"/>
          </a:bodyPr>
          <a:lstStyle/>
          <a:p>
            <a:pPr marL="0" indent="0">
              <a:buNone/>
            </a:pPr>
            <a:r>
              <a:rPr lang="en-GB" u="sng" dirty="0"/>
              <a:t>Example answer</a:t>
            </a:r>
          </a:p>
          <a:p>
            <a:pPr marL="0" indent="0">
              <a:buNone/>
            </a:pPr>
            <a:r>
              <a:rPr lang="en-GB" dirty="0">
                <a:solidFill>
                  <a:srgbClr val="FF0000"/>
                </a:solidFill>
              </a:rPr>
              <a:t>Sheers presents those who have lost their lives in war as innocent through the use of metaphor : “the wasted young, turning up under their plough blades as they tended the land back into itself." </a:t>
            </a:r>
            <a:r>
              <a:rPr lang="en-GB" dirty="0">
                <a:solidFill>
                  <a:schemeClr val="tx2"/>
                </a:solidFill>
              </a:rPr>
              <a:t>The adjective “wasted” shows that the loss of life in war was pointless in the eyes of Sheers.</a:t>
            </a:r>
            <a:r>
              <a:rPr lang="en-GB" dirty="0"/>
              <a:t> </a:t>
            </a:r>
            <a:r>
              <a:rPr lang="en-GB" dirty="0">
                <a:solidFill>
                  <a:srgbClr val="00B050"/>
                </a:solidFill>
              </a:rPr>
              <a:t>The fact that the soldiers are referred to as the “young” emphasises how many teenagers lied about their age in order to fight for their country. </a:t>
            </a:r>
            <a:r>
              <a:rPr lang="en-GB" dirty="0">
                <a:solidFill>
                  <a:schemeClr val="tx2"/>
                </a:solidFill>
              </a:rPr>
              <a:t>The fact he pairs that with the adjective “wasted” and its connotations show that the young men were slaughtered for no reason.</a:t>
            </a:r>
          </a:p>
        </p:txBody>
      </p:sp>
    </p:spTree>
    <p:extLst>
      <p:ext uri="{BB962C8B-B14F-4D97-AF65-F5344CB8AC3E}">
        <p14:creationId xmlns:p14="http://schemas.microsoft.com/office/powerpoint/2010/main" val="437804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Prelude</a:t>
            </a:r>
          </a:p>
        </p:txBody>
      </p:sp>
      <p:sp>
        <p:nvSpPr>
          <p:cNvPr id="3" name="Subtitle 2"/>
          <p:cNvSpPr>
            <a:spLocks noGrp="1"/>
          </p:cNvSpPr>
          <p:nvPr>
            <p:ph type="subTitle" idx="1"/>
          </p:nvPr>
        </p:nvSpPr>
        <p:spPr/>
        <p:txBody>
          <a:bodyPr/>
          <a:lstStyle/>
          <a:p>
            <a:r>
              <a:rPr lang="en-GB" dirty="0">
                <a:solidFill>
                  <a:schemeClr val="tx1"/>
                </a:solidFill>
              </a:rPr>
              <a:t>By William Wordsworth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
            <a:ext cx="19621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087" t="74989" r="8462" b="4192"/>
          <a:stretch/>
        </p:blipFill>
        <p:spPr bwMode="auto">
          <a:xfrm>
            <a:off x="5527040" y="-5680"/>
            <a:ext cx="3616960" cy="1469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035" y="5013177"/>
            <a:ext cx="3462005" cy="187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492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Prelude</a:t>
            </a: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a:t>Example answer</a:t>
            </a:r>
          </a:p>
          <a:p>
            <a:pPr marL="0" indent="0">
              <a:buNone/>
            </a:pPr>
            <a:r>
              <a:rPr lang="en-GB" dirty="0">
                <a:solidFill>
                  <a:srgbClr val="FF0000"/>
                </a:solidFill>
              </a:rPr>
              <a:t>William Wordsworth describes his memories through the use of nostalgic imagery. For example, the simile “proud and exulting like an untired horse” </a:t>
            </a:r>
            <a:r>
              <a:rPr lang="en-GB" dirty="0">
                <a:solidFill>
                  <a:schemeClr val="tx2"/>
                </a:solidFill>
              </a:rPr>
              <a:t>shows that his childhood memories were positive. The adjectives “proud” and “exulting” show the intense pleasure that Wordsworth felt as a child. </a:t>
            </a:r>
            <a:r>
              <a:rPr lang="en-GB" dirty="0">
                <a:solidFill>
                  <a:srgbClr val="00B050"/>
                </a:solidFill>
              </a:rPr>
              <a:t>This is in keeping with the other 13 sections of the poem as Wordsworth looks back on the good times of his childhood.</a:t>
            </a:r>
            <a:r>
              <a:rPr lang="en-GB" dirty="0"/>
              <a:t> </a:t>
            </a:r>
            <a:r>
              <a:rPr lang="en-GB" dirty="0">
                <a:solidFill>
                  <a:schemeClr val="tx2"/>
                </a:solidFill>
              </a:rPr>
              <a:t>Alternatively, shows a sense of power and vibrancy of himself like a galloping horse, which has connotations of an energetic, powerful, majestic animal. The childish, out of control act being portrayed in this simile seems to be portraying the idea of youth and the freedom that comes along with it. </a:t>
            </a:r>
            <a:r>
              <a:rPr lang="en-GB" dirty="0">
                <a:solidFill>
                  <a:srgbClr val="00B050"/>
                </a:solidFill>
              </a:rPr>
              <a:t>The tone throughout this section of the poem is nostalgic and melancholy implying that Wordsworth is sad that the best times of his life, in his opinion, are over.</a:t>
            </a:r>
          </a:p>
          <a:p>
            <a:pPr marL="0" indent="0">
              <a:buNone/>
            </a:pPr>
            <a:endParaRPr lang="en-GB" dirty="0"/>
          </a:p>
        </p:txBody>
      </p:sp>
    </p:spTree>
    <p:extLst>
      <p:ext uri="{BB962C8B-B14F-4D97-AF65-F5344CB8AC3E}">
        <p14:creationId xmlns:p14="http://schemas.microsoft.com/office/powerpoint/2010/main" val="3103004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Cozy</a:t>
            </a:r>
            <a:r>
              <a:rPr lang="en-GB" dirty="0"/>
              <a:t> Apologia</a:t>
            </a:r>
          </a:p>
        </p:txBody>
      </p:sp>
      <p:sp>
        <p:nvSpPr>
          <p:cNvPr id="3" name="Subtitle 2"/>
          <p:cNvSpPr>
            <a:spLocks noGrp="1"/>
          </p:cNvSpPr>
          <p:nvPr>
            <p:ph type="subTitle" idx="1"/>
          </p:nvPr>
        </p:nvSpPr>
        <p:spPr/>
        <p:txBody>
          <a:bodyPr/>
          <a:lstStyle/>
          <a:p>
            <a:r>
              <a:rPr lang="en-GB" dirty="0">
                <a:solidFill>
                  <a:schemeClr val="tx1"/>
                </a:solidFill>
              </a:rPr>
              <a:t>By Rita Dove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573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475" y="4941168"/>
            <a:ext cx="3265301"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8339"/>
          <a:stretch/>
        </p:blipFill>
        <p:spPr bwMode="auto">
          <a:xfrm>
            <a:off x="6164451" y="0"/>
            <a:ext cx="2981325" cy="230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2355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A35758A8-6F82-443E-BF92-DAB60E59EC80}"/>
              </a:ext>
            </a:extLst>
          </p:cNvPr>
          <p:cNvSpPr txBox="1"/>
          <p:nvPr/>
        </p:nvSpPr>
        <p:spPr>
          <a:xfrm>
            <a:off x="2619375" y="692696"/>
            <a:ext cx="3261100" cy="1938992"/>
          </a:xfrm>
          <a:prstGeom prst="rect">
            <a:avLst/>
          </a:prstGeom>
          <a:noFill/>
        </p:spPr>
        <p:txBody>
          <a:bodyPr wrap="square" rtlCol="0">
            <a:spAutoFit/>
          </a:bodyPr>
          <a:lstStyle/>
          <a:p>
            <a:r>
              <a:rPr lang="en-GB" sz="2400" dirty="0"/>
              <a:t>Extension work – use the notes and the models you have read to write your own opening paragraph. </a:t>
            </a:r>
          </a:p>
        </p:txBody>
      </p:sp>
    </p:spTree>
    <p:extLst>
      <p:ext uri="{BB962C8B-B14F-4D97-AF65-F5344CB8AC3E}">
        <p14:creationId xmlns:p14="http://schemas.microsoft.com/office/powerpoint/2010/main" val="2245577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Cozy</a:t>
            </a:r>
            <a:r>
              <a:rPr lang="en-GB" dirty="0"/>
              <a:t> Apologia </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In this poem, Dove create a sense of intimacy. Write about the ways in which she does this.</a:t>
            </a:r>
          </a:p>
          <a:p>
            <a:pPr marL="0" indent="0">
              <a:buNone/>
            </a:pPr>
            <a:r>
              <a:rPr lang="en-GB" dirty="0"/>
              <a:t>Remember to:</a:t>
            </a:r>
          </a:p>
          <a:p>
            <a:r>
              <a:rPr lang="en-GB" dirty="0">
                <a:solidFill>
                  <a:srgbClr val="FF0000"/>
                </a:solidFill>
              </a:rPr>
              <a:t>maintain a critical style and develop an informed personal response;</a:t>
            </a:r>
          </a:p>
          <a:p>
            <a:r>
              <a:rPr lang="en-GB" dirty="0">
                <a:solidFill>
                  <a:srgbClr val="FF0000"/>
                </a:solidFill>
              </a:rPr>
              <a:t>use textual references, including quotations, to support and illustrate interpretations;</a:t>
            </a:r>
          </a:p>
          <a:p>
            <a:r>
              <a:rPr lang="en-GB" dirty="0">
                <a:solidFill>
                  <a:schemeClr val="tx2"/>
                </a:solidFill>
              </a:rPr>
              <a:t>analyse the language, form and structure used by the writer to create meanings and effects, using relevant subject terminology where appropriate;</a:t>
            </a:r>
          </a:p>
          <a:p>
            <a:r>
              <a:rPr lang="en-GB" dirty="0">
                <a:solidFill>
                  <a:srgbClr val="00B050"/>
                </a:solidFill>
              </a:rPr>
              <a:t>show understanding of the relationships between texts and the contexts in which they were written. </a:t>
            </a:r>
          </a:p>
          <a:p>
            <a:endParaRPr lang="en-GB" dirty="0"/>
          </a:p>
        </p:txBody>
      </p:sp>
    </p:spTree>
    <p:extLst>
      <p:ext uri="{BB962C8B-B14F-4D97-AF65-F5344CB8AC3E}">
        <p14:creationId xmlns:p14="http://schemas.microsoft.com/office/powerpoint/2010/main" val="252097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Manhunt</a:t>
            </a:r>
          </a:p>
        </p:txBody>
      </p:sp>
      <p:sp>
        <p:nvSpPr>
          <p:cNvPr id="3" name="Content Placeholder 2"/>
          <p:cNvSpPr>
            <a:spLocks noGrp="1"/>
          </p:cNvSpPr>
          <p:nvPr>
            <p:ph idx="1"/>
          </p:nvPr>
        </p:nvSpPr>
        <p:spPr/>
        <p:txBody>
          <a:bodyPr>
            <a:noAutofit/>
          </a:bodyPr>
          <a:lstStyle/>
          <a:p>
            <a:pPr marL="0" indent="0">
              <a:buNone/>
            </a:pPr>
            <a:r>
              <a:rPr lang="en-GB" sz="2000" u="sng" dirty="0"/>
              <a:t>Example answer</a:t>
            </a:r>
          </a:p>
          <a:p>
            <a:pPr marL="0" indent="0">
              <a:buNone/>
            </a:pPr>
            <a:r>
              <a:rPr lang="en-GB" sz="2000" dirty="0">
                <a:solidFill>
                  <a:srgbClr val="FF0000"/>
                </a:solidFill>
              </a:rPr>
              <a:t>Simon Armitage explores physical and emotional connections in the first few lines- “ after passionate nights and intimate days”. </a:t>
            </a:r>
            <a:r>
              <a:rPr lang="en-GB" sz="2000" dirty="0">
                <a:solidFill>
                  <a:schemeClr val="tx2"/>
                </a:solidFill>
              </a:rPr>
              <a:t>This presents the physical connection of the couple upon the soldier’s return </a:t>
            </a:r>
            <a:r>
              <a:rPr lang="en-GB" sz="2000" dirty="0">
                <a:solidFill>
                  <a:srgbClr val="00B050"/>
                </a:solidFill>
              </a:rPr>
              <a:t>from the Bosnian war. </a:t>
            </a:r>
            <a:r>
              <a:rPr lang="en-GB" sz="2000" dirty="0">
                <a:solidFill>
                  <a:schemeClr val="tx2"/>
                </a:solidFill>
              </a:rPr>
              <a:t>This suggests that the couple’s relationship is superficial and only physical at this point because they are </a:t>
            </a:r>
            <a:r>
              <a:rPr lang="en-GB" sz="2000" dirty="0">
                <a:solidFill>
                  <a:srgbClr val="FF0000"/>
                </a:solidFill>
              </a:rPr>
              <a:t>“intimate"</a:t>
            </a:r>
            <a:r>
              <a:rPr lang="en-GB" sz="2000" dirty="0">
                <a:solidFill>
                  <a:schemeClr val="tx2"/>
                </a:solidFill>
              </a:rPr>
              <a:t>.</a:t>
            </a:r>
            <a:r>
              <a:rPr lang="en-GB" sz="2000" dirty="0">
                <a:solidFill>
                  <a:srgbClr val="FF0000"/>
                </a:solidFill>
              </a:rPr>
              <a:t> </a:t>
            </a:r>
            <a:r>
              <a:rPr lang="en-GB" sz="2000" dirty="0">
                <a:solidFill>
                  <a:schemeClr val="tx2"/>
                </a:solidFill>
              </a:rPr>
              <a:t>This sets up the poem as a journey between the two people in the relationship as they try to reform the emotional connection that is clearly lacking in the beginning of the poem. </a:t>
            </a:r>
            <a:r>
              <a:rPr lang="en-GB" sz="2000" dirty="0">
                <a:solidFill>
                  <a:srgbClr val="00B050"/>
                </a:solidFill>
              </a:rPr>
              <a:t>This clear lack and deprivation of emotion echoes the feeling of many soldiers in the Bosnian war who experienced PTSD and struggled to open up about the horrors of the war. Here, Armitage speaks universally for every soldier even though the poem is biographical about Eddie Beddoes and his wife ,Laura.  </a:t>
            </a:r>
          </a:p>
        </p:txBody>
      </p:sp>
    </p:spTree>
    <p:extLst>
      <p:ext uri="{BB962C8B-B14F-4D97-AF65-F5344CB8AC3E}">
        <p14:creationId xmlns:p14="http://schemas.microsoft.com/office/powerpoint/2010/main" val="415015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Sonnet 43</a:t>
            </a:r>
          </a:p>
        </p:txBody>
      </p:sp>
      <p:sp>
        <p:nvSpPr>
          <p:cNvPr id="3" name="Subtitle 2"/>
          <p:cNvSpPr>
            <a:spLocks noGrp="1"/>
          </p:cNvSpPr>
          <p:nvPr>
            <p:ph type="subTitle" idx="1"/>
          </p:nvPr>
        </p:nvSpPr>
        <p:spPr/>
        <p:txBody>
          <a:bodyPr/>
          <a:lstStyle/>
          <a:p>
            <a:r>
              <a:rPr lang="en-GB" dirty="0">
                <a:solidFill>
                  <a:schemeClr val="tx1"/>
                </a:solidFill>
              </a:rPr>
              <a:t>By Elizabeth Barrett Browning</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4" y="0"/>
            <a:ext cx="1866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4" y="5114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531" b="9286"/>
          <a:stretch/>
        </p:blipFill>
        <p:spPr bwMode="auto">
          <a:xfrm>
            <a:off x="6896388" y="0"/>
            <a:ext cx="2247612" cy="244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531" y="5286375"/>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96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Sonnet 43 </a:t>
            </a:r>
          </a:p>
        </p:txBody>
      </p:sp>
      <p:sp>
        <p:nvSpPr>
          <p:cNvPr id="3" name="Content Placeholder 2"/>
          <p:cNvSpPr>
            <a:spLocks noGrp="1"/>
          </p:cNvSpPr>
          <p:nvPr>
            <p:ph idx="1"/>
          </p:nvPr>
        </p:nvSpPr>
        <p:spPr/>
        <p:txBody>
          <a:bodyPr>
            <a:normAutofit fontScale="77500" lnSpcReduction="20000"/>
          </a:bodyPr>
          <a:lstStyle/>
          <a:p>
            <a:pPr marL="0" indent="0">
              <a:buNone/>
            </a:pPr>
            <a:r>
              <a:rPr lang="en-GB" u="sng" dirty="0"/>
              <a:t>Example answer</a:t>
            </a:r>
          </a:p>
          <a:p>
            <a:pPr marL="0" indent="0">
              <a:buNone/>
            </a:pPr>
            <a:r>
              <a:rPr lang="en-GB" dirty="0">
                <a:solidFill>
                  <a:srgbClr val="FF0000"/>
                </a:solidFill>
              </a:rPr>
              <a:t>Elizabeth Barrett Browning explores religion in the poem through the use of religious imagery: “all my lost saints". </a:t>
            </a:r>
            <a:r>
              <a:rPr lang="en-GB" dirty="0">
                <a:solidFill>
                  <a:schemeClr val="tx2"/>
                </a:solidFill>
              </a:rPr>
              <a:t>This shows that Barrett Browning turned her back on the religion and lost her faith. The adjective </a:t>
            </a:r>
            <a:r>
              <a:rPr lang="en-GB" dirty="0">
                <a:solidFill>
                  <a:srgbClr val="FF0000"/>
                </a:solidFill>
              </a:rPr>
              <a:t>“lost" </a:t>
            </a:r>
            <a:r>
              <a:rPr lang="en-GB" dirty="0">
                <a:solidFill>
                  <a:schemeClr val="tx2"/>
                </a:solidFill>
              </a:rPr>
              <a:t>show that Barrett Browning will not ever return back to her religion that she so openly rejected for her love to be successful.</a:t>
            </a:r>
            <a:r>
              <a:rPr lang="en-GB" dirty="0"/>
              <a:t> </a:t>
            </a:r>
            <a:r>
              <a:rPr lang="en-GB" dirty="0">
                <a:solidFill>
                  <a:srgbClr val="00B050"/>
                </a:solidFill>
              </a:rPr>
              <a:t>When she was a child, she was raised by her father as a strict Calvinist. However, as she grew up she quickly rejected her religion in order to elope with Browning, losing her family in the process. This shows that Browning is more important than anything even her religion .This is unconventional as at the time of writing the poem, religion was considered the most important aspects in people’s life. </a:t>
            </a:r>
          </a:p>
        </p:txBody>
      </p:sp>
    </p:spTree>
    <p:extLst>
      <p:ext uri="{BB962C8B-B14F-4D97-AF65-F5344CB8AC3E}">
        <p14:creationId xmlns:p14="http://schemas.microsoft.com/office/powerpoint/2010/main" val="268935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London</a:t>
            </a:r>
          </a:p>
        </p:txBody>
      </p:sp>
      <p:sp>
        <p:nvSpPr>
          <p:cNvPr id="3" name="Subtitle 2"/>
          <p:cNvSpPr>
            <a:spLocks noGrp="1"/>
          </p:cNvSpPr>
          <p:nvPr>
            <p:ph type="subTitle" idx="1"/>
          </p:nvPr>
        </p:nvSpPr>
        <p:spPr/>
        <p:txBody>
          <a:bodyPr/>
          <a:lstStyle/>
          <a:p>
            <a:r>
              <a:rPr lang="en-GB" dirty="0">
                <a:solidFill>
                  <a:schemeClr val="tx1"/>
                </a:solidFill>
              </a:rPr>
              <a:t>By William Blake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2159309"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122" y="4941168"/>
            <a:ext cx="3428814" cy="192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289" y="-33784"/>
            <a:ext cx="2238648" cy="223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61359"/>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25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London</a:t>
            </a:r>
          </a:p>
        </p:txBody>
      </p:sp>
      <p:sp>
        <p:nvSpPr>
          <p:cNvPr id="3" name="Content Placeholder 2"/>
          <p:cNvSpPr>
            <a:spLocks noGrp="1"/>
          </p:cNvSpPr>
          <p:nvPr>
            <p:ph idx="1"/>
          </p:nvPr>
        </p:nvSpPr>
        <p:spPr/>
        <p:txBody>
          <a:bodyPr>
            <a:normAutofit fontScale="85000" lnSpcReduction="10000"/>
          </a:bodyPr>
          <a:lstStyle/>
          <a:p>
            <a:pPr marL="0" indent="0">
              <a:buNone/>
            </a:pPr>
            <a:r>
              <a:rPr lang="en-GB" sz="2800" u="sng" dirty="0"/>
              <a:t>Example answer</a:t>
            </a:r>
          </a:p>
          <a:p>
            <a:pPr marL="0" indent="0">
              <a:buNone/>
            </a:pPr>
            <a:r>
              <a:rPr lang="en-GB" sz="2800" dirty="0">
                <a:solidFill>
                  <a:srgbClr val="FF0000"/>
                </a:solidFill>
              </a:rPr>
              <a:t>Blake explores social ills through the use of metaphor when he writes ‘the black’ning church’. </a:t>
            </a:r>
            <a:r>
              <a:rPr lang="en-GB" sz="2800" dirty="0">
                <a:solidFill>
                  <a:schemeClr val="tx2"/>
                </a:solidFill>
              </a:rPr>
              <a:t>This shows that the Church is responsible for the misfortune of the poor people of London particularly in the adjective ‘</a:t>
            </a:r>
            <a:r>
              <a:rPr lang="en-GB" sz="2800" dirty="0" err="1">
                <a:solidFill>
                  <a:schemeClr val="tx2"/>
                </a:solidFill>
              </a:rPr>
              <a:t>black’ning</a:t>
            </a:r>
            <a:r>
              <a:rPr lang="en-GB" sz="2800" dirty="0">
                <a:solidFill>
                  <a:schemeClr val="tx2"/>
                </a:solidFill>
              </a:rPr>
              <a:t>’. Alternatively, the adjective ‘black’ning’ could show how the corrupted establishment of the Church worsen the situation and do the opposite of the helpful establishment they are portrayed as. </a:t>
            </a:r>
            <a:r>
              <a:rPr lang="en-GB" sz="2800" dirty="0">
                <a:solidFill>
                  <a:srgbClr val="00B050"/>
                </a:solidFill>
              </a:rPr>
              <a:t>This is almost ironic as the Church are supposed to help those in need but instead Blake suggests that they actually worsen and darken the lives of the poor. This emulates his reasoning for rejecting established religion as they failed to help the children who were forced to work.</a:t>
            </a:r>
          </a:p>
        </p:txBody>
      </p:sp>
    </p:spTree>
    <p:extLst>
      <p:ext uri="{BB962C8B-B14F-4D97-AF65-F5344CB8AC3E}">
        <p14:creationId xmlns:p14="http://schemas.microsoft.com/office/powerpoint/2010/main" val="198904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Soldier</a:t>
            </a:r>
          </a:p>
        </p:txBody>
      </p:sp>
      <p:sp>
        <p:nvSpPr>
          <p:cNvPr id="3" name="Subtitle 2"/>
          <p:cNvSpPr>
            <a:spLocks noGrp="1"/>
          </p:cNvSpPr>
          <p:nvPr>
            <p:ph type="subTitle" idx="1"/>
          </p:nvPr>
        </p:nvSpPr>
        <p:spPr/>
        <p:txBody>
          <a:bodyPr/>
          <a:lstStyle/>
          <a:p>
            <a:r>
              <a:rPr lang="en-GB" dirty="0">
                <a:solidFill>
                  <a:schemeClr val="tx1"/>
                </a:solidFill>
              </a:rPr>
              <a:t>By Rupert Brooke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955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882770"/>
            <a:ext cx="2647216" cy="197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5515"/>
          <a:stretch/>
        </p:blipFill>
        <p:spPr bwMode="auto">
          <a:xfrm>
            <a:off x="6520331" y="0"/>
            <a:ext cx="2624662" cy="191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53025"/>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13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3017</Words>
  <Application>Microsoft Office PowerPoint</Application>
  <PresentationFormat>On-screen Show (4:3)</PresentationFormat>
  <Paragraphs>105</Paragraphs>
  <Slides>38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Poetry  Anthology How do the pictures relate to each poem? Use the anthology study guide and collect 3 or 4 quotes for each poem. Also read the model answers to improve your written style. </vt:lpstr>
      <vt:lpstr>Assessment Objectives</vt:lpstr>
      <vt:lpstr>The Manhunt</vt:lpstr>
      <vt:lpstr>The Manhunt</vt:lpstr>
      <vt:lpstr>Sonnet 43</vt:lpstr>
      <vt:lpstr>Sonnet 43 </vt:lpstr>
      <vt:lpstr>London</vt:lpstr>
      <vt:lpstr>London</vt:lpstr>
      <vt:lpstr>The Soldier</vt:lpstr>
      <vt:lpstr>The Soldier</vt:lpstr>
      <vt:lpstr>She Walks in Beauty</vt:lpstr>
      <vt:lpstr>She Walks in Beauty </vt:lpstr>
      <vt:lpstr>Living Space</vt:lpstr>
      <vt:lpstr>Living Space</vt:lpstr>
      <vt:lpstr>As Imperceptibly as Grief </vt:lpstr>
      <vt:lpstr>As Imperceptibly as Grief</vt:lpstr>
      <vt:lpstr>Valentine</vt:lpstr>
      <vt:lpstr>Valentine </vt:lpstr>
      <vt:lpstr>A Wife in London </vt:lpstr>
      <vt:lpstr>A Wife in London </vt:lpstr>
      <vt:lpstr>Death of a Naturalist</vt:lpstr>
      <vt:lpstr>Death of a Naturalist </vt:lpstr>
      <vt:lpstr>Hawk Roosting </vt:lpstr>
      <vt:lpstr>Hawk Roosting</vt:lpstr>
      <vt:lpstr>To Autumn</vt:lpstr>
      <vt:lpstr>To Autumn </vt:lpstr>
      <vt:lpstr>Afternoons</vt:lpstr>
      <vt:lpstr>Afternoons </vt:lpstr>
      <vt:lpstr>Dulce et Decorum Est</vt:lpstr>
      <vt:lpstr>Dulce et Decorum Est</vt:lpstr>
      <vt:lpstr>Ozymandias</vt:lpstr>
      <vt:lpstr>Ozymandias</vt:lpstr>
      <vt:lpstr>Mametz Wood</vt:lpstr>
      <vt:lpstr>Mametz Wood</vt:lpstr>
      <vt:lpstr>The Prelude</vt:lpstr>
      <vt:lpstr>The Prelude</vt:lpstr>
      <vt:lpstr>Cozy Apologia</vt:lpstr>
      <vt:lpstr>Cozy Apologia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Anthology</dc:title>
  <dc:creator>Keira</dc:creator>
  <cp:lastModifiedBy>Beverley Graham</cp:lastModifiedBy>
  <cp:revision>88</cp:revision>
  <dcterms:created xsi:type="dcterms:W3CDTF">2019-02-27T21:17:36Z</dcterms:created>
  <dcterms:modified xsi:type="dcterms:W3CDTF">2021-01-04T19:40:50Z</dcterms:modified>
</cp:coreProperties>
</file>