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8" r:id="rId4"/>
    <p:sldId id="259" r:id="rId5"/>
    <p:sldId id="260" r:id="rId6"/>
    <p:sldId id="262" r:id="rId7"/>
    <p:sldId id="268" r:id="rId8"/>
    <p:sldId id="263" r:id="rId9"/>
    <p:sldId id="265" r:id="rId10"/>
    <p:sldId id="266" r:id="rId11"/>
    <p:sldId id="267"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31" autoAdjust="0"/>
  </p:normalViewPr>
  <p:slideViewPr>
    <p:cSldViewPr>
      <p:cViewPr varScale="1">
        <p:scale>
          <a:sx n="78" d="100"/>
          <a:sy n="78" d="100"/>
        </p:scale>
        <p:origin x="136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0954A3-7C2A-40CE-8B83-8BCF1701812A}" type="datetimeFigureOut">
              <a:rPr lang="en-GB" smtClean="0"/>
              <a:t>05/03/2020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1E0C27-F903-46F8-B0C9-8D608E6E0599}" type="slidenum">
              <a:rPr lang="en-GB" smtClean="0"/>
              <a:t>‹#›</a:t>
            </a:fld>
            <a:endParaRPr lang="en-GB"/>
          </a:p>
        </p:txBody>
      </p:sp>
    </p:spTree>
    <p:extLst>
      <p:ext uri="{BB962C8B-B14F-4D97-AF65-F5344CB8AC3E}">
        <p14:creationId xmlns:p14="http://schemas.microsoft.com/office/powerpoint/2010/main" val="3924800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Hour 45mins</a:t>
            </a:r>
          </a:p>
          <a:p>
            <a:r>
              <a:rPr lang="en-GB" dirty="0" smtClean="0"/>
              <a:t>Marks 5 + 5 + 10</a:t>
            </a:r>
            <a:r>
              <a:rPr lang="en-GB" baseline="0" dirty="0" smtClean="0"/>
              <a:t> + 10  +10  spend 1 hour on sec A</a:t>
            </a:r>
          </a:p>
          <a:p>
            <a:r>
              <a:rPr lang="en-GB" baseline="0" dirty="0" smtClean="0"/>
              <a:t>40%</a:t>
            </a:r>
            <a:endParaRPr lang="en-GB" dirty="0"/>
          </a:p>
        </p:txBody>
      </p:sp>
      <p:sp>
        <p:nvSpPr>
          <p:cNvPr id="4" name="Slide Number Placeholder 3"/>
          <p:cNvSpPr>
            <a:spLocks noGrp="1"/>
          </p:cNvSpPr>
          <p:nvPr>
            <p:ph type="sldNum" sz="quarter" idx="10"/>
          </p:nvPr>
        </p:nvSpPr>
        <p:spPr/>
        <p:txBody>
          <a:bodyPr/>
          <a:lstStyle/>
          <a:p>
            <a:fld id="{611E0C27-F903-46F8-B0C9-8D608E6E0599}" type="slidenum">
              <a:rPr lang="en-GB" smtClean="0"/>
              <a:t>2</a:t>
            </a:fld>
            <a:endParaRPr lang="en-GB"/>
          </a:p>
        </p:txBody>
      </p:sp>
    </p:spTree>
    <p:extLst>
      <p:ext uri="{BB962C8B-B14F-4D97-AF65-F5344CB8AC3E}">
        <p14:creationId xmlns:p14="http://schemas.microsoft.com/office/powerpoint/2010/main" val="833648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1A9C5B2-840F-4B3A-91B8-8702F305AD5C}"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8A8F2-750D-45DE-BAB3-98A7BF64D296}" type="slidenum">
              <a:rPr lang="en-GB" smtClean="0"/>
              <a:t>‹#›</a:t>
            </a:fld>
            <a:endParaRPr lang="en-GB"/>
          </a:p>
        </p:txBody>
      </p:sp>
    </p:spTree>
    <p:extLst>
      <p:ext uri="{BB962C8B-B14F-4D97-AF65-F5344CB8AC3E}">
        <p14:creationId xmlns:p14="http://schemas.microsoft.com/office/powerpoint/2010/main" val="918824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A9C5B2-840F-4B3A-91B8-8702F305AD5C}"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8A8F2-750D-45DE-BAB3-98A7BF64D296}" type="slidenum">
              <a:rPr lang="en-GB" smtClean="0"/>
              <a:t>‹#›</a:t>
            </a:fld>
            <a:endParaRPr lang="en-GB"/>
          </a:p>
        </p:txBody>
      </p:sp>
    </p:spTree>
    <p:extLst>
      <p:ext uri="{BB962C8B-B14F-4D97-AF65-F5344CB8AC3E}">
        <p14:creationId xmlns:p14="http://schemas.microsoft.com/office/powerpoint/2010/main" val="1323446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A9C5B2-840F-4B3A-91B8-8702F305AD5C}"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8A8F2-750D-45DE-BAB3-98A7BF64D296}" type="slidenum">
              <a:rPr lang="en-GB" smtClean="0"/>
              <a:t>‹#›</a:t>
            </a:fld>
            <a:endParaRPr lang="en-GB"/>
          </a:p>
        </p:txBody>
      </p:sp>
    </p:spTree>
    <p:extLst>
      <p:ext uri="{BB962C8B-B14F-4D97-AF65-F5344CB8AC3E}">
        <p14:creationId xmlns:p14="http://schemas.microsoft.com/office/powerpoint/2010/main" val="1218672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1A9C5B2-840F-4B3A-91B8-8702F305AD5C}"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8A8F2-750D-45DE-BAB3-98A7BF64D296}" type="slidenum">
              <a:rPr lang="en-GB" smtClean="0"/>
              <a:t>‹#›</a:t>
            </a:fld>
            <a:endParaRPr lang="en-GB"/>
          </a:p>
        </p:txBody>
      </p:sp>
    </p:spTree>
    <p:extLst>
      <p:ext uri="{BB962C8B-B14F-4D97-AF65-F5344CB8AC3E}">
        <p14:creationId xmlns:p14="http://schemas.microsoft.com/office/powerpoint/2010/main" val="2427449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A9C5B2-840F-4B3A-91B8-8702F305AD5C}" type="datetimeFigureOut">
              <a:rPr lang="en-GB" smtClean="0"/>
              <a:t>05/03/2020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8A8F2-750D-45DE-BAB3-98A7BF64D296}" type="slidenum">
              <a:rPr lang="en-GB" smtClean="0"/>
              <a:t>‹#›</a:t>
            </a:fld>
            <a:endParaRPr lang="en-GB"/>
          </a:p>
        </p:txBody>
      </p:sp>
    </p:spTree>
    <p:extLst>
      <p:ext uri="{BB962C8B-B14F-4D97-AF65-F5344CB8AC3E}">
        <p14:creationId xmlns:p14="http://schemas.microsoft.com/office/powerpoint/2010/main" val="459088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1A9C5B2-840F-4B3A-91B8-8702F305AD5C}" type="datetimeFigureOut">
              <a:rPr lang="en-GB" smtClean="0"/>
              <a:t>05/03/2020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C8A8F2-750D-45DE-BAB3-98A7BF64D296}" type="slidenum">
              <a:rPr lang="en-GB" smtClean="0"/>
              <a:t>‹#›</a:t>
            </a:fld>
            <a:endParaRPr lang="en-GB"/>
          </a:p>
        </p:txBody>
      </p:sp>
    </p:spTree>
    <p:extLst>
      <p:ext uri="{BB962C8B-B14F-4D97-AF65-F5344CB8AC3E}">
        <p14:creationId xmlns:p14="http://schemas.microsoft.com/office/powerpoint/2010/main" val="1995611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1A9C5B2-840F-4B3A-91B8-8702F305AD5C}" type="datetimeFigureOut">
              <a:rPr lang="en-GB" smtClean="0"/>
              <a:t>05/03/2020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C8A8F2-750D-45DE-BAB3-98A7BF64D296}" type="slidenum">
              <a:rPr lang="en-GB" smtClean="0"/>
              <a:t>‹#›</a:t>
            </a:fld>
            <a:endParaRPr lang="en-GB"/>
          </a:p>
        </p:txBody>
      </p:sp>
    </p:spTree>
    <p:extLst>
      <p:ext uri="{BB962C8B-B14F-4D97-AF65-F5344CB8AC3E}">
        <p14:creationId xmlns:p14="http://schemas.microsoft.com/office/powerpoint/2010/main" val="2011036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1A9C5B2-840F-4B3A-91B8-8702F305AD5C}" type="datetimeFigureOut">
              <a:rPr lang="en-GB" smtClean="0"/>
              <a:t>05/03/2020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C8A8F2-750D-45DE-BAB3-98A7BF64D296}" type="slidenum">
              <a:rPr lang="en-GB" smtClean="0"/>
              <a:t>‹#›</a:t>
            </a:fld>
            <a:endParaRPr lang="en-GB"/>
          </a:p>
        </p:txBody>
      </p:sp>
    </p:spTree>
    <p:extLst>
      <p:ext uri="{BB962C8B-B14F-4D97-AF65-F5344CB8AC3E}">
        <p14:creationId xmlns:p14="http://schemas.microsoft.com/office/powerpoint/2010/main" val="3142833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9C5B2-840F-4B3A-91B8-8702F305AD5C}" type="datetimeFigureOut">
              <a:rPr lang="en-GB" smtClean="0"/>
              <a:t>05/03/2020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C8A8F2-750D-45DE-BAB3-98A7BF64D296}" type="slidenum">
              <a:rPr lang="en-GB" smtClean="0"/>
              <a:t>‹#›</a:t>
            </a:fld>
            <a:endParaRPr lang="en-GB"/>
          </a:p>
        </p:txBody>
      </p:sp>
    </p:spTree>
    <p:extLst>
      <p:ext uri="{BB962C8B-B14F-4D97-AF65-F5344CB8AC3E}">
        <p14:creationId xmlns:p14="http://schemas.microsoft.com/office/powerpoint/2010/main" val="2739208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9C5B2-840F-4B3A-91B8-8702F305AD5C}" type="datetimeFigureOut">
              <a:rPr lang="en-GB" smtClean="0"/>
              <a:t>05/03/2020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C8A8F2-750D-45DE-BAB3-98A7BF64D296}" type="slidenum">
              <a:rPr lang="en-GB" smtClean="0"/>
              <a:t>‹#›</a:t>
            </a:fld>
            <a:endParaRPr lang="en-GB"/>
          </a:p>
        </p:txBody>
      </p:sp>
    </p:spTree>
    <p:extLst>
      <p:ext uri="{BB962C8B-B14F-4D97-AF65-F5344CB8AC3E}">
        <p14:creationId xmlns:p14="http://schemas.microsoft.com/office/powerpoint/2010/main" val="670768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9C5B2-840F-4B3A-91B8-8702F305AD5C}" type="datetimeFigureOut">
              <a:rPr lang="en-GB" smtClean="0"/>
              <a:t>05/03/2020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C8A8F2-750D-45DE-BAB3-98A7BF64D296}" type="slidenum">
              <a:rPr lang="en-GB" smtClean="0"/>
              <a:t>‹#›</a:t>
            </a:fld>
            <a:endParaRPr lang="en-GB"/>
          </a:p>
        </p:txBody>
      </p:sp>
    </p:spTree>
    <p:extLst>
      <p:ext uri="{BB962C8B-B14F-4D97-AF65-F5344CB8AC3E}">
        <p14:creationId xmlns:p14="http://schemas.microsoft.com/office/powerpoint/2010/main" val="2499439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9C5B2-840F-4B3A-91B8-8702F305AD5C}" type="datetimeFigureOut">
              <a:rPr lang="en-GB" smtClean="0"/>
              <a:t>05/03/2020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8A8F2-750D-45DE-BAB3-98A7BF64D296}" type="slidenum">
              <a:rPr lang="en-GB" smtClean="0"/>
              <a:t>‹#›</a:t>
            </a:fld>
            <a:endParaRPr lang="en-GB"/>
          </a:p>
        </p:txBody>
      </p:sp>
    </p:spTree>
    <p:extLst>
      <p:ext uri="{BB962C8B-B14F-4D97-AF65-F5344CB8AC3E}">
        <p14:creationId xmlns:p14="http://schemas.microsoft.com/office/powerpoint/2010/main" val="33047924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84784"/>
            <a:ext cx="9144000" cy="2304256"/>
          </a:xfrm>
          <a:solidFill>
            <a:srgbClr val="00B0F0"/>
          </a:solidFill>
        </p:spPr>
        <p:txBody>
          <a:bodyPr>
            <a:noAutofit/>
          </a:bodyPr>
          <a:lstStyle/>
          <a:p>
            <a:r>
              <a:rPr lang="en-GB" sz="7200" dirty="0" smtClean="0"/>
              <a:t>Language paper 1</a:t>
            </a:r>
            <a:endParaRPr lang="en-GB" sz="7200" dirty="0"/>
          </a:p>
        </p:txBody>
      </p:sp>
      <p:sp>
        <p:nvSpPr>
          <p:cNvPr id="3" name="Subtitle 2"/>
          <p:cNvSpPr>
            <a:spLocks noGrp="1"/>
          </p:cNvSpPr>
          <p:nvPr>
            <p:ph type="subTitle" idx="1"/>
          </p:nvPr>
        </p:nvSpPr>
        <p:spPr>
          <a:xfrm>
            <a:off x="0" y="3789040"/>
            <a:ext cx="9144000" cy="1631032"/>
          </a:xfrm>
          <a:solidFill>
            <a:schemeClr val="accent3"/>
          </a:solidFill>
        </p:spPr>
        <p:txBody>
          <a:bodyPr>
            <a:noAutofit/>
          </a:bodyPr>
          <a:lstStyle/>
          <a:p>
            <a:r>
              <a:rPr lang="en-GB" sz="4400" b="1" dirty="0" smtClean="0">
                <a:solidFill>
                  <a:schemeClr val="tx1"/>
                </a:solidFill>
              </a:rPr>
              <a:t>LO: To revise questions 1 &amp; 2</a:t>
            </a:r>
          </a:p>
          <a:p>
            <a:r>
              <a:rPr lang="en-GB" sz="4400" b="1" dirty="0" smtClean="0">
                <a:solidFill>
                  <a:schemeClr val="tx1"/>
                </a:solidFill>
              </a:rPr>
              <a:t>ST: I can be confident in my exam</a:t>
            </a:r>
            <a:endParaRPr lang="en-GB" sz="4400" b="1"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29344"/>
            <a:ext cx="2857500"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328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1944216"/>
          </a:xfrm>
        </p:spPr>
        <p:style>
          <a:lnRef idx="2">
            <a:schemeClr val="accent1"/>
          </a:lnRef>
          <a:fillRef idx="1">
            <a:schemeClr val="lt1"/>
          </a:fillRef>
          <a:effectRef idx="0">
            <a:schemeClr val="accent1"/>
          </a:effectRef>
          <a:fontRef idx="minor">
            <a:schemeClr val="dk1"/>
          </a:fontRef>
        </p:style>
        <p:txBody>
          <a:bodyPr/>
          <a:lstStyle/>
          <a:p>
            <a:r>
              <a:rPr lang="en-GB" dirty="0" smtClean="0"/>
              <a:t>Extension: Choose another extract and answer the question. </a:t>
            </a:r>
            <a:endParaRPr lang="en-GB" dirty="0"/>
          </a:p>
        </p:txBody>
      </p:sp>
      <p:sp>
        <p:nvSpPr>
          <p:cNvPr id="3" name="Text Placeholder 2"/>
          <p:cNvSpPr>
            <a:spLocks noGrp="1"/>
          </p:cNvSpPr>
          <p:nvPr>
            <p:ph type="body" idx="1"/>
          </p:nvPr>
        </p:nvSpPr>
        <p:spPr>
          <a:xfrm>
            <a:off x="179512" y="2060848"/>
            <a:ext cx="8784976" cy="4608512"/>
          </a:xfrm>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endParaRPr lang="en-GB" sz="2100" b="1" dirty="0">
              <a:solidFill>
                <a:schemeClr val="tx1"/>
              </a:solidFill>
            </a:endParaRPr>
          </a:p>
          <a:p>
            <a:r>
              <a:rPr lang="en-GB" sz="2100" b="1" dirty="0" smtClean="0">
                <a:solidFill>
                  <a:schemeClr val="tx1"/>
                </a:solidFill>
              </a:rPr>
              <a:t>The </a:t>
            </a:r>
            <a:r>
              <a:rPr lang="en-GB" sz="2100" b="1" dirty="0">
                <a:solidFill>
                  <a:schemeClr val="tx1"/>
                </a:solidFill>
              </a:rPr>
              <a:t>Woman in Black</a:t>
            </a:r>
          </a:p>
          <a:p>
            <a:r>
              <a:rPr lang="en-GB" sz="2100" b="1" dirty="0">
                <a:solidFill>
                  <a:schemeClr val="tx1"/>
                </a:solidFill>
              </a:rPr>
              <a:t>How does Hill use language in the setting to create a sense of threat and danger?</a:t>
            </a:r>
          </a:p>
          <a:p>
            <a:r>
              <a:rPr lang="en-GB" dirty="0">
                <a:solidFill>
                  <a:schemeClr val="tx1"/>
                </a:solidFill>
              </a:rPr>
              <a:t>Some minutes later, I could not tell how many, I came out of my reverie, to realise that I could no longer see very far in front of me and when I turned around. I was startled to find that Eel Marsh House, too, was invisible, not because the darkness of evening had fallen, but because of a thick, damp sea-mist that had come rolling over the marshes and enveloped everything, myself, the house behind me, the end of the causeway path and the countryside ahead. It was a mist like a damp, clinging, cobwebby thing, fine and yet impenetrable. It smelled and tasted quite different from the yellow filthy fog of London; that was choking and thick and still, this was salty, light and pale and moving in front of my eyes all the time. I felt confused, teased by it, as though it were made up of millions of live fingers that crept over me, hung on to me and then shifted away again. My hair and face and the sleeves of my coat were already damp with a veil of moisture. Above all, it was the suddenness of it that had so unnerved and disorientated me.</a:t>
            </a:r>
          </a:p>
          <a:p>
            <a:r>
              <a:rPr lang="en-GB" dirty="0">
                <a:solidFill>
                  <a:schemeClr val="tx1"/>
                </a:solidFill>
              </a:rPr>
              <a:t>You could include the writer’s choice of: </a:t>
            </a:r>
          </a:p>
          <a:p>
            <a:r>
              <a:rPr lang="en-GB" dirty="0">
                <a:solidFill>
                  <a:schemeClr val="tx1"/>
                </a:solidFill>
              </a:rPr>
              <a:t>• words and phrases </a:t>
            </a:r>
          </a:p>
          <a:p>
            <a:r>
              <a:rPr lang="en-GB" dirty="0">
                <a:solidFill>
                  <a:schemeClr val="tx1"/>
                </a:solidFill>
              </a:rPr>
              <a:t>• language features and techniques </a:t>
            </a:r>
          </a:p>
          <a:p>
            <a:r>
              <a:rPr lang="en-GB" dirty="0">
                <a:solidFill>
                  <a:schemeClr val="tx1"/>
                </a:solidFill>
              </a:rPr>
              <a:t>• sentence forms.							</a:t>
            </a:r>
            <a:r>
              <a:rPr lang="en-GB" dirty="0" smtClean="0">
                <a:solidFill>
                  <a:schemeClr val="tx1"/>
                </a:solidFill>
              </a:rPr>
              <a:t>[5 </a:t>
            </a:r>
            <a:r>
              <a:rPr lang="en-GB" dirty="0">
                <a:solidFill>
                  <a:schemeClr val="tx1"/>
                </a:solidFill>
              </a:rPr>
              <a:t>marks]</a:t>
            </a:r>
          </a:p>
          <a:p>
            <a:endParaRPr lang="en-GB" dirty="0">
              <a:solidFill>
                <a:schemeClr val="tx1"/>
              </a:solidFill>
            </a:endParaRPr>
          </a:p>
          <a:p>
            <a:endParaRPr lang="en-GB" dirty="0">
              <a:solidFill>
                <a:schemeClr val="tx1"/>
              </a:solidFill>
            </a:endParaRPr>
          </a:p>
        </p:txBody>
      </p:sp>
    </p:spTree>
    <p:extLst>
      <p:ext uri="{BB962C8B-B14F-4D97-AF65-F5344CB8AC3E}">
        <p14:creationId xmlns:p14="http://schemas.microsoft.com/office/powerpoint/2010/main" val="2635783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856984" cy="480131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GB" dirty="0" smtClean="0"/>
              <a:t>An exclamation of horror broke from the painter’s lips as he saw in the dim light the hideous face on the canvas grinning at him. There was something in its expression that filled him with disgust and loathing. Good heavens! It was Dorian Gray’s own face that he was looking at! The horror, whatever it was, had not yet entirely spoiled that marvellous beauty. There was still some gold in the thinning hair and some scarlet on the sensual mouth. The sodden eyes had kept something of their loveliness of their blue; the noble curves had not yet completely passed away from chiselled nostrils and from plastic throat. Yes, it as Dorian himself. But who had done it? He seemed to recognise his own brushwork, and the frame was his own design. The idea was monstrous, yet he felt afraid. He seized the lighted candle, and held it to the picture. In the left-hand corner was his own name, traced in long letters of bright vermillion.</a:t>
            </a:r>
          </a:p>
          <a:p>
            <a:r>
              <a:rPr lang="en-GB" b="1" dirty="0" smtClean="0"/>
              <a:t>How does the writer use language to describe the painting?                                                                                                                                                                                                                                    </a:t>
            </a:r>
          </a:p>
          <a:p>
            <a:r>
              <a:rPr lang="en-GB" b="1" dirty="0" smtClean="0"/>
              <a:t>You could include:</a:t>
            </a:r>
          </a:p>
          <a:p>
            <a:r>
              <a:rPr lang="en-GB" b="1" dirty="0" smtClean="0"/>
              <a:t>•	The writer’s choice of words and phrases</a:t>
            </a:r>
          </a:p>
          <a:p>
            <a:r>
              <a:rPr lang="en-GB" b="1" dirty="0" smtClean="0"/>
              <a:t>•	Language features and techniques</a:t>
            </a:r>
          </a:p>
          <a:p>
            <a:r>
              <a:rPr lang="en-GB" b="1" dirty="0" smtClean="0"/>
              <a:t>•	Sentence forms                                                                                                                                                  [5 marks]</a:t>
            </a:r>
            <a:endParaRPr lang="en-GB" b="1" dirty="0"/>
          </a:p>
        </p:txBody>
      </p:sp>
    </p:spTree>
    <p:extLst>
      <p:ext uri="{BB962C8B-B14F-4D97-AF65-F5344CB8AC3E}">
        <p14:creationId xmlns:p14="http://schemas.microsoft.com/office/powerpoint/2010/main" val="1903910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normAutofit fontScale="90000"/>
          </a:bodyPr>
          <a:lstStyle/>
          <a:p>
            <a:r>
              <a:rPr lang="en-GB" dirty="0" smtClean="0"/>
              <a:t>Extension task: Write your own success criteria for answering question A1 &amp; A2</a:t>
            </a:r>
            <a:endParaRPr lang="en-GB" dirty="0"/>
          </a:p>
        </p:txBody>
      </p:sp>
      <p:pic>
        <p:nvPicPr>
          <p:cNvPr id="4" name="Content Placeholder 3"/>
          <p:cNvPicPr>
            <a:picLocks noGrp="1" noChangeAspect="1"/>
          </p:cNvPicPr>
          <p:nvPr>
            <p:ph idx="1"/>
          </p:nvPr>
        </p:nvPicPr>
        <p:blipFill>
          <a:blip r:embed="rId2">
            <a:duotone>
              <a:prstClr val="black"/>
              <a:schemeClr val="accent2">
                <a:tint val="45000"/>
                <a:satMod val="400000"/>
              </a:schemeClr>
            </a:duotone>
          </a:blip>
          <a:stretch>
            <a:fillRect/>
          </a:stretch>
        </p:blipFill>
        <p:spPr>
          <a:xfrm>
            <a:off x="2686168" y="2204864"/>
            <a:ext cx="3771664" cy="4406319"/>
          </a:xfrm>
          <a:prstGeom prst="rect">
            <a:avLst/>
          </a:prstGeom>
        </p:spPr>
      </p:pic>
    </p:spTree>
    <p:extLst>
      <p:ext uri="{BB962C8B-B14F-4D97-AF65-F5344CB8AC3E}">
        <p14:creationId xmlns:p14="http://schemas.microsoft.com/office/powerpoint/2010/main" val="3295666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6632"/>
            <a:ext cx="8686800" cy="1512168"/>
          </a:xfrm>
          <a:solidFill>
            <a:schemeClr val="accent5"/>
          </a:solidFill>
        </p:spPr>
        <p:txBody>
          <a:bodyPr>
            <a:noAutofit/>
          </a:bodyPr>
          <a:lstStyle/>
          <a:p>
            <a:r>
              <a:rPr lang="en-GB" sz="4000" dirty="0" smtClean="0"/>
              <a:t>So what do you know about language paper 1?</a:t>
            </a:r>
            <a:endParaRPr lang="en-GB" sz="4000" dirty="0"/>
          </a:p>
        </p:txBody>
      </p:sp>
      <p:sp>
        <p:nvSpPr>
          <p:cNvPr id="3" name="Content Placeholder 2"/>
          <p:cNvSpPr>
            <a:spLocks noGrp="1"/>
          </p:cNvSpPr>
          <p:nvPr>
            <p:ph idx="1"/>
          </p:nvPr>
        </p:nvSpPr>
        <p:spPr>
          <a:xfrm>
            <a:off x="251520" y="1772816"/>
            <a:ext cx="8712968" cy="4968552"/>
          </a:xfrm>
          <a:solidFill>
            <a:schemeClr val="accent3">
              <a:lumMod val="60000"/>
              <a:lumOff val="40000"/>
            </a:schemeClr>
          </a:solidFill>
        </p:spPr>
        <p:txBody>
          <a:bodyPr>
            <a:noAutofit/>
          </a:bodyPr>
          <a:lstStyle/>
          <a:p>
            <a:r>
              <a:rPr lang="en-GB" sz="2800" b="1" dirty="0" smtClean="0"/>
              <a:t>How long is the exam?</a:t>
            </a:r>
          </a:p>
          <a:p>
            <a:r>
              <a:rPr lang="en-GB" sz="2800" b="1" dirty="0" smtClean="0"/>
              <a:t>How many sections are there?</a:t>
            </a:r>
          </a:p>
          <a:p>
            <a:r>
              <a:rPr lang="en-GB" sz="2800" b="1" dirty="0" smtClean="0"/>
              <a:t>How many questions are there in section A?</a:t>
            </a:r>
          </a:p>
          <a:p>
            <a:r>
              <a:rPr lang="en-GB" sz="2800" b="1" dirty="0" smtClean="0"/>
              <a:t>How long do you spend on section A?</a:t>
            </a:r>
          </a:p>
          <a:p>
            <a:r>
              <a:rPr lang="en-GB" sz="2800" b="1" dirty="0" smtClean="0"/>
              <a:t>How many marks are there in section A?</a:t>
            </a:r>
          </a:p>
          <a:p>
            <a:r>
              <a:rPr lang="en-GB" sz="2800" b="1" dirty="0" smtClean="0"/>
              <a:t>Do you get a choice of question in sec B ?</a:t>
            </a:r>
          </a:p>
          <a:p>
            <a:r>
              <a:rPr lang="en-GB" sz="2800" b="1" dirty="0" smtClean="0"/>
              <a:t>What do you have to do in Sec B ?</a:t>
            </a:r>
          </a:p>
          <a:p>
            <a:r>
              <a:rPr lang="en-GB" sz="2800" b="1" dirty="0" smtClean="0"/>
              <a:t>Do you have to plan in sec B?</a:t>
            </a:r>
          </a:p>
          <a:p>
            <a:r>
              <a:rPr lang="en-GB" sz="2800" b="1" dirty="0" smtClean="0"/>
              <a:t>What is the total percentage of this exam to your whole language GCSE? </a:t>
            </a:r>
          </a:p>
          <a:p>
            <a:endParaRPr lang="en-GB" sz="2800" b="1" dirty="0">
              <a:solidFill>
                <a:schemeClr val="bg1"/>
              </a:solidFill>
            </a:endParaRPr>
          </a:p>
        </p:txBody>
      </p:sp>
    </p:spTree>
    <p:extLst>
      <p:ext uri="{BB962C8B-B14F-4D97-AF65-F5344CB8AC3E}">
        <p14:creationId xmlns:p14="http://schemas.microsoft.com/office/powerpoint/2010/main" val="2741950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1143000"/>
          </a:xfrm>
        </p:spPr>
        <p:txBody>
          <a:bodyPr>
            <a:normAutofit/>
          </a:bodyPr>
          <a:lstStyle/>
          <a:p>
            <a:pPr algn="ctr"/>
            <a:r>
              <a:rPr lang="en-GB" sz="3600" u="sng" dirty="0">
                <a:solidFill>
                  <a:schemeClr val="bg1"/>
                </a:solidFill>
              </a:rPr>
              <a:t>Q1 Finding relevant details</a:t>
            </a:r>
            <a:endParaRPr lang="en-GB" sz="3600" dirty="0">
              <a:solidFill>
                <a:schemeClr val="bg1"/>
              </a:solidFill>
            </a:endParaRPr>
          </a:p>
        </p:txBody>
      </p:sp>
      <p:sp>
        <p:nvSpPr>
          <p:cNvPr id="4" name="Content Placeholder 2"/>
          <p:cNvSpPr>
            <a:spLocks noGrp="1"/>
          </p:cNvSpPr>
          <p:nvPr>
            <p:ph idx="1"/>
          </p:nvPr>
        </p:nvSpPr>
        <p:spPr>
          <a:xfrm>
            <a:off x="323528" y="692696"/>
            <a:ext cx="8496944" cy="4127336"/>
          </a:xfrm>
          <a:prstGeom prst="rect">
            <a:avLst/>
          </a:prstGeom>
          <a:solidFill>
            <a:schemeClr val="accent5"/>
          </a:solidFill>
        </p:spPr>
        <p:txBody>
          <a:bodyPr>
            <a:normAutofit fontScale="85000" lnSpcReduction="20000"/>
          </a:bodyPr>
          <a:lstStyle/>
          <a:p>
            <a:r>
              <a:rPr lang="en-GB" sz="5700" dirty="0" smtClean="0"/>
              <a:t>Paper 1 Section A (based on an extract from a 20</a:t>
            </a:r>
            <a:r>
              <a:rPr lang="en-GB" sz="5700" baseline="30000" dirty="0" smtClean="0"/>
              <a:t>th</a:t>
            </a:r>
            <a:r>
              <a:rPr lang="en-GB" sz="5700" dirty="0" smtClean="0"/>
              <a:t> Century  novel)</a:t>
            </a:r>
          </a:p>
          <a:p>
            <a:r>
              <a:rPr lang="en-GB" sz="5700" dirty="0" smtClean="0"/>
              <a:t>Question 1 is worth 5 marks</a:t>
            </a:r>
          </a:p>
          <a:p>
            <a:r>
              <a:rPr lang="en-GB" sz="5700" dirty="0" smtClean="0"/>
              <a:t>You will have to find five details in the source and list them.</a:t>
            </a:r>
          </a:p>
          <a:p>
            <a:endParaRPr lang="en-GB" dirty="0"/>
          </a:p>
        </p:txBody>
      </p:sp>
      <p:sp>
        <p:nvSpPr>
          <p:cNvPr id="5" name="TextBox 4"/>
          <p:cNvSpPr txBox="1"/>
          <p:nvPr/>
        </p:nvSpPr>
        <p:spPr>
          <a:xfrm>
            <a:off x="5329902" y="4966360"/>
            <a:ext cx="3600400" cy="1631216"/>
          </a:xfrm>
          <a:prstGeom prst="rect">
            <a:avLst/>
          </a:prstGeom>
          <a:solidFill>
            <a:srgbClr val="FFFF00"/>
          </a:solidFill>
        </p:spPr>
        <p:txBody>
          <a:bodyPr wrap="square" rtlCol="0">
            <a:spAutoFit/>
          </a:bodyPr>
          <a:lstStyle/>
          <a:p>
            <a:r>
              <a:rPr lang="en-GB" sz="2800" b="1" dirty="0" smtClean="0"/>
              <a:t>Examiner tip</a:t>
            </a:r>
          </a:p>
          <a:p>
            <a:r>
              <a:rPr lang="en-GB" dirty="0" smtClean="0"/>
              <a:t>You will be asked about the opening section of the source – only refer to that section or your points will not be accepted.</a:t>
            </a:r>
            <a:endParaRPr lang="en-GB" dirty="0"/>
          </a:p>
        </p:txBody>
      </p:sp>
      <p:sp>
        <p:nvSpPr>
          <p:cNvPr id="3" name="Rectangle 2"/>
          <p:cNvSpPr/>
          <p:nvPr/>
        </p:nvSpPr>
        <p:spPr>
          <a:xfrm>
            <a:off x="323528" y="4966360"/>
            <a:ext cx="4968552" cy="10801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a:solidFill>
                  <a:schemeClr val="tx1"/>
                </a:solidFill>
              </a:rPr>
              <a:t>AO1: Identify and interpret explicit and implicit information and ideas. Select and synthesise evidence from different texts.</a:t>
            </a:r>
          </a:p>
        </p:txBody>
      </p:sp>
    </p:spTree>
    <p:extLst>
      <p:ext uri="{BB962C8B-B14F-4D97-AF65-F5344CB8AC3E}">
        <p14:creationId xmlns:p14="http://schemas.microsoft.com/office/powerpoint/2010/main" val="2136740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4283968" cy="1979466"/>
          </a:xfrm>
        </p:spPr>
        <p:txBody>
          <a:bodyPr>
            <a:normAutofit/>
          </a:bodyPr>
          <a:lstStyle/>
          <a:p>
            <a:r>
              <a:rPr lang="en-GB" dirty="0" smtClean="0">
                <a:solidFill>
                  <a:schemeClr val="tx1"/>
                </a:solidFill>
              </a:rPr>
              <a:t>Explicit details</a:t>
            </a:r>
            <a:endParaRPr lang="en-GB" dirty="0">
              <a:solidFill>
                <a:schemeClr val="tx1"/>
              </a:solidFill>
            </a:endParaRPr>
          </a:p>
        </p:txBody>
      </p:sp>
      <p:sp>
        <p:nvSpPr>
          <p:cNvPr id="3" name="Content Placeholder 2"/>
          <p:cNvSpPr>
            <a:spLocks noGrp="1"/>
          </p:cNvSpPr>
          <p:nvPr>
            <p:ph idx="1"/>
          </p:nvPr>
        </p:nvSpPr>
        <p:spPr>
          <a:xfrm>
            <a:off x="539552" y="1700808"/>
            <a:ext cx="7620000" cy="1828800"/>
          </a:xfrm>
          <a:prstGeom prst="rect">
            <a:avLst/>
          </a:prstGeom>
          <a:solidFill>
            <a:schemeClr val="accent5"/>
          </a:solidFill>
        </p:spPr>
        <p:txBody>
          <a:bodyPr>
            <a:normAutofit fontScale="85000" lnSpcReduction="20000"/>
          </a:bodyPr>
          <a:lstStyle/>
          <a:p>
            <a:r>
              <a:rPr lang="en-GB" b="1" dirty="0" smtClean="0"/>
              <a:t>These are details clear to all – five things/ five points revealed – five things you are sure of</a:t>
            </a:r>
          </a:p>
          <a:p>
            <a:r>
              <a:rPr lang="en-GB" b="1" dirty="0" smtClean="0"/>
              <a:t>You can list them in bullet points in your own words OR copy sentences from the source as your answer.</a:t>
            </a:r>
            <a:endParaRPr lang="en-GB" b="1" dirty="0"/>
          </a:p>
        </p:txBody>
      </p:sp>
      <p:sp>
        <p:nvSpPr>
          <p:cNvPr id="4" name="TextBox 3"/>
          <p:cNvSpPr txBox="1"/>
          <p:nvPr/>
        </p:nvSpPr>
        <p:spPr>
          <a:xfrm>
            <a:off x="539552" y="3639516"/>
            <a:ext cx="4968552" cy="800219"/>
          </a:xfrm>
          <a:prstGeom prst="rect">
            <a:avLst/>
          </a:prstGeom>
          <a:noFill/>
        </p:spPr>
        <p:txBody>
          <a:bodyPr wrap="square" rtlCol="0">
            <a:spAutoFit/>
          </a:bodyPr>
          <a:lstStyle/>
          <a:p>
            <a:r>
              <a:rPr lang="en-GB" sz="4600" dirty="0" smtClean="0">
                <a:latin typeface="+mj-lt"/>
              </a:rPr>
              <a:t>Implicit details</a:t>
            </a:r>
            <a:endParaRPr lang="en-GB" sz="4600" dirty="0">
              <a:latin typeface="+mj-lt"/>
            </a:endParaRPr>
          </a:p>
        </p:txBody>
      </p:sp>
      <p:sp>
        <p:nvSpPr>
          <p:cNvPr id="5" name="TextBox 4"/>
          <p:cNvSpPr txBox="1"/>
          <p:nvPr/>
        </p:nvSpPr>
        <p:spPr>
          <a:xfrm>
            <a:off x="539552" y="4653136"/>
            <a:ext cx="7848872" cy="1446550"/>
          </a:xfrm>
          <a:prstGeom prst="rect">
            <a:avLst/>
          </a:prstGeom>
          <a:solidFill>
            <a:schemeClr val="accent5"/>
          </a:solidFill>
        </p:spPr>
        <p:txBody>
          <a:bodyPr wrap="square" rtlCol="0">
            <a:spAutoFit/>
          </a:bodyPr>
          <a:lstStyle/>
          <a:p>
            <a:pPr marL="285750" indent="-285750">
              <a:buFont typeface="Arial" panose="020B0604020202020204" pitchFamily="34" charset="0"/>
              <a:buChar char="•"/>
            </a:pPr>
            <a:r>
              <a:rPr lang="en-GB" sz="2200" b="1" i="1" dirty="0" smtClean="0"/>
              <a:t>These are details that are suggested or implied</a:t>
            </a:r>
          </a:p>
          <a:p>
            <a:pPr marL="285750" indent="-285750">
              <a:buFont typeface="Arial" panose="020B0604020202020204" pitchFamily="34" charset="0"/>
              <a:buChar char="•"/>
            </a:pPr>
            <a:r>
              <a:rPr lang="en-GB" sz="2200" b="1" i="1" dirty="0" smtClean="0"/>
              <a:t>If you are dealing with an interpretation of implicit information, it is always best to support your statement with a quotation</a:t>
            </a:r>
            <a:endParaRPr lang="en-GB" sz="2200" b="1" i="1" dirty="0"/>
          </a:p>
        </p:txBody>
      </p:sp>
      <p:sp>
        <p:nvSpPr>
          <p:cNvPr id="6" name="TextBox 5"/>
          <p:cNvSpPr txBox="1"/>
          <p:nvPr/>
        </p:nvSpPr>
        <p:spPr>
          <a:xfrm>
            <a:off x="4716016" y="188640"/>
            <a:ext cx="3672408" cy="1354217"/>
          </a:xfrm>
          <a:prstGeom prst="rect">
            <a:avLst/>
          </a:prstGeom>
          <a:solidFill>
            <a:srgbClr val="FFFF00"/>
          </a:solidFill>
        </p:spPr>
        <p:txBody>
          <a:bodyPr wrap="square" rtlCol="0">
            <a:spAutoFit/>
          </a:bodyPr>
          <a:lstStyle/>
          <a:p>
            <a:r>
              <a:rPr lang="en-GB" sz="2800" dirty="0" smtClean="0"/>
              <a:t>Examiner tip</a:t>
            </a:r>
          </a:p>
          <a:p>
            <a:r>
              <a:rPr lang="en-GB" dirty="0" smtClean="0"/>
              <a:t>Question 1 will never be a trick question. It is perfectly acceptable to write down obvious points</a:t>
            </a:r>
            <a:endParaRPr lang="en-GB" dirty="0"/>
          </a:p>
        </p:txBody>
      </p:sp>
    </p:spTree>
    <p:extLst>
      <p:ext uri="{BB962C8B-B14F-4D97-AF65-F5344CB8AC3E}">
        <p14:creationId xmlns:p14="http://schemas.microsoft.com/office/powerpoint/2010/main" val="4244945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912" y="2348880"/>
            <a:ext cx="8892480" cy="1114696"/>
          </a:xfrm>
          <a:solidFill>
            <a:srgbClr val="00B0F0"/>
          </a:solidFill>
        </p:spPr>
        <p:style>
          <a:lnRef idx="2">
            <a:schemeClr val="accent3"/>
          </a:lnRef>
          <a:fillRef idx="1">
            <a:schemeClr val="lt1"/>
          </a:fillRef>
          <a:effectRef idx="0">
            <a:schemeClr val="accent3"/>
          </a:effectRef>
          <a:fontRef idx="minor">
            <a:schemeClr val="dk1"/>
          </a:fontRef>
        </p:style>
        <p:txBody>
          <a:bodyPr>
            <a:normAutofit/>
          </a:bodyPr>
          <a:lstStyle/>
          <a:p>
            <a:r>
              <a:rPr lang="en-GB" sz="2800" dirty="0" smtClean="0">
                <a:solidFill>
                  <a:schemeClr val="tx1"/>
                </a:solidFill>
              </a:rPr>
              <a:t>List five </a:t>
            </a:r>
            <a:r>
              <a:rPr lang="en-GB" sz="2800" dirty="0">
                <a:solidFill>
                  <a:schemeClr val="tx1"/>
                </a:solidFill>
              </a:rPr>
              <a:t>things about this jungle from this part of the source.</a:t>
            </a:r>
            <a:br>
              <a:rPr lang="en-GB" sz="2800" dirty="0">
                <a:solidFill>
                  <a:schemeClr val="tx1"/>
                </a:solidFill>
              </a:rPr>
            </a:br>
            <a:r>
              <a:rPr lang="en-GB" sz="2800" dirty="0" smtClean="0">
                <a:solidFill>
                  <a:schemeClr val="tx1"/>
                </a:solidFill>
              </a:rPr>
              <a:t>[5 </a:t>
            </a:r>
            <a:r>
              <a:rPr lang="en-GB" sz="2800" dirty="0">
                <a:solidFill>
                  <a:schemeClr val="tx1"/>
                </a:solidFill>
              </a:rPr>
              <a:t>marks</a:t>
            </a:r>
            <a:r>
              <a:rPr lang="en-GB" sz="2800" dirty="0" smtClean="0">
                <a:solidFill>
                  <a:schemeClr val="tx1"/>
                </a:solidFill>
              </a:rPr>
              <a:t>]</a:t>
            </a:r>
            <a:endParaRPr lang="en-GB" sz="2800" dirty="0">
              <a:solidFill>
                <a:schemeClr val="bg1"/>
              </a:solidFill>
            </a:endParaRPr>
          </a:p>
        </p:txBody>
      </p:sp>
      <p:sp>
        <p:nvSpPr>
          <p:cNvPr id="3" name="Rectangle 2"/>
          <p:cNvSpPr/>
          <p:nvPr/>
        </p:nvSpPr>
        <p:spPr>
          <a:xfrm>
            <a:off x="323528" y="3717032"/>
            <a:ext cx="8676456" cy="2585323"/>
          </a:xfrm>
          <a:prstGeom prst="rect">
            <a:avLst/>
          </a:prstGeom>
          <a:solidFill>
            <a:schemeClr val="accent1">
              <a:lumMod val="20000"/>
              <a:lumOff val="80000"/>
            </a:schemeClr>
          </a:solidFill>
        </p:spPr>
        <p:txBody>
          <a:bodyPr wrap="square">
            <a:spAutoFit/>
          </a:bodyPr>
          <a:lstStyle/>
          <a:p>
            <a:r>
              <a:rPr lang="en-GB" dirty="0" smtClean="0">
                <a:solidFill>
                  <a:srgbClr val="000000"/>
                </a:solidFill>
                <a:latin typeface="Arial" panose="020B0604020202020204" pitchFamily="34" charset="0"/>
              </a:rPr>
              <a:t>The </a:t>
            </a:r>
            <a:r>
              <a:rPr lang="en-GB" dirty="0">
                <a:solidFill>
                  <a:srgbClr val="000000"/>
                </a:solidFill>
                <a:latin typeface="Arial" panose="020B0604020202020204" pitchFamily="34" charset="0"/>
              </a:rPr>
              <a:t>jungle was high and the jungle was broad. Sounds like music and flying tents filled the sky, and those were pterodactyls soaring with huge grey wings. </a:t>
            </a:r>
          </a:p>
          <a:p>
            <a:r>
              <a:rPr lang="en-GB" dirty="0">
                <a:solidFill>
                  <a:srgbClr val="000000"/>
                </a:solidFill>
                <a:latin typeface="Arial" panose="020B0604020202020204" pitchFamily="34" charset="0"/>
              </a:rPr>
              <a:t>‘I’ve hunted tiger, wild boar, buffalo, elephant, but now, this is it,’ said </a:t>
            </a:r>
            <a:r>
              <a:rPr lang="en-GB" dirty="0" err="1">
                <a:solidFill>
                  <a:srgbClr val="000000"/>
                </a:solidFill>
                <a:latin typeface="Arial" panose="020B0604020202020204" pitchFamily="34" charset="0"/>
              </a:rPr>
              <a:t>Eckels</a:t>
            </a:r>
            <a:r>
              <a:rPr lang="en-GB" dirty="0">
                <a:solidFill>
                  <a:srgbClr val="000000"/>
                </a:solidFill>
                <a:latin typeface="Arial" panose="020B0604020202020204" pitchFamily="34" charset="0"/>
              </a:rPr>
              <a:t>. ‘I’m shaking like a kid.’ </a:t>
            </a:r>
          </a:p>
          <a:p>
            <a:r>
              <a:rPr lang="en-GB" dirty="0">
                <a:solidFill>
                  <a:srgbClr val="000000"/>
                </a:solidFill>
                <a:latin typeface="Arial" panose="020B0604020202020204" pitchFamily="34" charset="0"/>
              </a:rPr>
              <a:t>‘Ah,’ said Travis. </a:t>
            </a:r>
          </a:p>
          <a:p>
            <a:r>
              <a:rPr lang="en-GB" dirty="0">
                <a:solidFill>
                  <a:srgbClr val="000000"/>
                </a:solidFill>
                <a:latin typeface="Arial" panose="020B0604020202020204" pitchFamily="34" charset="0"/>
              </a:rPr>
              <a:t>Everyone stopped. </a:t>
            </a:r>
          </a:p>
          <a:p>
            <a:r>
              <a:rPr lang="en-GB" dirty="0">
                <a:solidFill>
                  <a:srgbClr val="000000"/>
                </a:solidFill>
                <a:latin typeface="Arial" panose="020B0604020202020204" pitchFamily="34" charset="0"/>
              </a:rPr>
              <a:t>Travis raised his hand. ‘Ahead,’ he whispered, ‘in the mist. There he is. There’s his Royal Majesty now.’ </a:t>
            </a:r>
          </a:p>
          <a:p>
            <a:r>
              <a:rPr lang="en-GB" dirty="0">
                <a:solidFill>
                  <a:srgbClr val="000000"/>
                </a:solidFill>
                <a:latin typeface="Arial" panose="020B0604020202020204" pitchFamily="34" charset="0"/>
              </a:rPr>
              <a:t>The jungle was wide and full of </a:t>
            </a:r>
            <a:r>
              <a:rPr lang="en-GB" dirty="0" err="1">
                <a:solidFill>
                  <a:srgbClr val="000000"/>
                </a:solidFill>
                <a:latin typeface="Arial" panose="020B0604020202020204" pitchFamily="34" charset="0"/>
              </a:rPr>
              <a:t>twitterings</a:t>
            </a:r>
            <a:r>
              <a:rPr lang="en-GB" dirty="0">
                <a:solidFill>
                  <a:srgbClr val="000000"/>
                </a:solidFill>
                <a:latin typeface="Arial" panose="020B0604020202020204" pitchFamily="34" charset="0"/>
              </a:rPr>
              <a:t>, rustlings, murmurs, and sighs. 	</a:t>
            </a:r>
          </a:p>
        </p:txBody>
      </p:sp>
      <p:sp>
        <p:nvSpPr>
          <p:cNvPr id="4" name="Rectangle 3"/>
          <p:cNvSpPr/>
          <p:nvPr/>
        </p:nvSpPr>
        <p:spPr>
          <a:xfrm>
            <a:off x="323528" y="1229533"/>
            <a:ext cx="8424936" cy="923330"/>
          </a:xfrm>
          <a:prstGeom prst="rect">
            <a:avLst/>
          </a:prstGeom>
        </p:spPr>
        <p:txBody>
          <a:bodyPr wrap="square">
            <a:spAutoFit/>
          </a:bodyPr>
          <a:lstStyle/>
          <a:p>
            <a:r>
              <a:rPr lang="en-GB" i="1" dirty="0"/>
              <a:t>Using a time machine, an </a:t>
            </a:r>
            <a:r>
              <a:rPr lang="en-GB" i="1" dirty="0" smtClean="0"/>
              <a:t>organisation </a:t>
            </a:r>
            <a:r>
              <a:rPr lang="en-GB" i="1" dirty="0"/>
              <a:t>called Time Safari transports clients into the past to take part in hunting expeditions. A group that includes Mr Eckels, together with their guide, Travis, is visiting a prehistoric jungle in order to shoot a Tyrannosaurus Rex.</a:t>
            </a:r>
          </a:p>
        </p:txBody>
      </p:sp>
      <p:sp>
        <p:nvSpPr>
          <p:cNvPr id="5" name="Rectangle 4"/>
          <p:cNvSpPr/>
          <p:nvPr/>
        </p:nvSpPr>
        <p:spPr>
          <a:xfrm>
            <a:off x="0" y="6782"/>
            <a:ext cx="9144000" cy="1200329"/>
          </a:xfrm>
          <a:prstGeom prst="rect">
            <a:avLst/>
          </a:prstGeom>
          <a:solidFill>
            <a:srgbClr val="FFFF00"/>
          </a:solidFill>
        </p:spPr>
        <p:txBody>
          <a:bodyPr wrap="square">
            <a:spAutoFit/>
          </a:bodyPr>
          <a:lstStyle/>
          <a:p>
            <a:r>
              <a:rPr lang="en-GB" dirty="0"/>
              <a:t>The source that follows is:</a:t>
            </a:r>
          </a:p>
          <a:p>
            <a:r>
              <a:rPr lang="en-GB" dirty="0"/>
              <a:t>Source A: 20th Century prose-fiction</a:t>
            </a:r>
          </a:p>
          <a:p>
            <a:r>
              <a:rPr lang="en-GB" dirty="0"/>
              <a:t>A Sound of Thunder by Ray Bradbury</a:t>
            </a:r>
          </a:p>
          <a:p>
            <a:r>
              <a:rPr lang="en-GB" dirty="0"/>
              <a:t>An extract from the middle of a short story, published in 1952.</a:t>
            </a:r>
          </a:p>
        </p:txBody>
      </p:sp>
    </p:spTree>
    <p:extLst>
      <p:ext uri="{BB962C8B-B14F-4D97-AF65-F5344CB8AC3E}">
        <p14:creationId xmlns:p14="http://schemas.microsoft.com/office/powerpoint/2010/main" val="2814781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188640"/>
            <a:ext cx="8712968" cy="1296144"/>
          </a:xfrm>
        </p:spPr>
        <p:style>
          <a:lnRef idx="1">
            <a:schemeClr val="accent1"/>
          </a:lnRef>
          <a:fillRef idx="2">
            <a:schemeClr val="accent1"/>
          </a:fillRef>
          <a:effectRef idx="1">
            <a:schemeClr val="accent1"/>
          </a:effectRef>
          <a:fontRef idx="minor">
            <a:schemeClr val="dk1"/>
          </a:fontRef>
        </p:style>
        <p:txBody>
          <a:bodyPr>
            <a:normAutofit/>
          </a:bodyPr>
          <a:lstStyle/>
          <a:p>
            <a:r>
              <a:rPr lang="en-GB" sz="2800" dirty="0" smtClean="0">
                <a:solidFill>
                  <a:schemeClr val="tx1"/>
                </a:solidFill>
              </a:rPr>
              <a:t>Question A2 is a 5 mark question – you spend 6-7 minutes on it!</a:t>
            </a:r>
            <a:endParaRPr lang="en-GB" sz="2800" dirty="0">
              <a:solidFill>
                <a:schemeClr val="tx1"/>
              </a:solidFill>
            </a:endParaRPr>
          </a:p>
        </p:txBody>
      </p:sp>
      <p:sp>
        <p:nvSpPr>
          <p:cNvPr id="2" name="Content Placeholder 1"/>
          <p:cNvSpPr>
            <a:spLocks noGrp="1"/>
          </p:cNvSpPr>
          <p:nvPr>
            <p:ph idx="1"/>
          </p:nvPr>
        </p:nvSpPr>
        <p:spPr>
          <a:xfrm>
            <a:off x="251520" y="1545336"/>
            <a:ext cx="8640960" cy="2891776"/>
          </a:xfrm>
        </p:spPr>
        <p:style>
          <a:lnRef idx="2">
            <a:schemeClr val="accent3"/>
          </a:lnRef>
          <a:fillRef idx="1">
            <a:schemeClr val="lt1"/>
          </a:fillRef>
          <a:effectRef idx="0">
            <a:schemeClr val="accent3"/>
          </a:effectRef>
          <a:fontRef idx="minor">
            <a:schemeClr val="dk1"/>
          </a:fontRef>
        </p:style>
        <p:txBody>
          <a:bodyPr>
            <a:noAutofit/>
          </a:bodyPr>
          <a:lstStyle/>
          <a:p>
            <a:r>
              <a:rPr lang="en-GB" sz="4800" dirty="0" smtClean="0"/>
              <a:t>Language analysis: It is a HOW question.</a:t>
            </a:r>
          </a:p>
          <a:p>
            <a:r>
              <a:rPr lang="en-GB" sz="4800" dirty="0" smtClean="0"/>
              <a:t>How does the writer  show …</a:t>
            </a:r>
            <a:endParaRPr lang="en-GB" sz="4800" dirty="0"/>
          </a:p>
        </p:txBody>
      </p:sp>
      <p:sp>
        <p:nvSpPr>
          <p:cNvPr id="4" name="Rectangle 3"/>
          <p:cNvSpPr/>
          <p:nvPr/>
        </p:nvSpPr>
        <p:spPr>
          <a:xfrm>
            <a:off x="323528" y="4653136"/>
            <a:ext cx="8496944"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solidFill>
                  <a:schemeClr val="tx1"/>
                </a:solidFill>
              </a:rPr>
              <a:t>You must use Point, </a:t>
            </a:r>
            <a:r>
              <a:rPr lang="en-GB" sz="5400" dirty="0" smtClean="0">
                <a:solidFill>
                  <a:schemeClr val="tx1"/>
                </a:solidFill>
              </a:rPr>
              <a:t>Evidence</a:t>
            </a:r>
            <a:r>
              <a:rPr lang="en-GB" sz="5400" dirty="0" smtClean="0">
                <a:solidFill>
                  <a:schemeClr val="tx1"/>
                </a:solidFill>
              </a:rPr>
              <a:t>, </a:t>
            </a:r>
            <a:r>
              <a:rPr lang="en-GB" sz="5400" dirty="0" smtClean="0">
                <a:solidFill>
                  <a:schemeClr val="tx1"/>
                </a:solidFill>
              </a:rPr>
              <a:t>Technique</a:t>
            </a:r>
            <a:r>
              <a:rPr lang="en-GB" sz="5400" dirty="0" smtClean="0">
                <a:solidFill>
                  <a:schemeClr val="tx1"/>
                </a:solidFill>
              </a:rPr>
              <a:t>, </a:t>
            </a:r>
            <a:r>
              <a:rPr lang="en-GB" sz="5400" dirty="0" smtClean="0">
                <a:solidFill>
                  <a:schemeClr val="tx1"/>
                </a:solidFill>
              </a:rPr>
              <a:t>Explain</a:t>
            </a:r>
            <a:endParaRPr lang="en-GB" sz="5400" dirty="0">
              <a:solidFill>
                <a:schemeClr val="tx1"/>
              </a:solidFill>
            </a:endParaRPr>
          </a:p>
        </p:txBody>
      </p:sp>
    </p:spTree>
    <p:extLst>
      <p:ext uri="{BB962C8B-B14F-4D97-AF65-F5344CB8AC3E}">
        <p14:creationId xmlns:p14="http://schemas.microsoft.com/office/powerpoint/2010/main" val="130515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67544" y="188640"/>
            <a:ext cx="8496944" cy="6264696"/>
          </a:xfrm>
          <a:prstGeom prst="rect">
            <a:avLst/>
          </a:prstGeom>
        </p:spPr>
      </p:pic>
      <p:sp>
        <p:nvSpPr>
          <p:cNvPr id="5" name="Rectangle 4"/>
          <p:cNvSpPr/>
          <p:nvPr/>
        </p:nvSpPr>
        <p:spPr>
          <a:xfrm>
            <a:off x="8100392" y="6165304"/>
            <a:ext cx="144016"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ysClr val="windowText" lastClr="000000"/>
                </a:solidFill>
              </a:rPr>
              <a:t>5</a:t>
            </a:r>
            <a:endParaRPr lang="en-GB" dirty="0">
              <a:solidFill>
                <a:sysClr val="windowText" lastClr="000000"/>
              </a:solidFill>
            </a:endParaRPr>
          </a:p>
        </p:txBody>
      </p:sp>
    </p:spTree>
    <p:extLst>
      <p:ext uri="{BB962C8B-B14F-4D97-AF65-F5344CB8AC3E}">
        <p14:creationId xmlns:p14="http://schemas.microsoft.com/office/powerpoint/2010/main" val="54668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640960" cy="618630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4400" dirty="0" smtClean="0"/>
              <a:t>The writer describes the Tyrannosaurus Rex as …The adjectives “…” make the dinosaur seem … This </a:t>
            </a:r>
            <a:r>
              <a:rPr lang="en-GB" sz="4400" dirty="0" smtClean="0"/>
              <a:t>is clever </a:t>
            </a:r>
            <a:r>
              <a:rPr lang="en-GB" sz="4400" dirty="0" smtClean="0"/>
              <a:t>because it makes a reader think/feel/understand/believe….</a:t>
            </a:r>
          </a:p>
          <a:p>
            <a:r>
              <a:rPr lang="en-GB" sz="4400" dirty="0" smtClean="0"/>
              <a:t>A further way the Tyrannosaurus Rex is described is by …</a:t>
            </a:r>
          </a:p>
          <a:p>
            <a:endParaRPr lang="en-GB" sz="4400" dirty="0" smtClean="0"/>
          </a:p>
        </p:txBody>
      </p:sp>
    </p:spTree>
    <p:extLst>
      <p:ext uri="{BB962C8B-B14F-4D97-AF65-F5344CB8AC3E}">
        <p14:creationId xmlns:p14="http://schemas.microsoft.com/office/powerpoint/2010/main" val="1093694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928992" cy="1872208"/>
          </a:xfrm>
          <a:solidFill>
            <a:srgbClr val="00B0F0"/>
          </a:solidFill>
        </p:spPr>
        <p:style>
          <a:lnRef idx="2">
            <a:schemeClr val="accent3"/>
          </a:lnRef>
          <a:fillRef idx="1">
            <a:schemeClr val="lt1"/>
          </a:fillRef>
          <a:effectRef idx="0">
            <a:schemeClr val="accent3"/>
          </a:effectRef>
          <a:fontRef idx="minor">
            <a:schemeClr val="dk1"/>
          </a:fontRef>
        </p:style>
        <p:txBody>
          <a:bodyPr>
            <a:normAutofit fontScale="90000"/>
          </a:bodyPr>
          <a:lstStyle/>
          <a:p>
            <a:r>
              <a:rPr lang="en-GB" dirty="0" smtClean="0"/>
              <a:t>Answer the question</a:t>
            </a:r>
            <a:r>
              <a:rPr lang="en-GB" dirty="0"/>
              <a:t>: How does the writer use language here to describe the Tyrannosaurus </a:t>
            </a:r>
            <a:r>
              <a:rPr lang="en-GB" dirty="0" smtClean="0"/>
              <a:t>Rex?</a:t>
            </a:r>
            <a:endParaRPr lang="en-GB" dirty="0"/>
          </a:p>
        </p:txBody>
      </p:sp>
      <p:sp>
        <p:nvSpPr>
          <p:cNvPr id="3" name="Text Placeholder 2"/>
          <p:cNvSpPr>
            <a:spLocks noGrp="1"/>
          </p:cNvSpPr>
          <p:nvPr>
            <p:ph type="body" idx="1"/>
          </p:nvPr>
        </p:nvSpPr>
        <p:spPr>
          <a:xfrm>
            <a:off x="251520" y="2708920"/>
            <a:ext cx="8712968" cy="1872208"/>
          </a:xfrm>
          <a:solidFill>
            <a:schemeClr val="accent1">
              <a:lumMod val="60000"/>
              <a:lumOff val="40000"/>
            </a:schemeClr>
          </a:solidFill>
        </p:spPr>
        <p:txBody>
          <a:bodyPr>
            <a:noAutofit/>
          </a:bodyPr>
          <a:lstStyle/>
          <a:p>
            <a:r>
              <a:rPr lang="en-GB" sz="4800" dirty="0" smtClean="0">
                <a:solidFill>
                  <a:schemeClr val="tx1"/>
                </a:solidFill>
              </a:rPr>
              <a:t>5-6 quotes taken from the top – middle – bottom of the extract</a:t>
            </a:r>
            <a:endParaRPr lang="en-GB" sz="4800" dirty="0">
              <a:solidFill>
                <a:schemeClr val="tx1"/>
              </a:solidFill>
            </a:endParaRPr>
          </a:p>
        </p:txBody>
      </p:sp>
    </p:spTree>
    <p:extLst>
      <p:ext uri="{BB962C8B-B14F-4D97-AF65-F5344CB8AC3E}">
        <p14:creationId xmlns:p14="http://schemas.microsoft.com/office/powerpoint/2010/main" val="740703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TotalTime>
  <Words>1125</Words>
  <Application>Microsoft Office PowerPoint</Application>
  <PresentationFormat>On-screen Show (4:3)</PresentationFormat>
  <Paragraphs>69</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Language paper 1</vt:lpstr>
      <vt:lpstr>So what do you know about language paper 1?</vt:lpstr>
      <vt:lpstr>Q1 Finding relevant details</vt:lpstr>
      <vt:lpstr>Explicit details</vt:lpstr>
      <vt:lpstr>List five things about this jungle from this part of the source. [5 marks]</vt:lpstr>
      <vt:lpstr>Question A2 is a 5 mark question – you spend 6-7 minutes on it!</vt:lpstr>
      <vt:lpstr>PowerPoint Presentation</vt:lpstr>
      <vt:lpstr>PowerPoint Presentation</vt:lpstr>
      <vt:lpstr>Answer the question: How does the writer use language here to describe the Tyrannosaurus Rex?</vt:lpstr>
      <vt:lpstr>Extension: Choose another extract and answer the question. </vt:lpstr>
      <vt:lpstr>PowerPoint Presentation</vt:lpstr>
      <vt:lpstr>Extension task: Write your own success criteria for answering question A1 &amp; A2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paper 1</dc:title>
  <dc:creator>Deb</dc:creator>
  <cp:lastModifiedBy>D Weatherhead</cp:lastModifiedBy>
  <cp:revision>20</cp:revision>
  <dcterms:created xsi:type="dcterms:W3CDTF">2020-02-21T07:09:57Z</dcterms:created>
  <dcterms:modified xsi:type="dcterms:W3CDTF">2020-03-05T07:55:39Z</dcterms:modified>
</cp:coreProperties>
</file>