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8" r:id="rId4"/>
    <p:sldId id="259" r:id="rId5"/>
    <p:sldId id="261" r:id="rId6"/>
    <p:sldId id="260" r:id="rId7"/>
    <p:sldId id="264" r:id="rId8"/>
    <p:sldId id="262" r:id="rId9"/>
    <p:sldId id="263" r:id="rId10"/>
    <p:sldId id="268" r:id="rId11"/>
    <p:sldId id="289" r:id="rId12"/>
    <p:sldId id="2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6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0858-73FA-4CB1-A9FD-F4DE822A5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DE45C21-5667-453F-A907-53209FBF0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0BB2F1-91F8-4A34-90FF-836DBA82A5B1}"/>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5" name="Footer Placeholder 4">
            <a:extLst>
              <a:ext uri="{FF2B5EF4-FFF2-40B4-BE49-F238E27FC236}">
                <a16:creationId xmlns:a16="http://schemas.microsoft.com/office/drawing/2014/main" id="{299E5A1F-5FB8-4C8A-BB98-60ED917A0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50CFAA-83D6-4CA5-8D82-3B2A7CE8F0B8}"/>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214785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8FD9-42BD-4F28-A2DA-0C29ACBEE8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D85BC-479C-4AF3-A2B9-1ECE40BE95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21DCB-4520-4187-8FAE-E0370402AA97}"/>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5" name="Footer Placeholder 4">
            <a:extLst>
              <a:ext uri="{FF2B5EF4-FFF2-40B4-BE49-F238E27FC236}">
                <a16:creationId xmlns:a16="http://schemas.microsoft.com/office/drawing/2014/main" id="{4C582E8A-6356-4D97-8D0F-6315DF1B92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F79375-FB15-4A98-AB9B-E2294F7A7208}"/>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380852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9A34E-7AB6-4663-974A-ED630FF751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7E9C04-48E5-4B10-8A79-4CAF7C998B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BF3049-159E-4492-B167-19BCF9329F09}"/>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5" name="Footer Placeholder 4">
            <a:extLst>
              <a:ext uri="{FF2B5EF4-FFF2-40B4-BE49-F238E27FC236}">
                <a16:creationId xmlns:a16="http://schemas.microsoft.com/office/drawing/2014/main" id="{A71ED4E4-F621-4A5A-89A8-5A663443FE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AD1673-51C8-44DB-A7EF-684521867E23}"/>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406305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1707-1F11-48BA-9E8A-9DC26AF7A4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874FDB-25DB-48B2-8D42-6DA0C55F56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0B58-3D8F-4861-B022-46A5086B5E05}"/>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5" name="Footer Placeholder 4">
            <a:extLst>
              <a:ext uri="{FF2B5EF4-FFF2-40B4-BE49-F238E27FC236}">
                <a16:creationId xmlns:a16="http://schemas.microsoft.com/office/drawing/2014/main" id="{46DBCC83-C772-4B64-8104-26F5B63DE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E2326E-2899-41BD-BF01-9415E093857A}"/>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84987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0053-8338-4121-ADDA-9B1A486A94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C6760C-A012-4711-A41A-1EB4233DF9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E5045D-3E63-4FEF-916E-4B2E4DDCB6B0}"/>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5" name="Footer Placeholder 4">
            <a:extLst>
              <a:ext uri="{FF2B5EF4-FFF2-40B4-BE49-F238E27FC236}">
                <a16:creationId xmlns:a16="http://schemas.microsoft.com/office/drawing/2014/main" id="{92184D32-C405-4F25-96AE-D7A629144F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57275-48F3-4E35-A1A7-A864EC7337CE}"/>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321860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BF34-BA50-4DC6-8548-533EAE1AAC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0E42D5-E06F-464D-8ED8-ED2F1D65B7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F19560-A9D8-49E4-A0F1-B9FBB6ECE4E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07277D-CD51-4792-BB1D-E4F80A964F81}"/>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6" name="Footer Placeholder 5">
            <a:extLst>
              <a:ext uri="{FF2B5EF4-FFF2-40B4-BE49-F238E27FC236}">
                <a16:creationId xmlns:a16="http://schemas.microsoft.com/office/drawing/2014/main" id="{108557EE-4B54-43AF-B0BD-359DF8A99F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62C11B-53D4-4C28-B8A0-24344DFB3F0A}"/>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46793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E0D3-093D-4E07-B8B9-AB4A763339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58856A-2562-44C8-895C-665208B45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4153E91-157D-40E1-A6E8-F974877747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D2291C-BD64-4FB1-B6B5-BEE13FF14E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F52781-4E45-4827-8725-746C05E0D3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B166F8-80BF-48E8-87D3-88B014243B56}"/>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8" name="Footer Placeholder 7">
            <a:extLst>
              <a:ext uri="{FF2B5EF4-FFF2-40B4-BE49-F238E27FC236}">
                <a16:creationId xmlns:a16="http://schemas.microsoft.com/office/drawing/2014/main" id="{4FCDFCB3-DB41-45A9-AC66-D5FDF8502F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CAE251-47CA-4DC0-9294-2C9470146046}"/>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280466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30ED-F952-4D6B-9864-3D8EC08685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02B67E-AAD1-496C-8AB5-A602DD5F10A2}"/>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4" name="Footer Placeholder 3">
            <a:extLst>
              <a:ext uri="{FF2B5EF4-FFF2-40B4-BE49-F238E27FC236}">
                <a16:creationId xmlns:a16="http://schemas.microsoft.com/office/drawing/2014/main" id="{00441389-6BAB-41C8-8D5D-5C274F5FB5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7A2065-F9A7-4CDD-A40A-477A046C157A}"/>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399342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835BC-A1F6-47DF-8CC8-7A0D44636C0C}"/>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3" name="Footer Placeholder 2">
            <a:extLst>
              <a:ext uri="{FF2B5EF4-FFF2-40B4-BE49-F238E27FC236}">
                <a16:creationId xmlns:a16="http://schemas.microsoft.com/office/drawing/2014/main" id="{FD5694B7-D688-4525-B44B-9DDB171A8CE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C2E9B0-9E9E-46DF-92B6-A729D9C109FC}"/>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8094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2B1A-5C31-4527-8731-1EAE67D61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9B0E07-DC96-41A6-A21B-8ED6AAF5B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F27638-AF89-4346-BA38-174322782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BFB7DD-2D04-4205-A8A0-1371C038F90B}"/>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6" name="Footer Placeholder 5">
            <a:extLst>
              <a:ext uri="{FF2B5EF4-FFF2-40B4-BE49-F238E27FC236}">
                <a16:creationId xmlns:a16="http://schemas.microsoft.com/office/drawing/2014/main" id="{B8F5F68F-DBD7-40B1-A17B-027565E9C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BD39DA-DA37-4819-80B3-39CFEB8CE51B}"/>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51877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8D684-8654-4CF1-8C88-1B464998BC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A96F67-A1D0-45A9-AB5B-AFF28A92CA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0E2A82-DCD4-45A7-A0F5-C09AEB4A2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F20588-30EA-456E-BC56-97EA16758D26}"/>
              </a:ext>
            </a:extLst>
          </p:cNvPr>
          <p:cNvSpPr>
            <a:spLocks noGrp="1"/>
          </p:cNvSpPr>
          <p:nvPr>
            <p:ph type="dt" sz="half" idx="10"/>
          </p:nvPr>
        </p:nvSpPr>
        <p:spPr/>
        <p:txBody>
          <a:bodyPr/>
          <a:lstStyle/>
          <a:p>
            <a:fld id="{19A901E3-CADE-4AE6-9860-08AFCBD9F3D4}" type="datetimeFigureOut">
              <a:rPr lang="en-GB" smtClean="0"/>
              <a:t>03/11/2020</a:t>
            </a:fld>
            <a:endParaRPr lang="en-GB"/>
          </a:p>
        </p:txBody>
      </p:sp>
      <p:sp>
        <p:nvSpPr>
          <p:cNvPr id="6" name="Footer Placeholder 5">
            <a:extLst>
              <a:ext uri="{FF2B5EF4-FFF2-40B4-BE49-F238E27FC236}">
                <a16:creationId xmlns:a16="http://schemas.microsoft.com/office/drawing/2014/main" id="{F72EE86F-D3F7-4544-9889-7FE33EFD60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589FDE-3E95-4DDA-97EC-85262B1EB4D0}"/>
              </a:ext>
            </a:extLst>
          </p:cNvPr>
          <p:cNvSpPr>
            <a:spLocks noGrp="1"/>
          </p:cNvSpPr>
          <p:nvPr>
            <p:ph type="sldNum" sz="quarter" idx="12"/>
          </p:nvPr>
        </p:nvSpPr>
        <p:spPr/>
        <p:txBody>
          <a:bodyPr/>
          <a:lstStyle/>
          <a:p>
            <a:fld id="{3B531CF3-085D-4307-A94C-D717D6DB9FAE}" type="slidenum">
              <a:rPr lang="en-GB" smtClean="0"/>
              <a:t>‹#›</a:t>
            </a:fld>
            <a:endParaRPr lang="en-GB"/>
          </a:p>
        </p:txBody>
      </p:sp>
    </p:spTree>
    <p:extLst>
      <p:ext uri="{BB962C8B-B14F-4D97-AF65-F5344CB8AC3E}">
        <p14:creationId xmlns:p14="http://schemas.microsoft.com/office/powerpoint/2010/main" val="260926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F5B1D-2F53-4B7B-8926-2B46155E5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6F3B13-782D-458B-9692-4599DE061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EF9D81-4EC0-41CF-BAD3-9E58B1F4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901E3-CADE-4AE6-9860-08AFCBD9F3D4}" type="datetimeFigureOut">
              <a:rPr lang="en-GB" smtClean="0"/>
              <a:t>03/11/2020</a:t>
            </a:fld>
            <a:endParaRPr lang="en-GB"/>
          </a:p>
        </p:txBody>
      </p:sp>
      <p:sp>
        <p:nvSpPr>
          <p:cNvPr id="5" name="Footer Placeholder 4">
            <a:extLst>
              <a:ext uri="{FF2B5EF4-FFF2-40B4-BE49-F238E27FC236}">
                <a16:creationId xmlns:a16="http://schemas.microsoft.com/office/drawing/2014/main" id="{CE4DB2DE-C9B2-47FA-81B0-A27E0C643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68B046-E21B-4346-BE49-8CA095020E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31CF3-085D-4307-A94C-D717D6DB9FAE}" type="slidenum">
              <a:rPr lang="en-GB" smtClean="0"/>
              <a:t>‹#›</a:t>
            </a:fld>
            <a:endParaRPr lang="en-GB"/>
          </a:p>
        </p:txBody>
      </p:sp>
    </p:spTree>
    <p:extLst>
      <p:ext uri="{BB962C8B-B14F-4D97-AF65-F5344CB8AC3E}">
        <p14:creationId xmlns:p14="http://schemas.microsoft.com/office/powerpoint/2010/main" val="3874028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294" y="0"/>
            <a:ext cx="10515600" cy="909021"/>
          </a:xfrm>
        </p:spPr>
        <p:txBody>
          <a:bodyPr>
            <a:normAutofit/>
          </a:bodyPr>
          <a:lstStyle/>
          <a:p>
            <a:r>
              <a:rPr lang="en-GB" sz="2800" b="1" u="sng" dirty="0"/>
              <a:t>Memory and recall</a:t>
            </a:r>
            <a:br>
              <a:rPr lang="en-GB" sz="2800" b="1" u="sng" dirty="0"/>
            </a:br>
            <a:r>
              <a:rPr lang="en-GB" sz="2800" b="1" u="sng" dirty="0"/>
              <a:t>Paper 2 Task: list all the skills needed in each section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2050997"/>
              </p:ext>
            </p:extLst>
          </p:nvPr>
        </p:nvGraphicFramePr>
        <p:xfrm>
          <a:off x="936812" y="1089211"/>
          <a:ext cx="10318376" cy="6217920"/>
        </p:xfrm>
        <a:graphic>
          <a:graphicData uri="http://schemas.openxmlformats.org/drawingml/2006/table">
            <a:tbl>
              <a:tblPr firstRow="1" bandRow="1">
                <a:tableStyleId>{5C22544A-7EE6-4342-B048-85BDC9FD1C3A}</a:tableStyleId>
              </a:tblPr>
              <a:tblGrid>
                <a:gridCol w="5159188">
                  <a:extLst>
                    <a:ext uri="{9D8B030D-6E8A-4147-A177-3AD203B41FA5}">
                      <a16:colId xmlns:a16="http://schemas.microsoft.com/office/drawing/2014/main" val="20000"/>
                    </a:ext>
                  </a:extLst>
                </a:gridCol>
                <a:gridCol w="5159188">
                  <a:extLst>
                    <a:ext uri="{9D8B030D-6E8A-4147-A177-3AD203B41FA5}">
                      <a16:colId xmlns:a16="http://schemas.microsoft.com/office/drawing/2014/main" val="20001"/>
                    </a:ext>
                  </a:extLst>
                </a:gridCol>
              </a:tblGrid>
              <a:tr h="306909">
                <a:tc>
                  <a:txBody>
                    <a:bodyPr/>
                    <a:lstStyle/>
                    <a:p>
                      <a:r>
                        <a:rPr lang="en-GB" dirty="0"/>
                        <a:t>Component A: Reading skills</a:t>
                      </a:r>
                    </a:p>
                  </a:txBody>
                  <a:tcPr/>
                </a:tc>
                <a:tc>
                  <a:txBody>
                    <a:bodyPr/>
                    <a:lstStyle/>
                    <a:p>
                      <a:r>
                        <a:rPr lang="en-GB" dirty="0"/>
                        <a:t>Component</a:t>
                      </a:r>
                      <a:r>
                        <a:rPr lang="en-GB" baseline="0" dirty="0"/>
                        <a:t> B: writing skills</a:t>
                      </a:r>
                      <a:endParaRPr lang="en-GB" dirty="0"/>
                    </a:p>
                  </a:txBody>
                  <a:tcPr/>
                </a:tc>
                <a:extLst>
                  <a:ext uri="{0D108BD9-81ED-4DB2-BD59-A6C34878D82A}">
                    <a16:rowId xmlns:a16="http://schemas.microsoft.com/office/drawing/2014/main" val="10000"/>
                  </a:ext>
                </a:extLst>
              </a:tr>
              <a:tr h="491055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288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1" y="163420"/>
            <a:ext cx="10515600" cy="683746"/>
          </a:xfrm>
        </p:spPr>
        <p:txBody>
          <a:bodyPr>
            <a:normAutofit fontScale="90000"/>
          </a:bodyPr>
          <a:lstStyle/>
          <a:p>
            <a:r>
              <a:rPr lang="en-GB" b="1" u="sng" dirty="0"/>
              <a:t>WHICH IS BETTER and WHY?</a:t>
            </a:r>
          </a:p>
        </p:txBody>
      </p:sp>
      <p:sp>
        <p:nvSpPr>
          <p:cNvPr id="3" name="Content Placeholder 2"/>
          <p:cNvSpPr>
            <a:spLocks noGrp="1"/>
          </p:cNvSpPr>
          <p:nvPr>
            <p:ph sz="half" idx="1"/>
          </p:nvPr>
        </p:nvSpPr>
        <p:spPr>
          <a:xfrm>
            <a:off x="1385047" y="1825625"/>
            <a:ext cx="4392706" cy="4897904"/>
          </a:xfrm>
          <a:ln>
            <a:solidFill>
              <a:schemeClr val="accent1"/>
            </a:solidFill>
          </a:ln>
        </p:spPr>
        <p:txBody>
          <a:bodyPr>
            <a:normAutofit fontScale="55000" lnSpcReduction="20000"/>
          </a:bodyPr>
          <a:lstStyle/>
          <a:p>
            <a:r>
              <a:rPr lang="en-GB" sz="3800" dirty="0"/>
              <a:t>Firstly, it will bring tourism to the local area and develop it’s reputation. As you will surely be aware, concerts are a popular feature of 21</a:t>
            </a:r>
            <a:r>
              <a:rPr lang="en-GB" sz="3800" baseline="30000" dirty="0"/>
              <a:t>st</a:t>
            </a:r>
            <a:r>
              <a:rPr lang="en-GB" sz="3800" dirty="0"/>
              <a:t> century life. They bring joy and fun to various people of various ages from various parts of the country. To illustrate this, think about the festivals you know: Glastonbury, V Festival, Heineken and Coachella. Without doubt, festivals attract many, many, many visitors. A s a consequence of this, they will spend money in local shops. Thus, the increase in tourism positively affects the local community. Surely, you want tourism to increase and to support local businesses? It would be a travesty to ignore this benefit. Foolish. In fact, idiotic.</a:t>
            </a:r>
          </a:p>
          <a:p>
            <a:endParaRPr lang="en-GB" dirty="0"/>
          </a:p>
        </p:txBody>
      </p:sp>
      <p:sp>
        <p:nvSpPr>
          <p:cNvPr id="4" name="Content Placeholder 3"/>
          <p:cNvSpPr>
            <a:spLocks noGrp="1"/>
          </p:cNvSpPr>
          <p:nvPr>
            <p:ph sz="half" idx="2"/>
          </p:nvPr>
        </p:nvSpPr>
        <p:spPr>
          <a:xfrm>
            <a:off x="6535271" y="1048871"/>
            <a:ext cx="4303058" cy="5674658"/>
          </a:xfrm>
          <a:ln>
            <a:solidFill>
              <a:schemeClr val="accent1"/>
            </a:solidFill>
          </a:ln>
        </p:spPr>
        <p:txBody>
          <a:bodyPr>
            <a:normAutofit fontScale="55000" lnSpcReduction="20000"/>
          </a:bodyPr>
          <a:lstStyle/>
          <a:p>
            <a:r>
              <a:rPr lang="en-GB" sz="3300" dirty="0"/>
              <a:t>Firstly, the concert will bring tourism to the local area, community and develop it’s reputation. As you will surely be aware, concerts are a popular, prevalent and positive feature of 21</a:t>
            </a:r>
            <a:r>
              <a:rPr lang="en-GB" sz="3300" baseline="30000" dirty="0"/>
              <a:t>st</a:t>
            </a:r>
            <a:r>
              <a:rPr lang="en-GB" sz="3300" dirty="0"/>
              <a:t> century life. They bring joy, fun and relaxation to various people of various ages from various parts of the country. To illustrate this, think about the festivals you know: Glastonbury, V Festival, Heineken and Coachella. Without doubt, festivals attract many, many, many visitors. A s a consequence of this, many will spend much money in local shops. Thus, the increase in tourism positively affects the local community and enables it to flourish further. Surely, you want tourism to increase and to support local businesses? It would be a travesty to ignore this benefit. Foolish. In fact, idiotic. You need to reflect upon the needs of local businesses; they will be aggrieved and agitated if their plight is ignored. Take a moment to reflect. Take action. Make a positive change ( it will  be appreciated and valued by local residents).</a:t>
            </a:r>
          </a:p>
          <a:p>
            <a:endParaRPr lang="en-GB" dirty="0"/>
          </a:p>
        </p:txBody>
      </p:sp>
    </p:spTree>
    <p:extLst>
      <p:ext uri="{BB962C8B-B14F-4D97-AF65-F5344CB8AC3E}">
        <p14:creationId xmlns:p14="http://schemas.microsoft.com/office/powerpoint/2010/main" val="307844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 y="0"/>
            <a:ext cx="12160624" cy="683746"/>
          </a:xfrm>
        </p:spPr>
        <p:txBody>
          <a:bodyPr>
            <a:normAutofit fontScale="90000"/>
          </a:bodyPr>
          <a:lstStyle/>
          <a:p>
            <a:r>
              <a:rPr lang="en-GB" b="1" u="sng" dirty="0"/>
              <a:t>How are the paragraphs and arguments being linked?</a:t>
            </a:r>
          </a:p>
        </p:txBody>
      </p:sp>
      <p:sp>
        <p:nvSpPr>
          <p:cNvPr id="4" name="Content Placeholder 3"/>
          <p:cNvSpPr>
            <a:spLocks noGrp="1"/>
          </p:cNvSpPr>
          <p:nvPr>
            <p:ph sz="half" idx="2"/>
          </p:nvPr>
        </p:nvSpPr>
        <p:spPr>
          <a:xfrm>
            <a:off x="605117" y="1183342"/>
            <a:ext cx="4303058" cy="5674658"/>
          </a:xfrm>
          <a:ln>
            <a:solidFill>
              <a:schemeClr val="accent1"/>
            </a:solidFill>
          </a:ln>
        </p:spPr>
        <p:txBody>
          <a:bodyPr>
            <a:normAutofit fontScale="55000" lnSpcReduction="20000"/>
          </a:bodyPr>
          <a:lstStyle/>
          <a:p>
            <a:r>
              <a:rPr lang="en-GB" sz="3300" dirty="0"/>
              <a:t>Firstly, the concert will bring tourism to the local area, community and develop it’s reputation. As you will surely be aware, concerts are a popular, prevalent and positive feature of 21</a:t>
            </a:r>
            <a:r>
              <a:rPr lang="en-GB" sz="3300" baseline="30000" dirty="0"/>
              <a:t>st</a:t>
            </a:r>
            <a:r>
              <a:rPr lang="en-GB" sz="3300" dirty="0"/>
              <a:t> century life. They bring joy, fun and relaxation to various people of various ages from various parts of the country. To illustrate this, think about the festivals you know: Glastonbury, V Festival, Heineken and Coachella. Without doubt, festivals attract many, many, many visitors. A s a consequence of this, many will spend much money in local shops. Thus, the increase in tourism positively affects the local community and enables it to flourish further. Surely, you want tourism to increase and to support local businesses? It would be a travesty to ignore this benefit. Foolish. In fact, idiotic. You need to reflect upon the needs of local businesses; they will be aggrieved and agitated if their plight is ignored. Take a moment to reflect. Take action. Make a positive change ( it will  be appreciated and valued by local residents).</a:t>
            </a:r>
          </a:p>
          <a:p>
            <a:endParaRPr lang="en-GB" dirty="0"/>
          </a:p>
        </p:txBody>
      </p:sp>
      <p:sp>
        <p:nvSpPr>
          <p:cNvPr id="5" name="Content Placeholder 4"/>
          <p:cNvSpPr>
            <a:spLocks noGrp="1"/>
          </p:cNvSpPr>
          <p:nvPr>
            <p:ph sz="half" idx="1"/>
          </p:nvPr>
        </p:nvSpPr>
        <p:spPr>
          <a:xfrm>
            <a:off x="6893858" y="1845002"/>
            <a:ext cx="4455460" cy="4351338"/>
          </a:xfrm>
          <a:ln>
            <a:solidFill>
              <a:schemeClr val="accent1"/>
            </a:solidFill>
          </a:ln>
        </p:spPr>
        <p:txBody>
          <a:bodyPr>
            <a:normAutofit/>
          </a:bodyPr>
          <a:lstStyle/>
          <a:p>
            <a:r>
              <a:rPr lang="en-GB" sz="1800" dirty="0"/>
              <a:t>Secondly, whilst increased tourism is important, it is also important to note that it will be a safe, controlled event. As with all events, you will know that planning and organisation are crucial to a successful event occurring. Without doubt, there will be a team of experts to give clear guidance, support and advice to ensure this runs smoothly. Can you think of any reason why it could go wrong? We appreciate that tourism is vital therefore it will be well planned to ensure tourists are safe happy and have fun!....</a:t>
            </a:r>
          </a:p>
        </p:txBody>
      </p:sp>
    </p:spTree>
    <p:extLst>
      <p:ext uri="{BB962C8B-B14F-4D97-AF65-F5344CB8AC3E}">
        <p14:creationId xmlns:p14="http://schemas.microsoft.com/office/powerpoint/2010/main" val="28247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TASK: write a response for 30 minutes (finish for homework) </a:t>
            </a:r>
          </a:p>
        </p:txBody>
      </p:sp>
      <p:pic>
        <p:nvPicPr>
          <p:cNvPr id="5" name="Picture 4">
            <a:extLst>
              <a:ext uri="{FF2B5EF4-FFF2-40B4-BE49-F238E27FC236}">
                <a16:creationId xmlns:a16="http://schemas.microsoft.com/office/drawing/2014/main" id="{AD6CDFE4-BAD2-4CC3-91E5-8B1948AE169F}"/>
              </a:ext>
            </a:extLst>
          </p:cNvPr>
          <p:cNvPicPr>
            <a:picLocks noChangeAspect="1"/>
          </p:cNvPicPr>
          <p:nvPr/>
        </p:nvPicPr>
        <p:blipFill rotWithShape="1">
          <a:blip r:embed="rId2"/>
          <a:srcRect l="16991" t="31866" r="41641" b="19568"/>
          <a:stretch/>
        </p:blipFill>
        <p:spPr>
          <a:xfrm>
            <a:off x="690282" y="2259728"/>
            <a:ext cx="3478306" cy="3917235"/>
          </a:xfrm>
          <a:prstGeom prst="rect">
            <a:avLst/>
          </a:prstGeom>
        </p:spPr>
      </p:pic>
      <p:sp>
        <p:nvSpPr>
          <p:cNvPr id="6" name="Content Placeholder 3">
            <a:extLst>
              <a:ext uri="{FF2B5EF4-FFF2-40B4-BE49-F238E27FC236}">
                <a16:creationId xmlns:a16="http://schemas.microsoft.com/office/drawing/2014/main" id="{F4335BEC-1945-4FCC-98B1-15AFC4466684}"/>
              </a:ext>
            </a:extLst>
          </p:cNvPr>
          <p:cNvSpPr>
            <a:spLocks noGrp="1"/>
          </p:cNvSpPr>
          <p:nvPr>
            <p:ph sz="half" idx="2"/>
          </p:nvPr>
        </p:nvSpPr>
        <p:spPr>
          <a:xfrm>
            <a:off x="6324600" y="1978025"/>
            <a:ext cx="5181600" cy="4351338"/>
          </a:xfrm>
        </p:spPr>
        <p:txBody>
          <a:bodyPr>
            <a:normAutofit fontScale="55000" lnSpcReduction="20000"/>
          </a:bodyPr>
          <a:lstStyle/>
          <a:p>
            <a:r>
              <a:rPr lang="en-GB" b="1" u="sng" dirty="0"/>
              <a:t>Success Criteria:</a:t>
            </a:r>
          </a:p>
          <a:p>
            <a:r>
              <a:rPr lang="en-GB" dirty="0"/>
              <a:t>SC,MC</a:t>
            </a:r>
          </a:p>
          <a:p>
            <a:r>
              <a:rPr lang="en-GB" dirty="0"/>
              <a:t>Embedded</a:t>
            </a:r>
          </a:p>
          <a:p>
            <a:r>
              <a:rPr lang="en-GB" dirty="0"/>
              <a:t>Short sentences</a:t>
            </a:r>
          </a:p>
          <a:p>
            <a:r>
              <a:rPr lang="en-GB" dirty="0"/>
              <a:t>DAFOREST</a:t>
            </a:r>
          </a:p>
          <a:p>
            <a:r>
              <a:rPr lang="en-GB" dirty="0"/>
              <a:t>FACTS </a:t>
            </a:r>
          </a:p>
          <a:p>
            <a:r>
              <a:rPr lang="en-GB" dirty="0"/>
              <a:t>Target reader</a:t>
            </a:r>
          </a:p>
          <a:p>
            <a:r>
              <a:rPr lang="en-GB" dirty="0"/>
              <a:t>Switch the tone</a:t>
            </a:r>
          </a:p>
          <a:p>
            <a:r>
              <a:rPr lang="en-GB" dirty="0"/>
              <a:t>Accurate punctuation</a:t>
            </a:r>
          </a:p>
          <a:p>
            <a:r>
              <a:rPr lang="en-GB" dirty="0"/>
              <a:t>Varied punctuation : ;</a:t>
            </a:r>
          </a:p>
          <a:p>
            <a:r>
              <a:rPr lang="en-GB" dirty="0"/>
              <a:t>Paragraphs</a:t>
            </a:r>
          </a:p>
          <a:p>
            <a:r>
              <a:rPr lang="en-GB" dirty="0"/>
              <a:t>Topic sentences</a:t>
            </a:r>
          </a:p>
          <a:p>
            <a:r>
              <a:rPr lang="en-GB" dirty="0"/>
              <a:t>Links between paragraphs</a:t>
            </a:r>
          </a:p>
          <a:p>
            <a:r>
              <a:rPr lang="en-GB" dirty="0"/>
              <a:t>Persuasive and emotive words</a:t>
            </a:r>
          </a:p>
        </p:txBody>
      </p:sp>
    </p:spTree>
    <p:extLst>
      <p:ext uri="{BB962C8B-B14F-4D97-AF65-F5344CB8AC3E}">
        <p14:creationId xmlns:p14="http://schemas.microsoft.com/office/powerpoint/2010/main" val="103953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6A85-ACFF-4E7E-847F-31085ED1E606}"/>
              </a:ext>
            </a:extLst>
          </p:cNvPr>
          <p:cNvSpPr>
            <a:spLocks noGrp="1"/>
          </p:cNvSpPr>
          <p:nvPr>
            <p:ph type="ctrTitle"/>
          </p:nvPr>
        </p:nvSpPr>
        <p:spPr/>
        <p:txBody>
          <a:bodyPr/>
          <a:lstStyle/>
          <a:p>
            <a:r>
              <a:rPr lang="en-GB" b="1" u="sng" dirty="0"/>
              <a:t>TRANSACTIONAL WRITING: 2 X 30 MIN TASKS</a:t>
            </a:r>
          </a:p>
        </p:txBody>
      </p:sp>
      <p:sp>
        <p:nvSpPr>
          <p:cNvPr id="3" name="Subtitle 2">
            <a:extLst>
              <a:ext uri="{FF2B5EF4-FFF2-40B4-BE49-F238E27FC236}">
                <a16:creationId xmlns:a16="http://schemas.microsoft.com/office/drawing/2014/main" id="{F39B58F3-E924-4555-9DF8-F6354E83F4C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031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89B097-EF21-4DB4-BF23-776B55055E9E}"/>
              </a:ext>
            </a:extLst>
          </p:cNvPr>
          <p:cNvSpPr>
            <a:spLocks noGrp="1"/>
          </p:cNvSpPr>
          <p:nvPr>
            <p:ph type="title"/>
          </p:nvPr>
        </p:nvSpPr>
        <p:spPr/>
        <p:txBody>
          <a:bodyPr/>
          <a:lstStyle/>
          <a:p>
            <a:r>
              <a:rPr lang="en-GB" b="1" u="sng" dirty="0"/>
              <a:t>Sentence structures: one word, simple, short, SC, MC and embedded.</a:t>
            </a:r>
          </a:p>
        </p:txBody>
      </p:sp>
      <p:sp>
        <p:nvSpPr>
          <p:cNvPr id="5" name="Content Placeholder 4">
            <a:extLst>
              <a:ext uri="{FF2B5EF4-FFF2-40B4-BE49-F238E27FC236}">
                <a16:creationId xmlns:a16="http://schemas.microsoft.com/office/drawing/2014/main" id="{8ECB8845-3775-4932-820F-CE862ECB324E}"/>
              </a:ext>
            </a:extLst>
          </p:cNvPr>
          <p:cNvSpPr>
            <a:spLocks noGrp="1"/>
          </p:cNvSpPr>
          <p:nvPr>
            <p:ph sz="half" idx="1"/>
          </p:nvPr>
        </p:nvSpPr>
        <p:spPr>
          <a:xfrm>
            <a:off x="219635" y="1825625"/>
            <a:ext cx="5181600" cy="4351338"/>
          </a:xfrm>
          <a:ln>
            <a:solidFill>
              <a:schemeClr val="tx1"/>
            </a:solidFill>
          </a:ln>
        </p:spPr>
        <p:txBody>
          <a:bodyPr/>
          <a:lstStyle/>
          <a:p>
            <a:r>
              <a:rPr lang="en-GB" dirty="0"/>
              <a:t>Task: Write 10 SC, MC (as, if, when, because, despite, although, adverb, adjective)</a:t>
            </a:r>
          </a:p>
          <a:p>
            <a:endParaRPr lang="en-GB" dirty="0"/>
          </a:p>
          <a:p>
            <a:r>
              <a:rPr lang="en-GB" sz="2000" dirty="0"/>
              <a:t>As you will know, …</a:t>
            </a:r>
          </a:p>
          <a:p>
            <a:r>
              <a:rPr lang="en-GB" sz="2000" dirty="0"/>
              <a:t>Despite your reservations, it is clear …</a:t>
            </a:r>
          </a:p>
          <a:p>
            <a:r>
              <a:rPr lang="en-GB" sz="2000" dirty="0"/>
              <a:t>Although this is upsetting, it is …</a:t>
            </a:r>
          </a:p>
          <a:p>
            <a:r>
              <a:rPr lang="en-GB" sz="2000" dirty="0"/>
              <a:t>Sadly, we were disappointed …..</a:t>
            </a:r>
          </a:p>
          <a:p>
            <a:r>
              <a:rPr lang="en-GB" sz="2000" dirty="0"/>
              <a:t>Angrily, I write ….</a:t>
            </a:r>
          </a:p>
        </p:txBody>
      </p:sp>
      <p:sp>
        <p:nvSpPr>
          <p:cNvPr id="6" name="Content Placeholder 5">
            <a:extLst>
              <a:ext uri="{FF2B5EF4-FFF2-40B4-BE49-F238E27FC236}">
                <a16:creationId xmlns:a16="http://schemas.microsoft.com/office/drawing/2014/main" id="{D3F69E34-B12F-49EB-ADCC-B3A1A7C98140}"/>
              </a:ext>
            </a:extLst>
          </p:cNvPr>
          <p:cNvSpPr>
            <a:spLocks noGrp="1"/>
          </p:cNvSpPr>
          <p:nvPr>
            <p:ph sz="half" idx="2"/>
          </p:nvPr>
        </p:nvSpPr>
        <p:spPr>
          <a:xfrm>
            <a:off x="5593976" y="1825625"/>
            <a:ext cx="6239436" cy="4351338"/>
          </a:xfrm>
          <a:ln>
            <a:solidFill>
              <a:srgbClr val="FF0000"/>
            </a:solidFill>
          </a:ln>
        </p:spPr>
        <p:txBody>
          <a:bodyPr/>
          <a:lstStyle/>
          <a:p>
            <a:r>
              <a:rPr lang="en-GB" b="1" u="sng" dirty="0">
                <a:solidFill>
                  <a:srgbClr val="FF0000"/>
                </a:solidFill>
              </a:rPr>
              <a:t>CHALLENGE TASK:</a:t>
            </a:r>
            <a:br>
              <a:rPr lang="en-GB" b="1" u="sng" dirty="0">
                <a:solidFill>
                  <a:srgbClr val="FF0000"/>
                </a:solidFill>
              </a:rPr>
            </a:br>
            <a:r>
              <a:rPr lang="en-GB" b="1" u="sng" dirty="0">
                <a:solidFill>
                  <a:srgbClr val="FF0000"/>
                </a:solidFill>
              </a:rPr>
              <a:t>write 10 embedded clauses (with/which/who)</a:t>
            </a:r>
          </a:p>
          <a:p>
            <a:endParaRPr lang="en-GB" dirty="0">
              <a:solidFill>
                <a:srgbClr val="FF0000"/>
              </a:solidFill>
            </a:endParaRPr>
          </a:p>
          <a:p>
            <a:r>
              <a:rPr lang="en-GB" sz="1800" dirty="0">
                <a:solidFill>
                  <a:srgbClr val="FF0000"/>
                </a:solidFill>
              </a:rPr>
              <a:t>The argument against, which is evidenced, is …</a:t>
            </a:r>
          </a:p>
          <a:p>
            <a:endParaRPr lang="en-GB" sz="1800" dirty="0">
              <a:solidFill>
                <a:srgbClr val="FF0000"/>
              </a:solidFill>
            </a:endParaRPr>
          </a:p>
          <a:p>
            <a:r>
              <a:rPr lang="en-GB" sz="1800" dirty="0">
                <a:solidFill>
                  <a:srgbClr val="FF0000"/>
                </a:solidFill>
              </a:rPr>
              <a:t>The new car park, with it’s ugly concrete, will be ..</a:t>
            </a:r>
          </a:p>
          <a:p>
            <a:endParaRPr lang="en-GB" sz="1800" dirty="0">
              <a:solidFill>
                <a:srgbClr val="FF0000"/>
              </a:solidFill>
            </a:endParaRPr>
          </a:p>
          <a:p>
            <a:r>
              <a:rPr lang="en-GB" sz="1800" dirty="0">
                <a:solidFill>
                  <a:srgbClr val="FF0000"/>
                </a:solidFill>
              </a:rPr>
              <a:t>The notion of Saturday jobs, which is great in theory, is ….</a:t>
            </a:r>
          </a:p>
        </p:txBody>
      </p:sp>
    </p:spTree>
    <p:extLst>
      <p:ext uri="{BB962C8B-B14F-4D97-AF65-F5344CB8AC3E}">
        <p14:creationId xmlns:p14="http://schemas.microsoft.com/office/powerpoint/2010/main" val="255271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51E5-9804-4295-9A11-DE148BFD76F5}"/>
              </a:ext>
            </a:extLst>
          </p:cNvPr>
          <p:cNvSpPr>
            <a:spLocks noGrp="1"/>
          </p:cNvSpPr>
          <p:nvPr>
            <p:ph type="title"/>
          </p:nvPr>
        </p:nvSpPr>
        <p:spPr>
          <a:xfrm>
            <a:off x="-96408" y="-83344"/>
            <a:ext cx="10515600" cy="1325563"/>
          </a:xfrm>
        </p:spPr>
        <p:txBody>
          <a:bodyPr/>
          <a:lstStyle/>
          <a:p>
            <a:r>
              <a:rPr lang="en-GB" b="1" u="sng" dirty="0"/>
              <a:t>LO: to write clear paragraphs with links between arguments/reasons/views</a:t>
            </a:r>
          </a:p>
        </p:txBody>
      </p:sp>
      <p:sp>
        <p:nvSpPr>
          <p:cNvPr id="3" name="Content Placeholder 2">
            <a:extLst>
              <a:ext uri="{FF2B5EF4-FFF2-40B4-BE49-F238E27FC236}">
                <a16:creationId xmlns:a16="http://schemas.microsoft.com/office/drawing/2014/main" id="{D3480318-151C-4B02-99EF-39CF7788E49C}"/>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E2871FCC-2ADF-484B-A97A-A17DE7030F02}"/>
              </a:ext>
            </a:extLst>
          </p:cNvPr>
          <p:cNvSpPr>
            <a:spLocks noGrp="1"/>
          </p:cNvSpPr>
          <p:nvPr>
            <p:ph sz="half" idx="2"/>
          </p:nvPr>
        </p:nvSpPr>
        <p:spPr>
          <a:xfrm>
            <a:off x="6965157" y="1242219"/>
            <a:ext cx="5181600" cy="2055299"/>
          </a:xfrm>
          <a:ln>
            <a:solidFill>
              <a:schemeClr val="accent1"/>
            </a:solidFill>
          </a:ln>
        </p:spPr>
        <p:txBody>
          <a:bodyPr/>
          <a:lstStyle/>
          <a:p>
            <a:r>
              <a:rPr lang="en-GB" b="1" u="sng" dirty="0"/>
              <a:t>TASK: DISCUSS</a:t>
            </a:r>
          </a:p>
          <a:p>
            <a:r>
              <a:rPr lang="en-GB" b="1" u="sng" dirty="0"/>
              <a:t>How are these persuasive?</a:t>
            </a:r>
          </a:p>
          <a:p>
            <a:r>
              <a:rPr lang="en-GB" b="1" u="sng" dirty="0">
                <a:solidFill>
                  <a:srgbClr val="FF0000"/>
                </a:solidFill>
              </a:rPr>
              <a:t>CHALLENGE: which techniques are used?</a:t>
            </a:r>
          </a:p>
        </p:txBody>
      </p:sp>
      <p:pic>
        <p:nvPicPr>
          <p:cNvPr id="5" name="Picture 4">
            <a:extLst>
              <a:ext uri="{FF2B5EF4-FFF2-40B4-BE49-F238E27FC236}">
                <a16:creationId xmlns:a16="http://schemas.microsoft.com/office/drawing/2014/main" id="{1A2D2C79-C486-4A8E-AEBD-BC5B11310C12}"/>
              </a:ext>
            </a:extLst>
          </p:cNvPr>
          <p:cNvPicPr>
            <a:picLocks noChangeAspect="1"/>
          </p:cNvPicPr>
          <p:nvPr/>
        </p:nvPicPr>
        <p:blipFill>
          <a:blip r:embed="rId2"/>
          <a:stretch>
            <a:fillRect/>
          </a:stretch>
        </p:blipFill>
        <p:spPr>
          <a:xfrm>
            <a:off x="48369" y="1242219"/>
            <a:ext cx="3176588" cy="3086100"/>
          </a:xfrm>
          <a:prstGeom prst="rect">
            <a:avLst/>
          </a:prstGeom>
        </p:spPr>
      </p:pic>
      <p:pic>
        <p:nvPicPr>
          <p:cNvPr id="6" name="Picture 5">
            <a:extLst>
              <a:ext uri="{FF2B5EF4-FFF2-40B4-BE49-F238E27FC236}">
                <a16:creationId xmlns:a16="http://schemas.microsoft.com/office/drawing/2014/main" id="{8887E1EC-227A-4032-BAFD-EB705C7AC134}"/>
              </a:ext>
            </a:extLst>
          </p:cNvPr>
          <p:cNvPicPr>
            <a:picLocks noChangeAspect="1"/>
          </p:cNvPicPr>
          <p:nvPr/>
        </p:nvPicPr>
        <p:blipFill>
          <a:blip r:embed="rId3"/>
          <a:stretch>
            <a:fillRect/>
          </a:stretch>
        </p:blipFill>
        <p:spPr>
          <a:xfrm>
            <a:off x="997233" y="4151312"/>
            <a:ext cx="3612697" cy="2528888"/>
          </a:xfrm>
          <a:prstGeom prst="rect">
            <a:avLst/>
          </a:prstGeom>
        </p:spPr>
      </p:pic>
      <p:pic>
        <p:nvPicPr>
          <p:cNvPr id="8" name="Picture 7">
            <a:extLst>
              <a:ext uri="{FF2B5EF4-FFF2-40B4-BE49-F238E27FC236}">
                <a16:creationId xmlns:a16="http://schemas.microsoft.com/office/drawing/2014/main" id="{DE96444C-8EBF-4BCA-B34F-9A3778A461E3}"/>
              </a:ext>
            </a:extLst>
          </p:cNvPr>
          <p:cNvPicPr>
            <a:picLocks noChangeAspect="1"/>
          </p:cNvPicPr>
          <p:nvPr/>
        </p:nvPicPr>
        <p:blipFill>
          <a:blip r:embed="rId4"/>
          <a:stretch>
            <a:fillRect/>
          </a:stretch>
        </p:blipFill>
        <p:spPr>
          <a:xfrm>
            <a:off x="5078931" y="3429000"/>
            <a:ext cx="7067826" cy="3251200"/>
          </a:xfrm>
          <a:prstGeom prst="rect">
            <a:avLst/>
          </a:prstGeom>
        </p:spPr>
      </p:pic>
    </p:spTree>
    <p:extLst>
      <p:ext uri="{BB962C8B-B14F-4D97-AF65-F5344CB8AC3E}">
        <p14:creationId xmlns:p14="http://schemas.microsoft.com/office/powerpoint/2010/main" val="157767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2E13-7A79-4FD9-94D3-0BCF1E66A56B}"/>
              </a:ext>
            </a:extLst>
          </p:cNvPr>
          <p:cNvSpPr>
            <a:spLocks noGrp="1"/>
          </p:cNvSpPr>
          <p:nvPr>
            <p:ph type="title"/>
          </p:nvPr>
        </p:nvSpPr>
        <p:spPr/>
        <p:txBody>
          <a:bodyPr/>
          <a:lstStyle/>
          <a:p>
            <a:endParaRPr lang="en-GB"/>
          </a:p>
        </p:txBody>
      </p:sp>
      <p:graphicFrame>
        <p:nvGraphicFramePr>
          <p:cNvPr id="6" name="Content Placeholder 5">
            <a:extLst>
              <a:ext uri="{FF2B5EF4-FFF2-40B4-BE49-F238E27FC236}">
                <a16:creationId xmlns:a16="http://schemas.microsoft.com/office/drawing/2014/main" id="{443F0EAD-1793-4960-A04E-5B40968D07D8}"/>
              </a:ext>
            </a:extLst>
          </p:cNvPr>
          <p:cNvGraphicFramePr>
            <a:graphicFrameLocks noGrp="1"/>
          </p:cNvGraphicFramePr>
          <p:nvPr>
            <p:ph sz="half" idx="1"/>
            <p:extLst>
              <p:ext uri="{D42A27DB-BD31-4B8C-83A1-F6EECF244321}">
                <p14:modId xmlns:p14="http://schemas.microsoft.com/office/powerpoint/2010/main" val="3537811642"/>
              </p:ext>
            </p:extLst>
          </p:nvPr>
        </p:nvGraphicFramePr>
        <p:xfrm>
          <a:off x="6453187" y="2329339"/>
          <a:ext cx="5181600" cy="430276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4222917054"/>
                    </a:ext>
                  </a:extLst>
                </a:gridCol>
                <a:gridCol w="2590800">
                  <a:extLst>
                    <a:ext uri="{9D8B030D-6E8A-4147-A177-3AD203B41FA5}">
                      <a16:colId xmlns:a16="http://schemas.microsoft.com/office/drawing/2014/main" val="3483973530"/>
                    </a:ext>
                  </a:extLst>
                </a:gridCol>
              </a:tblGrid>
              <a:tr h="370840">
                <a:tc>
                  <a:txBody>
                    <a:bodyPr/>
                    <a:lstStyle/>
                    <a:p>
                      <a:r>
                        <a:rPr lang="en-GB" dirty="0"/>
                        <a:t>Reasons for</a:t>
                      </a:r>
                    </a:p>
                  </a:txBody>
                  <a:tcPr/>
                </a:tc>
                <a:tc>
                  <a:txBody>
                    <a:bodyPr/>
                    <a:lstStyle/>
                    <a:p>
                      <a:r>
                        <a:rPr lang="en-GB" dirty="0"/>
                        <a:t>Reasons against</a:t>
                      </a:r>
                    </a:p>
                  </a:txBody>
                  <a:tcPr/>
                </a:tc>
                <a:extLst>
                  <a:ext uri="{0D108BD9-81ED-4DB2-BD59-A6C34878D82A}">
                    <a16:rowId xmlns:a16="http://schemas.microsoft.com/office/drawing/2014/main" val="2208099099"/>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2318264415"/>
                  </a:ext>
                </a:extLst>
              </a:tr>
            </a:tbl>
          </a:graphicData>
        </a:graphic>
      </p:graphicFrame>
      <p:sp>
        <p:nvSpPr>
          <p:cNvPr id="4" name="Content Placeholder 3">
            <a:extLst>
              <a:ext uri="{FF2B5EF4-FFF2-40B4-BE49-F238E27FC236}">
                <a16:creationId xmlns:a16="http://schemas.microsoft.com/office/drawing/2014/main" id="{AD5E84EB-BE20-48F6-B7C7-E267A255A582}"/>
              </a:ext>
            </a:extLst>
          </p:cNvPr>
          <p:cNvSpPr>
            <a:spLocks noGrp="1"/>
          </p:cNvSpPr>
          <p:nvPr>
            <p:ph sz="half" idx="2"/>
          </p:nvPr>
        </p:nvSpPr>
        <p:spPr>
          <a:xfrm>
            <a:off x="6453187" y="509868"/>
            <a:ext cx="5181600" cy="1325563"/>
          </a:xfrm>
          <a:ln>
            <a:solidFill>
              <a:schemeClr val="tx1"/>
            </a:solidFill>
          </a:ln>
        </p:spPr>
        <p:txBody>
          <a:bodyPr>
            <a:normAutofit fontScale="70000" lnSpcReduction="20000"/>
          </a:bodyPr>
          <a:lstStyle/>
          <a:p>
            <a:r>
              <a:rPr lang="en-GB" dirty="0"/>
              <a:t>FAP?</a:t>
            </a:r>
          </a:p>
          <a:p>
            <a:r>
              <a:rPr lang="en-GB" dirty="0"/>
              <a:t>What does the </a:t>
            </a:r>
            <a:r>
              <a:rPr lang="en-GB" b="1" u="sng" dirty="0"/>
              <a:t>form</a:t>
            </a:r>
            <a:r>
              <a:rPr lang="en-GB" dirty="0"/>
              <a:t> indicate you have to do?</a:t>
            </a:r>
          </a:p>
          <a:p>
            <a:r>
              <a:rPr lang="en-GB" b="1" u="sng" dirty="0"/>
              <a:t>TASK: create reasons for and against like the grid below</a:t>
            </a:r>
          </a:p>
          <a:p>
            <a:endParaRPr lang="en-GB" dirty="0"/>
          </a:p>
        </p:txBody>
      </p:sp>
      <p:pic>
        <p:nvPicPr>
          <p:cNvPr id="5" name="Picture 4">
            <a:extLst>
              <a:ext uri="{FF2B5EF4-FFF2-40B4-BE49-F238E27FC236}">
                <a16:creationId xmlns:a16="http://schemas.microsoft.com/office/drawing/2014/main" id="{AD6CDFE4-BAD2-4CC3-91E5-8B1948AE169F}"/>
              </a:ext>
            </a:extLst>
          </p:cNvPr>
          <p:cNvPicPr>
            <a:picLocks noChangeAspect="1"/>
          </p:cNvPicPr>
          <p:nvPr/>
        </p:nvPicPr>
        <p:blipFill rotWithShape="1">
          <a:blip r:embed="rId2"/>
          <a:srcRect l="16991" t="31866" r="41641" b="19568"/>
          <a:stretch/>
        </p:blipFill>
        <p:spPr>
          <a:xfrm>
            <a:off x="663388" y="361950"/>
            <a:ext cx="5334000" cy="6007100"/>
          </a:xfrm>
          <a:prstGeom prst="rect">
            <a:avLst/>
          </a:prstGeom>
        </p:spPr>
      </p:pic>
    </p:spTree>
    <p:extLst>
      <p:ext uri="{BB962C8B-B14F-4D97-AF65-F5344CB8AC3E}">
        <p14:creationId xmlns:p14="http://schemas.microsoft.com/office/powerpoint/2010/main" val="375089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D2BF-1381-4A5E-8405-FE8A47AEBD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B4487A-B86B-4D32-AC84-AA9304AD501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7AFB80A6-123B-4450-B6F6-1C9276F5F400}"/>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77D8B06F-8EEC-4349-BE4A-5D78EE727BAC}"/>
              </a:ext>
            </a:extLst>
          </p:cNvPr>
          <p:cNvPicPr>
            <a:picLocks noChangeAspect="1"/>
          </p:cNvPicPr>
          <p:nvPr/>
        </p:nvPicPr>
        <p:blipFill>
          <a:blip r:embed="rId2"/>
          <a:stretch>
            <a:fillRect/>
          </a:stretch>
        </p:blipFill>
        <p:spPr>
          <a:xfrm>
            <a:off x="242889" y="88161"/>
            <a:ext cx="11530012" cy="6769839"/>
          </a:xfrm>
          <a:prstGeom prst="rect">
            <a:avLst/>
          </a:prstGeom>
        </p:spPr>
      </p:pic>
      <p:sp>
        <p:nvSpPr>
          <p:cNvPr id="6" name="TextBox 5">
            <a:extLst>
              <a:ext uri="{FF2B5EF4-FFF2-40B4-BE49-F238E27FC236}">
                <a16:creationId xmlns:a16="http://schemas.microsoft.com/office/drawing/2014/main" id="{A43021DB-9748-4DE5-ABCC-9B8685520BF1}"/>
              </a:ext>
            </a:extLst>
          </p:cNvPr>
          <p:cNvSpPr txBox="1"/>
          <p:nvPr/>
        </p:nvSpPr>
        <p:spPr>
          <a:xfrm>
            <a:off x="6315075" y="1042988"/>
            <a:ext cx="5038725" cy="4832092"/>
          </a:xfrm>
          <a:prstGeom prst="rect">
            <a:avLst/>
          </a:prstGeom>
          <a:noFill/>
        </p:spPr>
        <p:txBody>
          <a:bodyPr wrap="square" rtlCol="0">
            <a:spAutoFit/>
          </a:bodyPr>
          <a:lstStyle/>
          <a:p>
            <a:pPr marL="285750" indent="-285750">
              <a:buFont typeface="Arial" panose="020B0604020202020204" pitchFamily="34" charset="0"/>
              <a:buChar char="•"/>
            </a:pPr>
            <a:r>
              <a:rPr lang="en-GB" sz="2800" dirty="0"/>
              <a:t>Local, country roads will become congested</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Farmland will be ruined</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Destroys habitat of animals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Noise will pollute local villages</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Litter will be strewn across the countryside</a:t>
            </a:r>
          </a:p>
        </p:txBody>
      </p:sp>
      <p:sp>
        <p:nvSpPr>
          <p:cNvPr id="7" name="TextBox 6">
            <a:extLst>
              <a:ext uri="{FF2B5EF4-FFF2-40B4-BE49-F238E27FC236}">
                <a16:creationId xmlns:a16="http://schemas.microsoft.com/office/drawing/2014/main" id="{65AA26DA-DBBB-4078-AEC7-9F4A4C70080F}"/>
              </a:ext>
            </a:extLst>
          </p:cNvPr>
          <p:cNvSpPr txBox="1"/>
          <p:nvPr/>
        </p:nvSpPr>
        <p:spPr>
          <a:xfrm>
            <a:off x="485775" y="1042988"/>
            <a:ext cx="5038725" cy="6093976"/>
          </a:xfrm>
          <a:prstGeom prst="rect">
            <a:avLst/>
          </a:prstGeom>
          <a:noFill/>
        </p:spPr>
        <p:txBody>
          <a:bodyPr wrap="square" rtlCol="0">
            <a:spAutoFit/>
          </a:bodyPr>
          <a:lstStyle/>
          <a:p>
            <a:pPr marL="457200" indent="-457200">
              <a:buFont typeface="Arial" panose="020B0604020202020204" pitchFamily="34" charset="0"/>
              <a:buChar char="•"/>
            </a:pPr>
            <a:r>
              <a:rPr lang="en-GB" sz="2800" dirty="0"/>
              <a:t>Brings tourism to local area</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Creates short term employment for local people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Local businesses can prosper by working there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Hoteliers will increase bookings</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Creates a NAME for the area</a:t>
            </a:r>
          </a:p>
          <a:p>
            <a:endParaRPr lang="en-GB" dirty="0"/>
          </a:p>
          <a:p>
            <a:endParaRPr lang="en-GB" dirty="0"/>
          </a:p>
          <a:p>
            <a:endParaRPr lang="en-GB" dirty="0"/>
          </a:p>
        </p:txBody>
      </p:sp>
    </p:spTree>
    <p:extLst>
      <p:ext uri="{BB962C8B-B14F-4D97-AF65-F5344CB8AC3E}">
        <p14:creationId xmlns:p14="http://schemas.microsoft.com/office/powerpoint/2010/main" val="35204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 calcmode="lin" valueType="num">
                                      <p:cBhvr additive="base">
                                        <p:cTn id="2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069" y="727776"/>
            <a:ext cx="3091962" cy="4247317"/>
          </a:xfrm>
          <a:prstGeom prst="rect">
            <a:avLst/>
          </a:prstGeom>
          <a:solidFill>
            <a:schemeClr val="accent1">
              <a:lumMod val="20000"/>
              <a:lumOff val="80000"/>
            </a:schemeClr>
          </a:solidFill>
        </p:spPr>
        <p:txBody>
          <a:bodyPr wrap="square" rtlCol="0">
            <a:spAutoFit/>
          </a:bodyPr>
          <a:lstStyle/>
          <a:p>
            <a:r>
              <a:rPr lang="en-GB" dirty="0"/>
              <a:t>Reason 1: will bring tourism to the local area/create a name</a:t>
            </a:r>
          </a:p>
          <a:p>
            <a:r>
              <a:rPr lang="en-GB" dirty="0"/>
              <a:t>Why? </a:t>
            </a:r>
          </a:p>
          <a:p>
            <a:pPr marL="285750" indent="-285750">
              <a:buFontTx/>
              <a:buChar char="-"/>
            </a:pPr>
            <a:r>
              <a:rPr lang="en-GB" dirty="0"/>
              <a:t>People from across the country will visit</a:t>
            </a:r>
          </a:p>
          <a:p>
            <a:endParaRPr lang="en-GB" dirty="0"/>
          </a:p>
          <a:p>
            <a:pPr marL="285750" indent="-285750">
              <a:buFontTx/>
              <a:buChar char="-"/>
            </a:pPr>
            <a:r>
              <a:rPr lang="en-GB" dirty="0"/>
              <a:t>Media press coverage will highlight the positives about the area</a:t>
            </a:r>
          </a:p>
          <a:p>
            <a:pPr marL="285750" indent="-285750">
              <a:buFontTx/>
              <a:buChar char="-"/>
            </a:pPr>
            <a:endParaRPr lang="en-GB" dirty="0"/>
          </a:p>
          <a:p>
            <a:pPr marL="285750" indent="-285750">
              <a:buFontTx/>
              <a:buChar char="-"/>
            </a:pPr>
            <a:r>
              <a:rPr lang="en-GB" dirty="0"/>
              <a:t>It will give an insight into local traditions and cultures</a:t>
            </a:r>
          </a:p>
          <a:p>
            <a:pPr marL="285750" indent="-285750">
              <a:buFontTx/>
              <a:buChar char="-"/>
            </a:pPr>
            <a:r>
              <a:rPr lang="en-GB" dirty="0">
                <a:solidFill>
                  <a:srgbClr val="7030A0"/>
                </a:solidFill>
              </a:rPr>
              <a:t>Techniques: list of 3, imperatives, imagery (paint a picture with words)</a:t>
            </a:r>
          </a:p>
        </p:txBody>
      </p:sp>
      <p:sp>
        <p:nvSpPr>
          <p:cNvPr id="5" name="TextBox 4"/>
          <p:cNvSpPr txBox="1"/>
          <p:nvPr/>
        </p:nvSpPr>
        <p:spPr>
          <a:xfrm>
            <a:off x="114300" y="35284"/>
            <a:ext cx="8027377" cy="646331"/>
          </a:xfrm>
          <a:prstGeom prst="rect">
            <a:avLst/>
          </a:prstGeom>
          <a:solidFill>
            <a:schemeClr val="accent2">
              <a:lumMod val="20000"/>
              <a:lumOff val="80000"/>
            </a:schemeClr>
          </a:solidFill>
        </p:spPr>
        <p:txBody>
          <a:bodyPr wrap="square" rtlCol="0">
            <a:spAutoFit/>
          </a:bodyPr>
          <a:lstStyle/>
          <a:p>
            <a:r>
              <a:rPr lang="en-GB" dirty="0"/>
              <a:t>How to plan</a:t>
            </a:r>
          </a:p>
          <a:p>
            <a:r>
              <a:rPr lang="en-GB" dirty="0"/>
              <a:t>Allow the concert to go ahead!</a:t>
            </a:r>
          </a:p>
        </p:txBody>
      </p:sp>
      <p:sp>
        <p:nvSpPr>
          <p:cNvPr id="6" name="TextBox 5"/>
          <p:cNvSpPr txBox="1"/>
          <p:nvPr/>
        </p:nvSpPr>
        <p:spPr>
          <a:xfrm>
            <a:off x="3718417" y="768067"/>
            <a:ext cx="2511668" cy="3785652"/>
          </a:xfrm>
          <a:prstGeom prst="rect">
            <a:avLst/>
          </a:prstGeom>
          <a:solidFill>
            <a:schemeClr val="accent4">
              <a:lumMod val="20000"/>
              <a:lumOff val="80000"/>
            </a:schemeClr>
          </a:solidFill>
        </p:spPr>
        <p:txBody>
          <a:bodyPr wrap="square" rtlCol="0">
            <a:spAutoFit/>
          </a:bodyPr>
          <a:lstStyle/>
          <a:p>
            <a:r>
              <a:rPr lang="en-GB" sz="1600" dirty="0"/>
              <a:t>Reason 2: safe, controlled space to socialise</a:t>
            </a:r>
          </a:p>
          <a:p>
            <a:r>
              <a:rPr lang="en-GB" sz="1600" dirty="0"/>
              <a:t>Why? </a:t>
            </a:r>
          </a:p>
          <a:p>
            <a:endParaRPr lang="en-GB" sz="1600" dirty="0"/>
          </a:p>
          <a:p>
            <a:pPr marL="285750" indent="-285750">
              <a:buFontTx/>
              <a:buChar char="-"/>
            </a:pPr>
            <a:r>
              <a:rPr lang="en-GB" sz="1600" dirty="0"/>
              <a:t>The event will be organised safely</a:t>
            </a:r>
          </a:p>
          <a:p>
            <a:endParaRPr lang="en-GB" sz="1600" dirty="0"/>
          </a:p>
          <a:p>
            <a:pPr marL="285750" indent="-285750">
              <a:buFontTx/>
              <a:buChar char="-"/>
            </a:pPr>
            <a:r>
              <a:rPr lang="en-GB" sz="1600" dirty="0"/>
              <a:t>150 Wardens will be available to help people</a:t>
            </a:r>
          </a:p>
          <a:p>
            <a:pPr marL="285750" indent="-285750">
              <a:buFontTx/>
              <a:buChar char="-"/>
            </a:pPr>
            <a:endParaRPr lang="en-GB" sz="1600" dirty="0"/>
          </a:p>
          <a:p>
            <a:pPr marL="285750" indent="-285750">
              <a:buFontTx/>
              <a:buChar char="-"/>
            </a:pPr>
            <a:r>
              <a:rPr lang="en-GB" sz="1600" dirty="0"/>
              <a:t>Avoids locals gathering on the streets in villages and nearby towns</a:t>
            </a:r>
          </a:p>
          <a:p>
            <a:pPr marL="285750" indent="-285750">
              <a:buFontTx/>
              <a:buChar char="-"/>
            </a:pPr>
            <a:r>
              <a:rPr lang="en-GB" sz="1600" dirty="0">
                <a:solidFill>
                  <a:srgbClr val="7030A0"/>
                </a:solidFill>
              </a:rPr>
              <a:t>Techniques: Facts, stats, </a:t>
            </a:r>
          </a:p>
          <a:p>
            <a:pPr marL="285750" indent="-285750">
              <a:buFontTx/>
              <a:buChar char="-"/>
            </a:pPr>
            <a:r>
              <a:rPr lang="en-GB" sz="1600" dirty="0">
                <a:solidFill>
                  <a:srgbClr val="7030A0"/>
                </a:solidFill>
              </a:rPr>
              <a:t>Emotive language </a:t>
            </a:r>
          </a:p>
        </p:txBody>
      </p:sp>
      <p:sp>
        <p:nvSpPr>
          <p:cNvPr id="7" name="TextBox 6"/>
          <p:cNvSpPr txBox="1"/>
          <p:nvPr/>
        </p:nvSpPr>
        <p:spPr>
          <a:xfrm>
            <a:off x="6529755" y="1000665"/>
            <a:ext cx="2511668" cy="5078313"/>
          </a:xfrm>
          <a:prstGeom prst="rect">
            <a:avLst/>
          </a:prstGeom>
          <a:solidFill>
            <a:schemeClr val="accent6">
              <a:lumMod val="20000"/>
              <a:lumOff val="80000"/>
            </a:schemeClr>
          </a:solidFill>
        </p:spPr>
        <p:txBody>
          <a:bodyPr wrap="square" rtlCol="0">
            <a:spAutoFit/>
          </a:bodyPr>
          <a:lstStyle/>
          <a:p>
            <a:r>
              <a:rPr lang="en-GB" dirty="0"/>
              <a:t>Reason 3: it creates seasonal employment for local people</a:t>
            </a:r>
          </a:p>
          <a:p>
            <a:pPr marL="285750" indent="-285750">
              <a:buFontTx/>
              <a:buChar char="-"/>
            </a:pPr>
            <a:r>
              <a:rPr lang="en-GB" dirty="0"/>
              <a:t>Students/teenagers can gain seasonal work litter picking/stewarding</a:t>
            </a:r>
          </a:p>
          <a:p>
            <a:pPr marL="285750" indent="-285750">
              <a:buFontTx/>
              <a:buChar char="-"/>
            </a:pPr>
            <a:endParaRPr lang="en-GB" dirty="0"/>
          </a:p>
          <a:p>
            <a:pPr marL="285750" indent="-285750">
              <a:buFontTx/>
              <a:buChar char="-"/>
            </a:pPr>
            <a:r>
              <a:rPr lang="en-GB" dirty="0"/>
              <a:t>It inputs money back into the local community/economy</a:t>
            </a:r>
          </a:p>
          <a:p>
            <a:endParaRPr lang="en-GB" dirty="0"/>
          </a:p>
          <a:p>
            <a:pPr marL="285750" indent="-285750">
              <a:buFontTx/>
              <a:buChar char="-"/>
            </a:pPr>
            <a:r>
              <a:rPr lang="en-GB" dirty="0"/>
              <a:t>Allows people to gain work experience</a:t>
            </a:r>
          </a:p>
          <a:p>
            <a:pPr marL="285750" indent="-285750">
              <a:buFontTx/>
              <a:buChar char="-"/>
            </a:pPr>
            <a:r>
              <a:rPr lang="en-GB" dirty="0">
                <a:solidFill>
                  <a:srgbClr val="7030A0"/>
                </a:solidFill>
              </a:rPr>
              <a:t>Techniques: Add an anecdote/story</a:t>
            </a:r>
          </a:p>
          <a:p>
            <a:pPr marL="285750" indent="-285750">
              <a:buFontTx/>
              <a:buChar char="-"/>
            </a:pPr>
            <a:r>
              <a:rPr lang="en-GB" dirty="0">
                <a:solidFill>
                  <a:srgbClr val="7030A0"/>
                </a:solidFill>
              </a:rPr>
              <a:t>Rhetorical questions</a:t>
            </a:r>
          </a:p>
          <a:p>
            <a:pPr marL="285750" indent="-285750">
              <a:buFontTx/>
              <a:buChar char="-"/>
            </a:pPr>
            <a:r>
              <a:rPr lang="en-GB" dirty="0">
                <a:solidFill>
                  <a:srgbClr val="7030A0"/>
                </a:solidFill>
              </a:rPr>
              <a:t>opinions</a:t>
            </a:r>
          </a:p>
        </p:txBody>
      </p:sp>
      <p:sp>
        <p:nvSpPr>
          <p:cNvPr id="8" name="TextBox 7"/>
          <p:cNvSpPr txBox="1"/>
          <p:nvPr/>
        </p:nvSpPr>
        <p:spPr>
          <a:xfrm>
            <a:off x="9205546" y="422058"/>
            <a:ext cx="2511668" cy="4801314"/>
          </a:xfrm>
          <a:prstGeom prst="rect">
            <a:avLst/>
          </a:prstGeom>
          <a:solidFill>
            <a:schemeClr val="accent2">
              <a:lumMod val="20000"/>
              <a:lumOff val="80000"/>
            </a:schemeClr>
          </a:solidFill>
        </p:spPr>
        <p:txBody>
          <a:bodyPr wrap="square" rtlCol="0">
            <a:spAutoFit/>
          </a:bodyPr>
          <a:lstStyle/>
          <a:p>
            <a:r>
              <a:rPr lang="en-GB" dirty="0"/>
              <a:t>Counterpoint! </a:t>
            </a:r>
          </a:p>
          <a:p>
            <a:endParaRPr lang="en-GB" dirty="0"/>
          </a:p>
          <a:p>
            <a:pPr marL="285750" indent="-285750">
              <a:buFontTx/>
              <a:buChar char="-"/>
            </a:pPr>
            <a:r>
              <a:rPr lang="en-GB" dirty="0"/>
              <a:t>Roads will become congested</a:t>
            </a:r>
          </a:p>
          <a:p>
            <a:pPr marL="285750" indent="-285750">
              <a:buFontTx/>
              <a:buChar char="-"/>
            </a:pPr>
            <a:r>
              <a:rPr lang="en-GB" dirty="0"/>
              <a:t>Litter will destroy farmland</a:t>
            </a:r>
          </a:p>
          <a:p>
            <a:pPr marL="285750" indent="-285750">
              <a:buFontTx/>
              <a:buChar char="-"/>
            </a:pPr>
            <a:endParaRPr lang="en-GB" dirty="0"/>
          </a:p>
          <a:p>
            <a:pPr marL="285750" indent="-285750">
              <a:buFontTx/>
              <a:buChar char="-"/>
            </a:pPr>
            <a:r>
              <a:rPr lang="en-GB" dirty="0"/>
              <a:t>BUT/HOWEVER </a:t>
            </a:r>
          </a:p>
          <a:p>
            <a:pPr marL="285750" indent="-285750">
              <a:buFontTx/>
              <a:buChar char="-"/>
            </a:pPr>
            <a:endParaRPr lang="en-GB" dirty="0"/>
          </a:p>
          <a:p>
            <a:pPr marL="285750" indent="-285750">
              <a:buFontTx/>
              <a:buChar char="-"/>
            </a:pPr>
            <a:r>
              <a:rPr lang="en-GB" dirty="0"/>
              <a:t>The employment developed will tackle these issues with stewards/litter pickers</a:t>
            </a:r>
          </a:p>
          <a:p>
            <a:pPr marL="285750" indent="-285750">
              <a:buFontTx/>
              <a:buChar char="-"/>
            </a:pPr>
            <a:endParaRPr lang="en-GB" dirty="0"/>
          </a:p>
          <a:p>
            <a:pPr marL="285750" indent="-285750">
              <a:buFontTx/>
              <a:buChar char="-"/>
            </a:pPr>
            <a:r>
              <a:rPr lang="en-GB" dirty="0"/>
              <a:t>Local businesses will increase profit </a:t>
            </a:r>
          </a:p>
        </p:txBody>
      </p:sp>
      <p:sp>
        <p:nvSpPr>
          <p:cNvPr id="9" name="TextBox 8"/>
          <p:cNvSpPr txBox="1"/>
          <p:nvPr/>
        </p:nvSpPr>
        <p:spPr>
          <a:xfrm>
            <a:off x="114300" y="6042607"/>
            <a:ext cx="11717214" cy="646331"/>
          </a:xfrm>
          <a:prstGeom prst="rect">
            <a:avLst/>
          </a:prstGeom>
          <a:solidFill>
            <a:schemeClr val="accent2">
              <a:lumMod val="20000"/>
              <a:lumOff val="80000"/>
            </a:schemeClr>
          </a:solidFill>
        </p:spPr>
        <p:txBody>
          <a:bodyPr wrap="square" rtlCol="0">
            <a:spAutoFit/>
          </a:bodyPr>
          <a:lstStyle/>
          <a:p>
            <a:r>
              <a:rPr lang="en-GB" dirty="0"/>
              <a:t>Last HUGE point!</a:t>
            </a:r>
          </a:p>
          <a:p>
            <a:r>
              <a:rPr lang="en-GB" dirty="0"/>
              <a:t>The local community will prosper when it is currently in a period of economic decline </a:t>
            </a:r>
          </a:p>
        </p:txBody>
      </p:sp>
      <p:cxnSp>
        <p:nvCxnSpPr>
          <p:cNvPr id="11" name="Straight Arrow Connector 10"/>
          <p:cNvCxnSpPr/>
          <p:nvPr/>
        </p:nvCxnSpPr>
        <p:spPr>
          <a:xfrm flipV="1">
            <a:off x="3068515" y="2883877"/>
            <a:ext cx="870439" cy="5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820508" y="2831123"/>
            <a:ext cx="870439" cy="5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606204" y="2963557"/>
            <a:ext cx="870439" cy="5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658100" y="4845660"/>
            <a:ext cx="1604598" cy="948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33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3BCD-02E9-4FED-B63C-627734184984}"/>
              </a:ext>
            </a:extLst>
          </p:cNvPr>
          <p:cNvSpPr>
            <a:spLocks noGrp="1"/>
          </p:cNvSpPr>
          <p:nvPr>
            <p:ph type="title"/>
          </p:nvPr>
        </p:nvSpPr>
        <p:spPr>
          <a:xfrm>
            <a:off x="125506" y="96184"/>
            <a:ext cx="2308412" cy="750981"/>
          </a:xfrm>
          <a:ln>
            <a:solidFill>
              <a:schemeClr val="accent1"/>
            </a:solidFill>
          </a:ln>
        </p:spPr>
        <p:txBody>
          <a:bodyPr/>
          <a:lstStyle/>
          <a:p>
            <a:r>
              <a:rPr lang="en-GB" b="1" u="sng" dirty="0"/>
              <a:t>WAGOLL</a:t>
            </a:r>
          </a:p>
        </p:txBody>
      </p:sp>
      <p:sp>
        <p:nvSpPr>
          <p:cNvPr id="3" name="Content Placeholder 2">
            <a:extLst>
              <a:ext uri="{FF2B5EF4-FFF2-40B4-BE49-F238E27FC236}">
                <a16:creationId xmlns:a16="http://schemas.microsoft.com/office/drawing/2014/main" id="{A62EC5E1-AE43-4E3D-A40B-EC76C827A6CA}"/>
              </a:ext>
            </a:extLst>
          </p:cNvPr>
          <p:cNvSpPr>
            <a:spLocks noGrp="1"/>
          </p:cNvSpPr>
          <p:nvPr>
            <p:ph sz="half" idx="1"/>
          </p:nvPr>
        </p:nvSpPr>
        <p:spPr/>
        <p:txBody>
          <a:bodyPr>
            <a:normAutofit lnSpcReduction="10000"/>
          </a:bodyPr>
          <a:lstStyle/>
          <a:p>
            <a:r>
              <a:rPr lang="en-GB" sz="2000" dirty="0"/>
              <a:t>Dear Sir,</a:t>
            </a:r>
          </a:p>
          <a:p>
            <a:r>
              <a:rPr lang="en-GB" sz="2000" dirty="0"/>
              <a:t>I am writing to you to persuade you to continue with the plans for a summer concert on your land. </a:t>
            </a:r>
          </a:p>
        </p:txBody>
      </p:sp>
      <p:sp>
        <p:nvSpPr>
          <p:cNvPr id="4" name="Content Placeholder 3">
            <a:extLst>
              <a:ext uri="{FF2B5EF4-FFF2-40B4-BE49-F238E27FC236}">
                <a16:creationId xmlns:a16="http://schemas.microsoft.com/office/drawing/2014/main" id="{A061CCA2-FC1F-43BB-89E6-1FA4950467FA}"/>
              </a:ext>
            </a:extLst>
          </p:cNvPr>
          <p:cNvSpPr>
            <a:spLocks noGrp="1"/>
          </p:cNvSpPr>
          <p:nvPr>
            <p:ph sz="half" idx="2"/>
          </p:nvPr>
        </p:nvSpPr>
        <p:spPr/>
        <p:txBody>
          <a:bodyPr>
            <a:normAutofit lnSpcReduction="10000"/>
          </a:bodyPr>
          <a:lstStyle/>
          <a:p>
            <a:r>
              <a:rPr lang="en-GB" sz="2000" dirty="0"/>
              <a:t>Firstly, it will bring tourism to the local area and develop it’s reputation. As you will surely be aware, concerts are a popular feature of 21</a:t>
            </a:r>
            <a:r>
              <a:rPr lang="en-GB" sz="2000" baseline="30000" dirty="0"/>
              <a:t>st</a:t>
            </a:r>
            <a:r>
              <a:rPr lang="en-GB" sz="2000" dirty="0"/>
              <a:t> century life. They bring joy and fun to various people of various ages from various parts of the country. To illustrate this, think about the festivals you know: Glastonbury, V Festival, Heineken and Coachella. Without doubt, festivals attract many, many, many visitors. A s a consequence of this, they will spend money in local shops. Thus, the increase in tourism positively affects the local community. Surely, you want tourism to increase and to support local businesses? It would be a travesty to ignore this benefit. Foolish. In fact, idiotic.</a:t>
            </a:r>
          </a:p>
        </p:txBody>
      </p:sp>
      <p:sp>
        <p:nvSpPr>
          <p:cNvPr id="5" name="TextBox 4"/>
          <p:cNvSpPr txBox="1"/>
          <p:nvPr/>
        </p:nvSpPr>
        <p:spPr>
          <a:xfrm>
            <a:off x="6952129" y="96184"/>
            <a:ext cx="4840942" cy="646331"/>
          </a:xfrm>
          <a:prstGeom prst="rect">
            <a:avLst/>
          </a:prstGeom>
          <a:noFill/>
          <a:ln>
            <a:solidFill>
              <a:schemeClr val="accent1"/>
            </a:solidFill>
          </a:ln>
        </p:spPr>
        <p:txBody>
          <a:bodyPr wrap="square" rtlCol="0">
            <a:spAutoFit/>
          </a:bodyPr>
          <a:lstStyle/>
          <a:p>
            <a:r>
              <a:rPr lang="en-GB" dirty="0"/>
              <a:t>TASK: Identify language techniques used, sentence types and paragraphing techniques</a:t>
            </a:r>
          </a:p>
        </p:txBody>
      </p:sp>
    </p:spTree>
    <p:extLst>
      <p:ext uri="{BB962C8B-B14F-4D97-AF65-F5344CB8AC3E}">
        <p14:creationId xmlns:p14="http://schemas.microsoft.com/office/powerpoint/2010/main" val="154392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7EC8-AD78-409A-9EED-8D8B8CC75721}"/>
              </a:ext>
            </a:extLst>
          </p:cNvPr>
          <p:cNvSpPr>
            <a:spLocks noGrp="1"/>
          </p:cNvSpPr>
          <p:nvPr>
            <p:ph type="title"/>
          </p:nvPr>
        </p:nvSpPr>
        <p:spPr/>
        <p:txBody>
          <a:bodyPr/>
          <a:lstStyle/>
          <a:p>
            <a:r>
              <a:rPr lang="en-GB" b="1" u="sng" dirty="0"/>
              <a:t>What can you do to link paragraphs and arguments?</a:t>
            </a:r>
          </a:p>
        </p:txBody>
      </p:sp>
      <p:sp>
        <p:nvSpPr>
          <p:cNvPr id="3" name="Content Placeholder 2">
            <a:extLst>
              <a:ext uri="{FF2B5EF4-FFF2-40B4-BE49-F238E27FC236}">
                <a16:creationId xmlns:a16="http://schemas.microsoft.com/office/drawing/2014/main" id="{BF8FFEAE-CB65-4C18-898A-CE3BEAAF5802}"/>
              </a:ext>
            </a:extLst>
          </p:cNvPr>
          <p:cNvSpPr>
            <a:spLocks noGrp="1"/>
          </p:cNvSpPr>
          <p:nvPr>
            <p:ph sz="half" idx="1"/>
          </p:nvPr>
        </p:nvSpPr>
        <p:spPr>
          <a:ln>
            <a:solidFill>
              <a:schemeClr val="accent1"/>
            </a:solidFill>
          </a:ln>
        </p:spPr>
        <p:txBody>
          <a:bodyPr>
            <a:normAutofit fontScale="92500" lnSpcReduction="20000"/>
          </a:bodyPr>
          <a:lstStyle/>
          <a:p>
            <a:r>
              <a:rPr lang="en-GB" sz="2000" dirty="0"/>
              <a:t>Whilst tourism will increase, it is important to remember it is a safe environment in which people can socialise safely. </a:t>
            </a:r>
          </a:p>
          <a:p>
            <a:endParaRPr lang="en-GB" sz="2000" dirty="0"/>
          </a:p>
          <a:p>
            <a:r>
              <a:rPr lang="en-GB" sz="2000" dirty="0"/>
              <a:t>Surely, you believe …..?</a:t>
            </a:r>
          </a:p>
          <a:p>
            <a:r>
              <a:rPr lang="en-GB" sz="2000" dirty="0"/>
              <a:t>When organised, structured, planned events occur, safety is …</a:t>
            </a:r>
          </a:p>
          <a:p>
            <a:endParaRPr lang="en-GB" sz="2000" dirty="0"/>
          </a:p>
          <a:p>
            <a:r>
              <a:rPr lang="en-GB" sz="2000" dirty="0"/>
              <a:t> 94% of concert goers stated ….</a:t>
            </a:r>
          </a:p>
          <a:p>
            <a:endParaRPr lang="en-GB" sz="2000" dirty="0"/>
          </a:p>
          <a:p>
            <a:r>
              <a:rPr lang="en-GB" sz="2000" dirty="0"/>
              <a:t>When I was younger, staged events were …</a:t>
            </a:r>
          </a:p>
        </p:txBody>
      </p:sp>
      <p:sp>
        <p:nvSpPr>
          <p:cNvPr id="4" name="Content Placeholder 3">
            <a:extLst>
              <a:ext uri="{FF2B5EF4-FFF2-40B4-BE49-F238E27FC236}">
                <a16:creationId xmlns:a16="http://schemas.microsoft.com/office/drawing/2014/main" id="{F4335BEC-1945-4FCC-98B1-15AFC4466684}"/>
              </a:ext>
            </a:extLst>
          </p:cNvPr>
          <p:cNvSpPr>
            <a:spLocks noGrp="1"/>
          </p:cNvSpPr>
          <p:nvPr>
            <p:ph sz="half" idx="2"/>
          </p:nvPr>
        </p:nvSpPr>
        <p:spPr/>
        <p:txBody>
          <a:bodyPr>
            <a:normAutofit fontScale="92500" lnSpcReduction="20000"/>
          </a:bodyPr>
          <a:lstStyle/>
          <a:p>
            <a:r>
              <a:rPr lang="en-GB" b="1" u="sng" dirty="0"/>
              <a:t>Success Criteria:</a:t>
            </a:r>
          </a:p>
          <a:p>
            <a:r>
              <a:rPr lang="en-GB" dirty="0"/>
              <a:t>SC,MC</a:t>
            </a:r>
          </a:p>
          <a:p>
            <a:r>
              <a:rPr lang="en-GB" dirty="0"/>
              <a:t>Embedded</a:t>
            </a:r>
          </a:p>
          <a:p>
            <a:r>
              <a:rPr lang="en-GB" dirty="0"/>
              <a:t>Short</a:t>
            </a:r>
          </a:p>
          <a:p>
            <a:r>
              <a:rPr lang="en-GB" dirty="0"/>
              <a:t>DAFOREST</a:t>
            </a:r>
          </a:p>
          <a:p>
            <a:r>
              <a:rPr lang="en-GB" dirty="0"/>
              <a:t>FACTS </a:t>
            </a:r>
          </a:p>
          <a:p>
            <a:r>
              <a:rPr lang="en-GB" dirty="0"/>
              <a:t>Target reader</a:t>
            </a:r>
          </a:p>
          <a:p>
            <a:r>
              <a:rPr lang="en-GB" dirty="0"/>
              <a:t>Switch the tone</a:t>
            </a:r>
          </a:p>
          <a:p>
            <a:r>
              <a:rPr lang="en-GB" dirty="0"/>
              <a:t>Accurate punctuation</a:t>
            </a:r>
          </a:p>
          <a:p>
            <a:r>
              <a:rPr lang="en-GB" dirty="0"/>
              <a:t>Varied punctuation : ;</a:t>
            </a:r>
          </a:p>
        </p:txBody>
      </p:sp>
    </p:spTree>
    <p:extLst>
      <p:ext uri="{BB962C8B-B14F-4D97-AF65-F5344CB8AC3E}">
        <p14:creationId xmlns:p14="http://schemas.microsoft.com/office/powerpoint/2010/main" val="1235329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1448</Words>
  <Application>Microsoft Office PowerPoint</Application>
  <PresentationFormat>Widescreen</PresentationFormat>
  <Paragraphs>164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Memory and recall Paper 2 Task: list all the skills needed in each section</vt:lpstr>
      <vt:lpstr>TRANSACTIONAL WRITING: 2 X 30 MIN TASKS</vt:lpstr>
      <vt:lpstr>Sentence structures: one word, simple, short, SC, MC and embedded.</vt:lpstr>
      <vt:lpstr>LO: to write clear paragraphs with links between arguments/reasons/views</vt:lpstr>
      <vt:lpstr>PowerPoint Presentation</vt:lpstr>
      <vt:lpstr>PowerPoint Presentation</vt:lpstr>
      <vt:lpstr>PowerPoint Presentation</vt:lpstr>
      <vt:lpstr>WAGOLL</vt:lpstr>
      <vt:lpstr>What can you do to link paragraphs and arguments?</vt:lpstr>
      <vt:lpstr>WHICH IS BETTER and WHY?</vt:lpstr>
      <vt:lpstr>How are the paragraphs and arguments being linked?</vt:lpstr>
      <vt:lpstr>TASK: write a response for 30 minutes (finish for homework)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TRANSACTIONAL WRITING: 2 X 30 MIN TASKS</dc:title>
  <dc:creator>gavin</dc:creator>
  <cp:lastModifiedBy>B Graham</cp:lastModifiedBy>
  <cp:revision>28</cp:revision>
  <dcterms:created xsi:type="dcterms:W3CDTF">2018-02-02T10:15:42Z</dcterms:created>
  <dcterms:modified xsi:type="dcterms:W3CDTF">2020-11-03T08:15:10Z</dcterms:modified>
</cp:coreProperties>
</file>