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0413" cy="6859588"/>
  <p:notesSz cx="6858000" cy="9144000"/>
  <p:defaultTextStyle>
    <a:defPPr>
      <a:defRPr lang="en-U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5" y="-67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97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1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702"/>
            <a:ext cx="3655008" cy="5854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702"/>
            <a:ext cx="10768198" cy="5854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6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3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8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8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35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2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4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47F9-5583-4124-92FA-6F7523163D1A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B8BB-8C67-427C-8B16-0C13E1382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1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60" y="647272"/>
            <a:ext cx="2925381" cy="143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7603" y="2367719"/>
            <a:ext cx="6095207" cy="21241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GB" sz="4400" kern="0" dirty="0">
                <a:solidFill>
                  <a:prstClr val="black"/>
                </a:solidFill>
              </a:rPr>
              <a:t>English Language Paper 2</a:t>
            </a:r>
          </a:p>
          <a:p>
            <a:pPr lvl="0" algn="ctr">
              <a:defRPr/>
            </a:pPr>
            <a:r>
              <a:rPr lang="en-GB" sz="4400" kern="0" dirty="0" smtClean="0">
                <a:solidFill>
                  <a:prstClr val="black"/>
                </a:solidFill>
              </a:rPr>
              <a:t>Expedition</a:t>
            </a:r>
            <a:r>
              <a:rPr lang="en-GB" sz="4400" kern="0" dirty="0" smtClean="0">
                <a:solidFill>
                  <a:prstClr val="black"/>
                </a:solidFill>
              </a:rPr>
              <a:t> </a:t>
            </a:r>
            <a:r>
              <a:rPr lang="en-GB" sz="4400" kern="0" dirty="0" smtClean="0">
                <a:solidFill>
                  <a:prstClr val="black"/>
                </a:solidFill>
              </a:rPr>
              <a:t>Texts</a:t>
            </a:r>
            <a:endParaRPr lang="en-GB" sz="44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GB" sz="4400" kern="0" dirty="0" smtClean="0">
                <a:solidFill>
                  <a:prstClr val="black"/>
                </a:solidFill>
              </a:rPr>
              <a:t>Q5 </a:t>
            </a:r>
            <a:r>
              <a:rPr lang="en-GB" sz="4400" kern="0" dirty="0">
                <a:solidFill>
                  <a:prstClr val="black"/>
                </a:solidFill>
              </a:rPr>
              <a:t>and </a:t>
            </a:r>
            <a:r>
              <a:rPr lang="en-GB" sz="4400" kern="0" dirty="0" smtClean="0">
                <a:solidFill>
                  <a:prstClr val="black"/>
                </a:solidFill>
              </a:rPr>
              <a:t>Q6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8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286" y="197269"/>
            <a:ext cx="4394798" cy="461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What is the examiner looking for?</a:t>
            </a:r>
            <a:endParaRPr lang="en-GB" sz="2400" u="sng" dirty="0"/>
          </a:p>
        </p:txBody>
      </p:sp>
      <p:sp>
        <p:nvSpPr>
          <p:cNvPr id="4" name="Rectangle 3"/>
          <p:cNvSpPr/>
          <p:nvPr/>
        </p:nvSpPr>
        <p:spPr>
          <a:xfrm>
            <a:off x="1201113" y="945142"/>
            <a:ext cx="9976420" cy="461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Q.6 – Comparing and synthesising information from two texts (10 marks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44500"/>
              </p:ext>
            </p:extLst>
          </p:nvPr>
        </p:nvGraphicFramePr>
        <p:xfrm>
          <a:off x="517644" y="1691547"/>
          <a:ext cx="11199941" cy="48900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22101"/>
                <a:gridCol w="7877840"/>
              </a:tblGrid>
              <a:tr h="460019">
                <a:tc>
                  <a:txBody>
                    <a:bodyPr/>
                    <a:lstStyle/>
                    <a:p>
                      <a:r>
                        <a:rPr lang="en-GB" sz="2100" dirty="0"/>
                        <a:t>Marks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Criteria</a:t>
                      </a:r>
                    </a:p>
                  </a:txBody>
                  <a:tcPr marL="91428" marR="91428" marT="45731" marB="45731"/>
                </a:tc>
              </a:tr>
              <a:tr h="460019">
                <a:tc>
                  <a:txBody>
                    <a:bodyPr/>
                    <a:lstStyle/>
                    <a:p>
                      <a:r>
                        <a:rPr lang="en-GB" sz="2100" dirty="0"/>
                        <a:t>0 marks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Nothing worthy of credit</a:t>
                      </a:r>
                    </a:p>
                  </a:txBody>
                  <a:tcPr marL="91428" marR="91428" marT="45731" marB="45731"/>
                </a:tc>
              </a:tr>
              <a:tr h="794007">
                <a:tc>
                  <a:txBody>
                    <a:bodyPr/>
                    <a:lstStyle/>
                    <a:p>
                      <a:r>
                        <a:rPr lang="en-GB" sz="2100" dirty="0"/>
                        <a:t>1-2 marks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Can identify a basic similarity/difference – may only refer to</a:t>
                      </a:r>
                      <a:r>
                        <a:rPr lang="en-GB" sz="2100" baseline="0" dirty="0"/>
                        <a:t> one text or not identify which text</a:t>
                      </a:r>
                      <a:endParaRPr lang="en-GB" sz="2100" dirty="0"/>
                    </a:p>
                  </a:txBody>
                  <a:tcPr marL="91428" marR="91428" marT="45731" marB="45731"/>
                </a:tc>
              </a:tr>
              <a:tr h="794007">
                <a:tc>
                  <a:txBody>
                    <a:bodyPr/>
                    <a:lstStyle/>
                    <a:p>
                      <a:r>
                        <a:rPr lang="en-GB" sz="2100" dirty="0"/>
                        <a:t>3-4 marks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Can identify some similarities and differences – refers to BOTH texts.</a:t>
                      </a:r>
                    </a:p>
                  </a:txBody>
                  <a:tcPr marL="91428" marR="91428" marT="45731" marB="45731"/>
                </a:tc>
              </a:tr>
              <a:tr h="794007">
                <a:tc>
                  <a:txBody>
                    <a:bodyPr/>
                    <a:lstStyle/>
                    <a:p>
                      <a:r>
                        <a:rPr lang="en-GB" sz="2100" dirty="0"/>
                        <a:t>5-6 marks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/>
                        <a:t>Can identify some similarities and differences – refers to BOTH texts. Starts</a:t>
                      </a:r>
                      <a:r>
                        <a:rPr lang="en-GB" sz="2100" baseline="0" dirty="0"/>
                        <a:t> to talk about writer’s method</a:t>
                      </a:r>
                      <a:endParaRPr lang="en-GB" sz="2100" dirty="0"/>
                    </a:p>
                  </a:txBody>
                  <a:tcPr marL="91428" marR="91428" marT="45731" marB="45731"/>
                </a:tc>
              </a:tr>
              <a:tr h="794007">
                <a:tc>
                  <a:txBody>
                    <a:bodyPr/>
                    <a:lstStyle/>
                    <a:p>
                      <a:r>
                        <a:rPr lang="en-GB" sz="2100" dirty="0"/>
                        <a:t>7-8 marks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Can make detailed comparisons with valid comments on how writers explore the subject.</a:t>
                      </a:r>
                    </a:p>
                  </a:txBody>
                  <a:tcPr marL="91428" marR="91428" marT="45731" marB="45731"/>
                </a:tc>
              </a:tr>
              <a:tr h="794007">
                <a:tc>
                  <a:txBody>
                    <a:bodyPr/>
                    <a:lstStyle/>
                    <a:p>
                      <a:r>
                        <a:rPr lang="en-GB" sz="2100" dirty="0"/>
                        <a:t>9-10 marks</a:t>
                      </a:r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Can make sustained and detailed comparisons, showing clear understanding</a:t>
                      </a:r>
                      <a:r>
                        <a:rPr lang="en-GB" sz="2100" baseline="0" dirty="0"/>
                        <a:t> of how the writers explore the subject.</a:t>
                      </a:r>
                      <a:endParaRPr lang="en-GB" sz="2100" dirty="0"/>
                    </a:p>
                  </a:txBody>
                  <a:tcPr marL="91428" marR="91428" marT="45731" marB="457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94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614" y="463133"/>
            <a:ext cx="6074813" cy="461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/>
              <a:t>Language of </a:t>
            </a:r>
            <a:r>
              <a:rPr lang="en-GB" sz="2400" u="sng" dirty="0" smtClean="0"/>
              <a:t>Comparison</a:t>
            </a:r>
            <a:endParaRPr lang="en-GB" sz="2400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17970"/>
              </p:ext>
            </p:extLst>
          </p:nvPr>
        </p:nvGraphicFramePr>
        <p:xfrm>
          <a:off x="1126654" y="1845618"/>
          <a:ext cx="9387814" cy="31968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93907"/>
                <a:gridCol w="4693907"/>
              </a:tblGrid>
              <a:tr h="54448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Same</a:t>
                      </a:r>
                      <a:endParaRPr lang="en-GB" sz="2400" dirty="0"/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Different</a:t>
                      </a:r>
                      <a:endParaRPr lang="en-GB" sz="2400" dirty="0"/>
                    </a:p>
                  </a:txBody>
                  <a:tcPr marL="91428" marR="91428" marT="45731" marB="45731"/>
                </a:tc>
              </a:tr>
              <a:tr h="26523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Likewise</a:t>
                      </a:r>
                    </a:p>
                    <a:p>
                      <a:pPr algn="ctr"/>
                      <a:r>
                        <a:rPr lang="en-GB" sz="2400" dirty="0" smtClean="0"/>
                        <a:t>Similarly</a:t>
                      </a:r>
                    </a:p>
                    <a:p>
                      <a:pPr algn="ctr"/>
                      <a:r>
                        <a:rPr lang="en-GB" sz="2400" dirty="0" smtClean="0"/>
                        <a:t>Also</a:t>
                      </a:r>
                    </a:p>
                    <a:p>
                      <a:pPr algn="ctr"/>
                      <a:r>
                        <a:rPr lang="en-GB" sz="2400" dirty="0" smtClean="0"/>
                        <a:t>…too</a:t>
                      </a:r>
                    </a:p>
                    <a:p>
                      <a:pPr algn="ctr"/>
                      <a:r>
                        <a:rPr lang="en-GB" sz="2400" dirty="0" smtClean="0"/>
                        <a:t>As well as</a:t>
                      </a:r>
                    </a:p>
                    <a:p>
                      <a:pPr algn="ctr"/>
                      <a:r>
                        <a:rPr lang="en-GB" sz="2400" dirty="0" smtClean="0"/>
                        <a:t>And</a:t>
                      </a:r>
                    </a:p>
                    <a:p>
                      <a:pPr algn="ctr"/>
                      <a:r>
                        <a:rPr lang="en-GB" sz="2400" dirty="0" smtClean="0"/>
                        <a:t>Both</a:t>
                      </a:r>
                      <a:endParaRPr lang="en-GB" sz="2400" dirty="0"/>
                    </a:p>
                  </a:txBody>
                  <a:tcPr marL="91428" marR="91428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But</a:t>
                      </a:r>
                    </a:p>
                    <a:p>
                      <a:pPr algn="ctr"/>
                      <a:r>
                        <a:rPr lang="en-GB" sz="2400" dirty="0" smtClean="0"/>
                        <a:t>However</a:t>
                      </a:r>
                    </a:p>
                    <a:p>
                      <a:pPr algn="ctr"/>
                      <a:r>
                        <a:rPr lang="en-GB" sz="2400" dirty="0" smtClean="0"/>
                        <a:t>Whereas</a:t>
                      </a:r>
                    </a:p>
                    <a:p>
                      <a:pPr algn="ctr"/>
                      <a:r>
                        <a:rPr lang="en-GB" sz="2400" dirty="0" smtClean="0"/>
                        <a:t>On the other hand</a:t>
                      </a:r>
                    </a:p>
                    <a:p>
                      <a:pPr algn="ctr"/>
                      <a:r>
                        <a:rPr lang="en-GB" sz="2400" dirty="0" smtClean="0"/>
                        <a:t>Yet</a:t>
                      </a:r>
                    </a:p>
                    <a:p>
                      <a:pPr algn="ctr"/>
                      <a:r>
                        <a:rPr lang="en-GB" sz="2400" dirty="0" smtClean="0"/>
                        <a:t>In contrast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 marL="91428" marR="91428" marT="45731" marB="457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59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154" y="232247"/>
            <a:ext cx="6074813" cy="461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/>
              <a:t>Language of </a:t>
            </a:r>
            <a:r>
              <a:rPr lang="en-GB" sz="2400" u="sng" dirty="0" smtClean="0"/>
              <a:t>Comparison</a:t>
            </a:r>
            <a:endParaRPr lang="en-GB" sz="2400" u="sng" dirty="0"/>
          </a:p>
        </p:txBody>
      </p:sp>
      <p:sp>
        <p:nvSpPr>
          <p:cNvPr id="5" name="Rectangle 4"/>
          <p:cNvSpPr/>
          <p:nvPr/>
        </p:nvSpPr>
        <p:spPr>
          <a:xfrm>
            <a:off x="1837525" y="1428458"/>
            <a:ext cx="7843097" cy="341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Look at the following slides – make four sentences for each slide.</a:t>
            </a:r>
          </a:p>
          <a:p>
            <a:endParaRPr lang="en-GB" sz="2400" dirty="0"/>
          </a:p>
          <a:p>
            <a:r>
              <a:rPr lang="en-GB" sz="2400" dirty="0"/>
              <a:t>Two sentences showing a similarity between the pictures.</a:t>
            </a:r>
          </a:p>
          <a:p>
            <a:endParaRPr lang="en-GB" sz="2400" dirty="0"/>
          </a:p>
          <a:p>
            <a:r>
              <a:rPr lang="en-GB" sz="2400" dirty="0"/>
              <a:t>Two sentences showing a difference between the pictures.</a:t>
            </a:r>
          </a:p>
          <a:p>
            <a:endParaRPr lang="en-GB" sz="2400" dirty="0"/>
          </a:p>
          <a:p>
            <a:r>
              <a:rPr lang="en-GB" sz="2400" dirty="0"/>
              <a:t>Make sure that you use the linking words from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321271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4783" y="197288"/>
            <a:ext cx="10146727" cy="1200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Two sentences showing a similarity between the pictures.</a:t>
            </a:r>
          </a:p>
          <a:p>
            <a:endParaRPr lang="en-GB" sz="2400" dirty="0"/>
          </a:p>
          <a:p>
            <a:r>
              <a:rPr lang="en-GB" sz="2400" dirty="0"/>
              <a:t>Two sentences showing a difference between the pictures.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83" y="4825816"/>
            <a:ext cx="5213771" cy="189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9" y="1596739"/>
            <a:ext cx="5599919" cy="31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46" y="1596740"/>
            <a:ext cx="4694857" cy="312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88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4783" y="197288"/>
            <a:ext cx="10146727" cy="1200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Two sentences showing a similarity between the pictures.</a:t>
            </a:r>
          </a:p>
          <a:p>
            <a:endParaRPr lang="en-GB" sz="2400" dirty="0"/>
          </a:p>
          <a:p>
            <a:r>
              <a:rPr lang="en-GB" sz="2400" dirty="0"/>
              <a:t>Two sentences showing a difference between the pictures.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07" y="4841983"/>
            <a:ext cx="4860654" cy="17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34" y="1801818"/>
            <a:ext cx="4958468" cy="277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801818"/>
            <a:ext cx="4215824" cy="282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62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995" y="358689"/>
            <a:ext cx="4822384" cy="157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Y</a:t>
            </a:r>
            <a:r>
              <a:rPr lang="en-GB" sz="2400" dirty="0" smtClean="0"/>
              <a:t>ou will be given a particular area to focus on. Highlight the topic on both extracts - do both texts use them in the same way?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53478" y="1614021"/>
            <a:ext cx="466103" cy="336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807242" y="4377329"/>
            <a:ext cx="3468889" cy="224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H</a:t>
            </a:r>
            <a:r>
              <a:rPr lang="en-GB" sz="2000" dirty="0" smtClean="0"/>
              <a:t>ow: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adjectives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individual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</a:t>
            </a:r>
            <a:r>
              <a:rPr lang="en-GB" sz="2000" dirty="0" smtClean="0"/>
              <a:t>trong phrases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structure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first person narrator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</a:t>
            </a:r>
            <a:r>
              <a:rPr lang="en-GB" sz="2000" dirty="0" smtClean="0"/>
              <a:t>entence length</a:t>
            </a:r>
            <a:endParaRPr lang="en-GB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24629" y="3945385"/>
            <a:ext cx="3675051" cy="1013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81" y="2349674"/>
            <a:ext cx="7661026" cy="139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231110" y="2205658"/>
            <a:ext cx="28803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070870" y="3285778"/>
            <a:ext cx="648072" cy="460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020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470" y="573874"/>
            <a:ext cx="10935517" cy="501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 through each text and highlight what they each say about the </a:t>
            </a:r>
            <a:r>
              <a:rPr lang="en-GB" sz="2000" dirty="0" smtClean="0"/>
              <a:t>challenges of climbing mountains.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Then, use a different colour highlighter to pick out techniques that are used. Here are some of the things you can look for (you may not find all of them):</a:t>
            </a:r>
          </a:p>
          <a:p>
            <a:endParaRPr lang="en-GB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Simile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Metaphor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Strong adjectives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Powerful nouns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Triples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Varied sentence length for effect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Rhetorical question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Direct speech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/2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/3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person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Ellipsis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5849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51" y="394538"/>
            <a:ext cx="53172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Complete the table and get ready to feed back: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981522"/>
            <a:ext cx="7722270" cy="530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18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94362"/>
              </p:ext>
            </p:extLst>
          </p:nvPr>
        </p:nvGraphicFramePr>
        <p:xfrm>
          <a:off x="887389" y="430406"/>
          <a:ext cx="10325999" cy="6117789"/>
        </p:xfrm>
        <a:graphic>
          <a:graphicData uri="http://schemas.openxmlformats.org/drawingml/2006/table">
            <a:tbl>
              <a:tblPr firstRow="1" firstCol="1" bandRow="1"/>
              <a:tblGrid>
                <a:gridCol w="4080885"/>
                <a:gridCol w="3063057"/>
                <a:gridCol w="3182057"/>
              </a:tblGrid>
              <a:tr h="2804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Content</a:t>
                      </a: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Similar</a:t>
                      </a: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Different</a:t>
                      </a: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98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both talk about the wind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both talk about the cold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Spencer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r>
                        <a:rPr lang="en-GB" sz="1600" u="none" strike="noStrik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feels the food is unappetising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Scott</a:t>
                      </a:r>
                      <a:endParaRPr lang="en-GB" sz="1600" u="none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talks about how</a:t>
                      </a:r>
                      <a:r>
                        <a:rPr lang="en-GB" sz="1600" u="none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everything is wet</a:t>
                      </a:r>
                      <a:endParaRPr lang="en-GB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Techniques</a:t>
                      </a: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Similar</a:t>
                      </a: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Different</a:t>
                      </a: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97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both 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 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triples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both use rhetorical questions</a:t>
                      </a:r>
                      <a:endParaRPr lang="en-GB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Spencer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uses a superlative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Scott</a:t>
                      </a:r>
                      <a:endParaRPr lang="en-GB" sz="1600" u="none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uses diary format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1" marR="51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51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716159"/>
              </p:ext>
            </p:extLst>
          </p:nvPr>
        </p:nvGraphicFramePr>
        <p:xfrm>
          <a:off x="622598" y="1053530"/>
          <a:ext cx="10693465" cy="4522247"/>
        </p:xfrm>
        <a:graphic>
          <a:graphicData uri="http://schemas.openxmlformats.org/drawingml/2006/table">
            <a:tbl>
              <a:tblPr firstRow="1" firstCol="1" bandRow="1"/>
              <a:tblGrid>
                <a:gridCol w="5073326"/>
                <a:gridCol w="5620139"/>
              </a:tblGrid>
              <a:tr h="350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Similarities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Differences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Both talk about the cold.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Both talk about the wind.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Both use rhetorical questions.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0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Scott focuses on the comfort</a:t>
                      </a:r>
                      <a:r>
                        <a:rPr lang="en-GB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 food brings whereas Spencer sees it as functional.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Spencer 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uses more complex punctuation whilst 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Scott 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lets his sentences run 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6694" y="6031341"/>
            <a:ext cx="9751721" cy="4002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 smtClean="0"/>
              <a:t>NOTE: you need to match the differences up so you can talk about the 2 texts in comparison</a:t>
            </a:r>
            <a:endParaRPr lang="en-GB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161868" y="4510291"/>
            <a:ext cx="367505" cy="96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6614" y="294510"/>
            <a:ext cx="34050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Copy and complete the table: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4723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5136" y="673079"/>
            <a:ext cx="6095207" cy="56336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u="sng" dirty="0">
                <a:ln w="0"/>
                <a:latin typeface="Calibri" panose="020F0502020204030204" pitchFamily="34" charset="0"/>
              </a:rPr>
              <a:t>Q</a:t>
            </a:r>
            <a:r>
              <a:rPr lang="en-US" sz="2400" u="sng" dirty="0" smtClean="0">
                <a:ln w="0"/>
                <a:latin typeface="Calibri" panose="020F0502020204030204" pitchFamily="34" charset="0"/>
              </a:rPr>
              <a:t>uestion 5 (1</a:t>
            </a:r>
            <a:r>
              <a:rPr lang="en-US" sz="2400" u="sng" baseline="30000" dirty="0" smtClean="0">
                <a:ln w="0"/>
                <a:latin typeface="Calibri" panose="020F0502020204030204" pitchFamily="34" charset="0"/>
              </a:rPr>
              <a:t>st</a:t>
            </a:r>
            <a:r>
              <a:rPr lang="en-US" sz="2400" u="sng" dirty="0" smtClean="0">
                <a:ln w="0"/>
                <a:latin typeface="Calibri" panose="020F0502020204030204" pitchFamily="34" charset="0"/>
              </a:rPr>
              <a:t> compare question)</a:t>
            </a:r>
          </a:p>
          <a:p>
            <a:pPr algn="ctr">
              <a:defRPr/>
            </a:pPr>
            <a:endParaRPr lang="en-US" sz="2400" dirty="0" smtClean="0">
              <a:ln w="0"/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2400" i="1" dirty="0" smtClean="0">
                <a:ln w="0"/>
                <a:latin typeface="Calibri" panose="020F0502020204030204" pitchFamily="34" charset="0"/>
              </a:rPr>
              <a:t>How many marks?</a:t>
            </a:r>
          </a:p>
          <a:p>
            <a:pPr algn="ctr">
              <a:defRPr/>
            </a:pPr>
            <a:r>
              <a:rPr lang="en-US" sz="2400" dirty="0" smtClean="0">
                <a:ln w="0"/>
                <a:latin typeface="Calibri" panose="020F0502020204030204" pitchFamily="34" charset="0"/>
              </a:rPr>
              <a:t>4 marks</a:t>
            </a:r>
          </a:p>
          <a:p>
            <a:pPr algn="ctr">
              <a:defRPr/>
            </a:pPr>
            <a:endParaRPr lang="en-US" sz="2400" dirty="0" smtClean="0">
              <a:ln w="0"/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2400" i="1" dirty="0">
                <a:ln w="0"/>
                <a:latin typeface="Calibri" panose="020F0502020204030204" pitchFamily="34" charset="0"/>
              </a:rPr>
              <a:t>H</a:t>
            </a:r>
            <a:r>
              <a:rPr lang="en-US" sz="2400" i="1" dirty="0" smtClean="0">
                <a:ln w="0"/>
                <a:latin typeface="Calibri" panose="020F0502020204030204" pitchFamily="34" charset="0"/>
              </a:rPr>
              <a:t>ow many points should you make?</a:t>
            </a:r>
          </a:p>
          <a:p>
            <a:pPr algn="ctr">
              <a:defRPr/>
            </a:pPr>
            <a:r>
              <a:rPr lang="en-US" sz="2400" dirty="0" smtClean="0">
                <a:ln w="0"/>
                <a:latin typeface="Calibri" panose="020F0502020204030204" pitchFamily="34" charset="0"/>
              </a:rPr>
              <a:t>2</a:t>
            </a:r>
          </a:p>
          <a:p>
            <a:pPr algn="ctr">
              <a:defRPr/>
            </a:pPr>
            <a:endParaRPr lang="en-US" sz="2400" dirty="0" smtClean="0">
              <a:ln w="0"/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2400" i="1" dirty="0" smtClean="0">
                <a:ln w="0"/>
                <a:latin typeface="Calibri" panose="020F0502020204030204" pitchFamily="34" charset="0"/>
              </a:rPr>
              <a:t>How are each of the points evidenced?</a:t>
            </a:r>
          </a:p>
          <a:p>
            <a:pPr algn="ctr">
              <a:defRPr/>
            </a:pPr>
            <a:r>
              <a:rPr lang="en-US" sz="2400" dirty="0" smtClean="0">
                <a:ln w="0"/>
                <a:latin typeface="Calibri" panose="020F0502020204030204" pitchFamily="34" charset="0"/>
              </a:rPr>
              <a:t>quote and explanation from each </a:t>
            </a:r>
          </a:p>
          <a:p>
            <a:pPr algn="ctr">
              <a:defRPr/>
            </a:pPr>
            <a:r>
              <a:rPr lang="en-US" sz="2400" dirty="0" smtClean="0">
                <a:ln w="0"/>
                <a:latin typeface="Calibri" panose="020F0502020204030204" pitchFamily="34" charset="0"/>
              </a:rPr>
              <a:t>extract for each point</a:t>
            </a:r>
          </a:p>
          <a:p>
            <a:pPr algn="ctr">
              <a:defRPr/>
            </a:pPr>
            <a:endParaRPr lang="en-US" sz="2400" dirty="0" smtClean="0">
              <a:ln w="0"/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sz="2400" i="1" dirty="0" smtClean="0">
                <a:ln w="0"/>
                <a:latin typeface="Calibri" panose="020F0502020204030204" pitchFamily="34" charset="0"/>
              </a:rPr>
              <a:t>What do you need to avoid?</a:t>
            </a:r>
          </a:p>
          <a:p>
            <a:pPr algn="ctr">
              <a:defRPr/>
            </a:pPr>
            <a:r>
              <a:rPr lang="en-US" sz="2400" dirty="0" smtClean="0">
                <a:ln w="0"/>
                <a:latin typeface="Calibri" panose="020F0502020204030204" pitchFamily="34" charset="0"/>
              </a:rPr>
              <a:t>terminology</a:t>
            </a:r>
          </a:p>
          <a:p>
            <a:pPr algn="ctr">
              <a:defRPr/>
            </a:pPr>
            <a:r>
              <a:rPr lang="en-US" sz="2400" dirty="0" smtClean="0">
                <a:ln w="0"/>
                <a:latin typeface="Calibri" panose="020F0502020204030204" pitchFamily="34" charset="0"/>
              </a:rPr>
              <a:t>lengthy explorations</a:t>
            </a:r>
            <a:endParaRPr lang="en-US" sz="2400" dirty="0">
              <a:ln w="0"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3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667" y="358671"/>
            <a:ext cx="4572516" cy="461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Structure your Answer - Similarities</a:t>
            </a:r>
            <a:endParaRPr lang="en-GB" sz="2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1" y="4470782"/>
            <a:ext cx="2401574" cy="195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054328" y="1413570"/>
            <a:ext cx="5181579" cy="4493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Both writers </a:t>
            </a:r>
            <a:r>
              <a:rPr lang="en-GB" sz="2200" b="1" dirty="0" smtClean="0">
                <a:solidFill>
                  <a:srgbClr val="FF0000"/>
                </a:solidFill>
              </a:rPr>
              <a:t>highlight the challenge posed by the cold. </a:t>
            </a:r>
            <a:r>
              <a:rPr lang="en-GB" sz="2200" b="1" dirty="0">
                <a:solidFill>
                  <a:srgbClr val="00B050"/>
                </a:solidFill>
              </a:rPr>
              <a:t>Spencer </a:t>
            </a:r>
            <a:r>
              <a:rPr lang="en-GB" sz="2200" b="1" dirty="0" smtClean="0">
                <a:solidFill>
                  <a:srgbClr val="00B050"/>
                </a:solidFill>
              </a:rPr>
              <a:t>describes </a:t>
            </a:r>
            <a:r>
              <a:rPr lang="en-GB" sz="2200" b="1" dirty="0">
                <a:solidFill>
                  <a:srgbClr val="00B050"/>
                </a:solidFill>
              </a:rPr>
              <a:t>“a temperature of 10F (-12C) plus wind </a:t>
            </a:r>
            <a:r>
              <a:rPr lang="en-GB" sz="2200" b="1" dirty="0" smtClean="0">
                <a:solidFill>
                  <a:srgbClr val="00B050"/>
                </a:solidFill>
              </a:rPr>
              <a:t>chill.” </a:t>
            </a:r>
            <a:r>
              <a:rPr lang="en-GB" sz="2200" b="1" dirty="0" smtClean="0">
                <a:solidFill>
                  <a:srgbClr val="7030A0"/>
                </a:solidFill>
              </a:rPr>
              <a:t>The preciseness of </a:t>
            </a:r>
            <a:r>
              <a:rPr lang="en-GB" sz="2200" b="1" dirty="0" smtClean="0">
                <a:solidFill>
                  <a:srgbClr val="FFC000"/>
                </a:solidFill>
              </a:rPr>
              <a:t>this fact </a:t>
            </a:r>
            <a:r>
              <a:rPr lang="en-GB" sz="2200" b="1" dirty="0" smtClean="0">
                <a:solidFill>
                  <a:srgbClr val="7030A0"/>
                </a:solidFill>
              </a:rPr>
              <a:t>enables the reader to appreciate how cold this is; we may not have experienced it ourselves but we can relate it to how cold our winters normally are. </a:t>
            </a:r>
            <a:r>
              <a:rPr lang="en-GB" sz="2200" b="1" dirty="0" smtClean="0">
                <a:solidFill>
                  <a:srgbClr val="FF0000"/>
                </a:solidFill>
              </a:rPr>
              <a:t>Similarly, </a:t>
            </a:r>
            <a:r>
              <a:rPr lang="en-GB" sz="2200" b="1" dirty="0">
                <a:solidFill>
                  <a:srgbClr val="FF0000"/>
                </a:solidFill>
              </a:rPr>
              <a:t>Scott says </a:t>
            </a:r>
            <a:r>
              <a:rPr lang="en-GB" sz="2200" b="1" dirty="0">
                <a:solidFill>
                  <a:srgbClr val="00B050"/>
                </a:solidFill>
              </a:rPr>
              <a:t>“the temperature was only just below </a:t>
            </a:r>
            <a:r>
              <a:rPr lang="en-GB" sz="2200" b="1" dirty="0" smtClean="0">
                <a:solidFill>
                  <a:srgbClr val="00B050"/>
                </a:solidFill>
              </a:rPr>
              <a:t>freezing” </a:t>
            </a:r>
            <a:r>
              <a:rPr lang="en-GB" sz="2200" b="1" dirty="0" smtClean="0">
                <a:solidFill>
                  <a:srgbClr val="0070C0"/>
                </a:solidFill>
              </a:rPr>
              <a:t>which, though not as precise a measurement, quickly illustrates the coldness that Scott and his party are dealing with.</a:t>
            </a:r>
            <a:endParaRPr lang="en-GB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0008" y="2330467"/>
            <a:ext cx="1936124" cy="3047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Remember to use linking adverbials such as:  </a:t>
            </a:r>
          </a:p>
          <a:p>
            <a:pPr algn="ctr"/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similarly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likewise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631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666" y="358671"/>
            <a:ext cx="4637910" cy="461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Structure your Answer - Differences</a:t>
            </a:r>
            <a:endParaRPr lang="en-GB" sz="2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1" y="4470782"/>
            <a:ext cx="2401574" cy="195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240105" y="1426178"/>
            <a:ext cx="5110198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Spencer describes the challenge of taking in 5000 calories </a:t>
            </a:r>
            <a:r>
              <a:rPr lang="en-GB" sz="2000" b="1" dirty="0">
                <a:solidFill>
                  <a:srgbClr val="FF0000"/>
                </a:solidFill>
              </a:rPr>
              <a:t>a </a:t>
            </a:r>
            <a:r>
              <a:rPr lang="en-GB" sz="2000" b="1" dirty="0" smtClean="0">
                <a:solidFill>
                  <a:srgbClr val="FF0000"/>
                </a:solidFill>
              </a:rPr>
              <a:t>day: </a:t>
            </a:r>
            <a:r>
              <a:rPr lang="en-GB" sz="2000" b="1" dirty="0" smtClean="0">
                <a:solidFill>
                  <a:srgbClr val="00B050"/>
                </a:solidFill>
              </a:rPr>
              <a:t>“The </a:t>
            </a:r>
            <a:r>
              <a:rPr lang="en-GB" sz="2000" b="1" dirty="0">
                <a:solidFill>
                  <a:srgbClr val="00B050"/>
                </a:solidFill>
              </a:rPr>
              <a:t>food was uninviting but nutritious and </a:t>
            </a:r>
            <a:r>
              <a:rPr lang="en-GB" sz="2000" b="1" dirty="0" smtClean="0">
                <a:solidFill>
                  <a:srgbClr val="00B050"/>
                </a:solidFill>
              </a:rPr>
              <a:t>essential.” </a:t>
            </a:r>
            <a:r>
              <a:rPr lang="en-GB" sz="2000" b="1" dirty="0" smtClean="0">
                <a:solidFill>
                  <a:srgbClr val="0070C0"/>
                </a:solidFill>
              </a:rPr>
              <a:t>It isn’t a pleasure to have to eat so much and </a:t>
            </a:r>
            <a:r>
              <a:rPr lang="en-GB" sz="2000" b="1" dirty="0" smtClean="0">
                <a:solidFill>
                  <a:srgbClr val="FFC000"/>
                </a:solidFill>
              </a:rPr>
              <a:t>the adjective </a:t>
            </a:r>
            <a:r>
              <a:rPr lang="en-GB" sz="2000" b="1" dirty="0" smtClean="0">
                <a:solidFill>
                  <a:srgbClr val="0070C0"/>
                </a:solidFill>
              </a:rPr>
              <a:t>‘uninviting’ shows how unappealing the food is. </a:t>
            </a:r>
            <a:r>
              <a:rPr lang="en-GB" sz="2000" b="1" dirty="0" smtClean="0">
                <a:solidFill>
                  <a:srgbClr val="FF0000"/>
                </a:solidFill>
              </a:rPr>
              <a:t>On the other hand, Scott sees food as more of </a:t>
            </a:r>
            <a:r>
              <a:rPr lang="en-GB" sz="2000" b="1" dirty="0">
                <a:solidFill>
                  <a:srgbClr val="FF0000"/>
                </a:solidFill>
              </a:rPr>
              <a:t>a comfort: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rgbClr val="00B050"/>
                </a:solidFill>
              </a:rPr>
              <a:t>“To raise our spirits tonight we had a supper with horsemeat and </a:t>
            </a:r>
            <a:r>
              <a:rPr lang="en-GB" sz="2000" b="1" dirty="0" smtClean="0">
                <a:solidFill>
                  <a:srgbClr val="00B050"/>
                </a:solidFill>
              </a:rPr>
              <a:t>biscuits.” </a:t>
            </a:r>
            <a:r>
              <a:rPr lang="en-GB" sz="2000" b="1" dirty="0" smtClean="0">
                <a:solidFill>
                  <a:srgbClr val="0070C0"/>
                </a:solidFill>
              </a:rPr>
              <a:t>After such a long paragraph of the hardships the men are undergoing,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</a:rPr>
              <a:t>the reader feels reassured that there is at least something which can make Scott feel better.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8971" y="456019"/>
            <a:ext cx="2456010" cy="2862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Remember to use contrasting adverbials such as:  </a:t>
            </a:r>
          </a:p>
          <a:p>
            <a:pPr algn="ctr"/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however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whereas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on </a:t>
            </a:r>
            <a:r>
              <a:rPr lang="en-GB" sz="2000" dirty="0"/>
              <a:t>the other hand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yet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contrast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761" y="1631955"/>
            <a:ext cx="2213994" cy="1323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Try to link the differences together – </a:t>
            </a:r>
            <a:r>
              <a:rPr lang="en-GB" sz="2000" b="1" dirty="0" smtClean="0"/>
              <a:t>why</a:t>
            </a:r>
            <a:r>
              <a:rPr lang="en-GB" sz="2000" dirty="0" smtClean="0"/>
              <a:t> are they different?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4766" y="2955700"/>
            <a:ext cx="1017167" cy="492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14798" y="3917587"/>
            <a:ext cx="2124357" cy="2308859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Now write 4 paragraphs of your own. Write about 2 similarities and 2 differences.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01928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78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55" y="510020"/>
            <a:ext cx="11727731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200" b="1" dirty="0"/>
              <a:t>To answer the following questions you will need to use both texts</a:t>
            </a:r>
            <a:r>
              <a:rPr lang="en-GB" sz="2200" b="1" dirty="0" smtClean="0"/>
              <a:t>.</a:t>
            </a:r>
          </a:p>
          <a:p>
            <a:endParaRPr lang="en-GB" sz="2200" dirty="0"/>
          </a:p>
          <a:p>
            <a:r>
              <a:rPr lang="en-GB" sz="2200" dirty="0"/>
              <a:t>A5. Using information from both texts, explain how </a:t>
            </a:r>
            <a:r>
              <a:rPr lang="en-GB" sz="2200" dirty="0" smtClean="0"/>
              <a:t>the writers show the effectiveness of their food and equipment.</a:t>
            </a:r>
            <a:endParaRPr lang="en-GB" sz="2200" dirty="0"/>
          </a:p>
        </p:txBody>
      </p:sp>
      <p:sp>
        <p:nvSpPr>
          <p:cNvPr id="3" name="Rectangle 2"/>
          <p:cNvSpPr/>
          <p:nvPr/>
        </p:nvSpPr>
        <p:spPr>
          <a:xfrm>
            <a:off x="1192151" y="2191942"/>
            <a:ext cx="9393789" cy="3786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this question wants you to synthesize information from 2 texts.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B" sz="2400" dirty="0" smtClean="0"/>
              <a:t>his </a:t>
            </a:r>
            <a:r>
              <a:rPr lang="en-GB" sz="2400" dirty="0"/>
              <a:t>means you must read both texts carefully, find and then combine the information required in your answer</a:t>
            </a:r>
            <a:r>
              <a:rPr lang="en-GB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y</a:t>
            </a:r>
            <a:r>
              <a:rPr lang="en-GB" sz="2400" dirty="0" smtClean="0"/>
              <a:t>ou should take 5/6 minutes for this question.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make 2 points with a quote from both extracts on each.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identify basic similarities and differences.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2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604" y="590938"/>
            <a:ext cx="9223481" cy="831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 smtClean="0"/>
              <a:t>You will have already read both texts in the exam so you’ll be familiar with them.</a:t>
            </a:r>
            <a:endParaRPr lang="en-GB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0" y="1773610"/>
            <a:ext cx="56828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1685803"/>
            <a:ext cx="5576595" cy="46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46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100" y="447449"/>
            <a:ext cx="10934071" cy="2308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you can say both texts are the similar or different.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be clear which text you are talking about</a:t>
            </a:r>
            <a:r>
              <a:rPr lang="en-GB" sz="2400" dirty="0" smtClean="0"/>
              <a:t>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terminology is not needed</a:t>
            </a:r>
            <a:r>
              <a:rPr lang="en-GB" sz="2400" dirty="0" smtClean="0"/>
              <a:t>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Use adverbials to get higher marks: similarly, likewise, on the other hand, in contrast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759950" y="3459397"/>
            <a:ext cx="3491553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u="sng" dirty="0"/>
              <a:t>S</a:t>
            </a:r>
            <a:r>
              <a:rPr lang="en-GB" sz="2400" u="sng" dirty="0" smtClean="0"/>
              <a:t>imilar or different: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ideas talked about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point of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structure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05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578" y="175325"/>
            <a:ext cx="10890700" cy="831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</a:t>
            </a:r>
            <a:r>
              <a:rPr lang="en-GB" sz="2400" dirty="0" smtClean="0"/>
              <a:t>rack though both texts for key parts about </a:t>
            </a:r>
            <a:r>
              <a:rPr lang="en-GB" sz="2400" dirty="0" smtClean="0"/>
              <a:t>the </a:t>
            </a:r>
            <a:r>
              <a:rPr lang="en-GB" sz="2400" dirty="0" smtClean="0"/>
              <a:t>question e.g. </a:t>
            </a:r>
            <a:r>
              <a:rPr lang="en-GB" sz="2400" dirty="0" smtClean="0"/>
              <a:t>their food and equipment. </a:t>
            </a:r>
            <a:r>
              <a:rPr lang="en-GB" sz="2400" dirty="0" smtClean="0"/>
              <a:t>Highlight key points.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" y="1529456"/>
            <a:ext cx="568166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0" y="1413570"/>
            <a:ext cx="5578475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91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22080"/>
              </p:ext>
            </p:extLst>
          </p:nvPr>
        </p:nvGraphicFramePr>
        <p:xfrm>
          <a:off x="1306535" y="995311"/>
          <a:ext cx="9333186" cy="5285470"/>
        </p:xfrm>
        <a:graphic>
          <a:graphicData uri="http://schemas.openxmlformats.org/drawingml/2006/table">
            <a:tbl>
              <a:tblPr firstRow="1" firstCol="1" bandRow="1"/>
              <a:tblGrid>
                <a:gridCol w="3659266"/>
                <a:gridCol w="5673920"/>
              </a:tblGrid>
              <a:tr h="1954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Overview (as a whole) - both texts say…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quote from extract 1…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quote from extract 2…</a:t>
                      </a:r>
                    </a:p>
                  </a:txBody>
                  <a:tcPr marL="60803" marR="60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Both writers </a:t>
                      </a:r>
                      <a:r>
                        <a:rPr lang="en-GB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 animals to </a:t>
                      </a:r>
                      <a:r>
                        <a:rPr lang="en-GB" sz="1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help with their equipment.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Spencer says ______________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Similarly, Scott ______________</a:t>
                      </a:r>
                      <a:endParaRPr lang="en-GB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 2 – both texts say…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quote from extract 1…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quote from extract 2…</a:t>
                      </a:r>
                    </a:p>
                  </a:txBody>
                  <a:tcPr marL="60803" marR="60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Both texts have </a:t>
                      </a:r>
                      <a:r>
                        <a:rPr lang="en-GB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different</a:t>
                      </a:r>
                      <a:r>
                        <a:rPr lang="en-GB" sz="1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view of</a:t>
                      </a:r>
                      <a:r>
                        <a:rPr lang="en-GB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food.</a:t>
                      </a:r>
                      <a:r>
                        <a:rPr lang="en-GB" sz="1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Spencer sees it as 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whereas Scott sees it as a way to lift their spirits: ______________</a:t>
                      </a:r>
                      <a:endParaRPr lang="en-GB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Summary sentence (no quotes)</a:t>
                      </a:r>
                    </a:p>
                  </a:txBody>
                  <a:tcPr marL="60803" marR="60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summary, both </a:t>
                      </a:r>
                      <a:r>
                        <a:rPr lang="en-GB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Spencer and Scott _____________</a:t>
                      </a:r>
                      <a:endParaRPr lang="en-GB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03" marR="60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3053" y="269005"/>
            <a:ext cx="2982352" cy="461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Structure Your Answer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263699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005" y="314304"/>
            <a:ext cx="6095207" cy="6003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u="sng" dirty="0">
                <a:ln w="0"/>
                <a:latin typeface="Calibri" panose="020F0502020204030204" pitchFamily="34" charset="0"/>
              </a:rPr>
              <a:t>Q</a:t>
            </a:r>
            <a:r>
              <a:rPr lang="en-US" sz="2400" u="sng" dirty="0" smtClean="0">
                <a:ln w="0"/>
                <a:latin typeface="Calibri" panose="020F0502020204030204" pitchFamily="34" charset="0"/>
              </a:rPr>
              <a:t>uestion 6</a:t>
            </a:r>
          </a:p>
          <a:p>
            <a:pPr algn="ctr"/>
            <a:endParaRPr lang="en-US" sz="2400" dirty="0" smtClean="0">
              <a:ln w="0"/>
              <a:latin typeface="Calibri" panose="020F0502020204030204" pitchFamily="34" charset="0"/>
            </a:endParaRPr>
          </a:p>
          <a:p>
            <a:pPr algn="ctr"/>
            <a:r>
              <a:rPr lang="en-US" sz="2400" i="1" dirty="0" smtClean="0">
                <a:ln w="0"/>
                <a:latin typeface="Calibri" panose="020F0502020204030204" pitchFamily="34" charset="0"/>
              </a:rPr>
              <a:t>How many marks?</a:t>
            </a:r>
          </a:p>
          <a:p>
            <a:pPr algn="ctr"/>
            <a:r>
              <a:rPr lang="en-US" sz="2400" dirty="0" smtClean="0">
                <a:ln w="0"/>
                <a:latin typeface="Calibri" panose="020F0502020204030204" pitchFamily="34" charset="0"/>
              </a:rPr>
              <a:t>10 marks</a:t>
            </a:r>
          </a:p>
          <a:p>
            <a:pPr algn="ctr"/>
            <a:endParaRPr lang="en-US" sz="2400" dirty="0" smtClean="0">
              <a:ln w="0"/>
              <a:latin typeface="Calibri" panose="020F0502020204030204" pitchFamily="34" charset="0"/>
            </a:endParaRPr>
          </a:p>
          <a:p>
            <a:pPr algn="ctr"/>
            <a:r>
              <a:rPr lang="en-US" sz="2400" i="1" dirty="0" smtClean="0">
                <a:ln w="0"/>
                <a:latin typeface="Calibri" panose="020F0502020204030204" pitchFamily="34" charset="0"/>
              </a:rPr>
              <a:t>How many points/quotes should you make?</a:t>
            </a:r>
          </a:p>
          <a:p>
            <a:pPr algn="ctr"/>
            <a:r>
              <a:rPr lang="en-US" sz="2400" dirty="0" smtClean="0">
                <a:ln w="0"/>
                <a:latin typeface="Calibri" panose="020F0502020204030204" pitchFamily="34" charset="0"/>
              </a:rPr>
              <a:t>5 comparisons between the two texts</a:t>
            </a:r>
          </a:p>
          <a:p>
            <a:pPr algn="ctr"/>
            <a:endParaRPr lang="en-US" sz="2400" dirty="0" smtClean="0">
              <a:ln w="0"/>
              <a:latin typeface="Calibri" panose="020F0502020204030204" pitchFamily="34" charset="0"/>
            </a:endParaRPr>
          </a:p>
          <a:p>
            <a:pPr algn="ctr"/>
            <a:r>
              <a:rPr lang="en-US" sz="2400" i="1" dirty="0" smtClean="0">
                <a:ln w="0"/>
                <a:latin typeface="Calibri" panose="020F0502020204030204" pitchFamily="34" charset="0"/>
              </a:rPr>
              <a:t>What are the marks given for?</a:t>
            </a:r>
          </a:p>
          <a:p>
            <a:pPr algn="ctr"/>
            <a:r>
              <a:rPr lang="en-US" sz="2400" dirty="0" smtClean="0">
                <a:ln w="0"/>
                <a:latin typeface="Calibri" panose="020F0502020204030204" pitchFamily="34" charset="0"/>
              </a:rPr>
              <a:t>quotes from each extract to support points of comparison</a:t>
            </a:r>
          </a:p>
          <a:p>
            <a:pPr algn="ctr"/>
            <a:r>
              <a:rPr lang="en-US" sz="2400" dirty="0" smtClean="0">
                <a:ln w="0"/>
                <a:latin typeface="Calibri" panose="020F0502020204030204" pitchFamily="34" charset="0"/>
              </a:rPr>
              <a:t>analysis of the effect on the reader</a:t>
            </a:r>
          </a:p>
          <a:p>
            <a:pPr algn="ctr"/>
            <a:endParaRPr lang="en-US" sz="2400" dirty="0" smtClean="0">
              <a:ln w="0"/>
              <a:latin typeface="Calibri" panose="020F0502020204030204" pitchFamily="34" charset="0"/>
            </a:endParaRPr>
          </a:p>
          <a:p>
            <a:pPr algn="ctr"/>
            <a:r>
              <a:rPr lang="en-US" sz="2400" i="1" dirty="0" smtClean="0">
                <a:ln w="0"/>
                <a:latin typeface="Calibri" panose="020F0502020204030204" pitchFamily="34" charset="0"/>
              </a:rPr>
              <a:t>What do you need to avoid?</a:t>
            </a:r>
          </a:p>
          <a:p>
            <a:pPr algn="ctr"/>
            <a:r>
              <a:rPr lang="en-US" sz="2400" dirty="0" smtClean="0">
                <a:ln w="0"/>
                <a:latin typeface="Calibri" panose="020F0502020204030204" pitchFamily="34" charset="0"/>
              </a:rPr>
              <a:t>Only talking about 1 text </a:t>
            </a:r>
          </a:p>
          <a:p>
            <a:pPr algn="ctr"/>
            <a:r>
              <a:rPr lang="en-US" sz="2400" dirty="0" smtClean="0">
                <a:ln w="0"/>
                <a:latin typeface="Calibri" panose="020F0502020204030204" pitchFamily="34" charset="0"/>
              </a:rPr>
              <a:t>waffling!</a:t>
            </a:r>
            <a:endParaRPr lang="en-US" sz="2400" dirty="0">
              <a:ln w="0"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7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42" y="278134"/>
            <a:ext cx="1146664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A6 Both of these texts are about </a:t>
            </a:r>
            <a:r>
              <a:rPr lang="en-GB" sz="2400" dirty="0" smtClean="0"/>
              <a:t>mountain climbing expeditions.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Compare: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 smtClean="0"/>
              <a:t>challenges Spencer and Scott endured on their expeditions;</a:t>
            </a:r>
            <a:endParaRPr lang="en-GB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how they get </a:t>
            </a:r>
            <a:r>
              <a:rPr lang="en-GB" sz="2400" dirty="0" smtClean="0"/>
              <a:t>their feelings about </a:t>
            </a:r>
            <a:r>
              <a:rPr lang="en-GB" sz="2400" dirty="0" smtClean="0"/>
              <a:t>these challenges </a:t>
            </a:r>
            <a:r>
              <a:rPr lang="en-GB" sz="2400" dirty="0" smtClean="0"/>
              <a:t>across to the reader  [10</a:t>
            </a:r>
            <a:r>
              <a:rPr lang="en-GB" sz="2400" dirty="0" smtClean="0"/>
              <a:t>]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692968" y="2740251"/>
            <a:ext cx="9223483" cy="341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10 marks – 13-15 minutes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make 5 points with a quote from both extracts on each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you can say both texts are the similar or different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be clear which text you are talking about (use their names)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don’t worry if you feel you might be repeating points you’ve already written in past questions</a:t>
            </a:r>
          </a:p>
        </p:txBody>
      </p:sp>
    </p:spTree>
    <p:extLst>
      <p:ext uri="{BB962C8B-B14F-4D97-AF65-F5344CB8AC3E}">
        <p14:creationId xmlns:p14="http://schemas.microsoft.com/office/powerpoint/2010/main" val="208457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1160</Words>
  <Application>Microsoft Office PowerPoint</Application>
  <PresentationFormat>Custom</PresentationFormat>
  <Paragraphs>202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Burton</dc:creator>
  <cp:lastModifiedBy>Darren Burton</cp:lastModifiedBy>
  <cp:revision>25</cp:revision>
  <dcterms:created xsi:type="dcterms:W3CDTF">2020-04-30T09:52:46Z</dcterms:created>
  <dcterms:modified xsi:type="dcterms:W3CDTF">2020-05-04T12:14:51Z</dcterms:modified>
</cp:coreProperties>
</file>