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1848-9E0B-471E-A083-424A0DB9D0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AB0FA84-8348-4069-90BB-916B7BE585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553CDF-8921-43BB-B237-E3DB78035524}"/>
              </a:ext>
            </a:extLst>
          </p:cNvPr>
          <p:cNvSpPr>
            <a:spLocks noGrp="1"/>
          </p:cNvSpPr>
          <p:nvPr>
            <p:ph type="dt" sz="half" idx="10"/>
          </p:nvPr>
        </p:nvSpPr>
        <p:spPr/>
        <p:txBody>
          <a:bodyPr/>
          <a:lstStyle/>
          <a:p>
            <a:fld id="{95FC18CC-B7AB-4C57-9E64-A248083DE7D0}" type="datetimeFigureOut">
              <a:rPr lang="en-GB" smtClean="0"/>
              <a:t>02/12/2020</a:t>
            </a:fld>
            <a:endParaRPr lang="en-GB"/>
          </a:p>
        </p:txBody>
      </p:sp>
      <p:sp>
        <p:nvSpPr>
          <p:cNvPr id="5" name="Footer Placeholder 4">
            <a:extLst>
              <a:ext uri="{FF2B5EF4-FFF2-40B4-BE49-F238E27FC236}">
                <a16:creationId xmlns:a16="http://schemas.microsoft.com/office/drawing/2014/main" id="{03018B20-C61C-4C76-A3B1-5CA1C0674E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9F3D74-0203-46EF-AA11-FCDE48D2EDD6}"/>
              </a:ext>
            </a:extLst>
          </p:cNvPr>
          <p:cNvSpPr>
            <a:spLocks noGrp="1"/>
          </p:cNvSpPr>
          <p:nvPr>
            <p:ph type="sldNum" sz="quarter" idx="12"/>
          </p:nvPr>
        </p:nvSpPr>
        <p:spPr/>
        <p:txBody>
          <a:bodyPr/>
          <a:lstStyle/>
          <a:p>
            <a:fld id="{644CB16C-494E-482D-AFCD-A6ACA9FA3695}" type="slidenum">
              <a:rPr lang="en-GB" smtClean="0"/>
              <a:t>‹#›</a:t>
            </a:fld>
            <a:endParaRPr lang="en-GB"/>
          </a:p>
        </p:txBody>
      </p:sp>
    </p:spTree>
    <p:extLst>
      <p:ext uri="{BB962C8B-B14F-4D97-AF65-F5344CB8AC3E}">
        <p14:creationId xmlns:p14="http://schemas.microsoft.com/office/powerpoint/2010/main" val="1335682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9842F-6CEA-48AF-986E-CF31D9E2D4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F8D883-607B-424E-BE4F-87AEA30DF91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B46EC3-9BD1-4F09-B35B-A45AE196E377}"/>
              </a:ext>
            </a:extLst>
          </p:cNvPr>
          <p:cNvSpPr>
            <a:spLocks noGrp="1"/>
          </p:cNvSpPr>
          <p:nvPr>
            <p:ph type="dt" sz="half" idx="10"/>
          </p:nvPr>
        </p:nvSpPr>
        <p:spPr/>
        <p:txBody>
          <a:bodyPr/>
          <a:lstStyle/>
          <a:p>
            <a:fld id="{95FC18CC-B7AB-4C57-9E64-A248083DE7D0}" type="datetimeFigureOut">
              <a:rPr lang="en-GB" smtClean="0"/>
              <a:t>02/12/2020</a:t>
            </a:fld>
            <a:endParaRPr lang="en-GB"/>
          </a:p>
        </p:txBody>
      </p:sp>
      <p:sp>
        <p:nvSpPr>
          <p:cNvPr id="5" name="Footer Placeholder 4">
            <a:extLst>
              <a:ext uri="{FF2B5EF4-FFF2-40B4-BE49-F238E27FC236}">
                <a16:creationId xmlns:a16="http://schemas.microsoft.com/office/drawing/2014/main" id="{6818FB6D-0B0C-4B13-B186-11CE935931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DC960B-84D4-4D2F-8A9E-7F95CB273F90}"/>
              </a:ext>
            </a:extLst>
          </p:cNvPr>
          <p:cNvSpPr>
            <a:spLocks noGrp="1"/>
          </p:cNvSpPr>
          <p:nvPr>
            <p:ph type="sldNum" sz="quarter" idx="12"/>
          </p:nvPr>
        </p:nvSpPr>
        <p:spPr/>
        <p:txBody>
          <a:bodyPr/>
          <a:lstStyle/>
          <a:p>
            <a:fld id="{644CB16C-494E-482D-AFCD-A6ACA9FA3695}" type="slidenum">
              <a:rPr lang="en-GB" smtClean="0"/>
              <a:t>‹#›</a:t>
            </a:fld>
            <a:endParaRPr lang="en-GB"/>
          </a:p>
        </p:txBody>
      </p:sp>
    </p:spTree>
    <p:extLst>
      <p:ext uri="{BB962C8B-B14F-4D97-AF65-F5344CB8AC3E}">
        <p14:creationId xmlns:p14="http://schemas.microsoft.com/office/powerpoint/2010/main" val="2237238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67DCE1-4409-447D-A67D-4F8677C8BDB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FEC70F-08A3-40E9-9BDF-6429E334ED6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39DF84-DFBD-4037-9807-787F06B00CCB}"/>
              </a:ext>
            </a:extLst>
          </p:cNvPr>
          <p:cNvSpPr>
            <a:spLocks noGrp="1"/>
          </p:cNvSpPr>
          <p:nvPr>
            <p:ph type="dt" sz="half" idx="10"/>
          </p:nvPr>
        </p:nvSpPr>
        <p:spPr/>
        <p:txBody>
          <a:bodyPr/>
          <a:lstStyle/>
          <a:p>
            <a:fld id="{95FC18CC-B7AB-4C57-9E64-A248083DE7D0}" type="datetimeFigureOut">
              <a:rPr lang="en-GB" smtClean="0"/>
              <a:t>02/12/2020</a:t>
            </a:fld>
            <a:endParaRPr lang="en-GB"/>
          </a:p>
        </p:txBody>
      </p:sp>
      <p:sp>
        <p:nvSpPr>
          <p:cNvPr id="5" name="Footer Placeholder 4">
            <a:extLst>
              <a:ext uri="{FF2B5EF4-FFF2-40B4-BE49-F238E27FC236}">
                <a16:creationId xmlns:a16="http://schemas.microsoft.com/office/drawing/2014/main" id="{FE441085-70DA-44D9-A2E6-15F55BCD00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2BA8B4-CC8A-4FC6-ADFF-D24F35B5BA72}"/>
              </a:ext>
            </a:extLst>
          </p:cNvPr>
          <p:cNvSpPr>
            <a:spLocks noGrp="1"/>
          </p:cNvSpPr>
          <p:nvPr>
            <p:ph type="sldNum" sz="quarter" idx="12"/>
          </p:nvPr>
        </p:nvSpPr>
        <p:spPr/>
        <p:txBody>
          <a:bodyPr/>
          <a:lstStyle/>
          <a:p>
            <a:fld id="{644CB16C-494E-482D-AFCD-A6ACA9FA3695}" type="slidenum">
              <a:rPr lang="en-GB" smtClean="0"/>
              <a:t>‹#›</a:t>
            </a:fld>
            <a:endParaRPr lang="en-GB"/>
          </a:p>
        </p:txBody>
      </p:sp>
    </p:spTree>
    <p:extLst>
      <p:ext uri="{BB962C8B-B14F-4D97-AF65-F5344CB8AC3E}">
        <p14:creationId xmlns:p14="http://schemas.microsoft.com/office/powerpoint/2010/main" val="4216779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A7112-AB8F-49FC-ABEC-8C7F0F701E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A17C1A-E2BF-4476-86C0-368A8258760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3087C9-D654-4CA4-8D35-BAA7ABDE80F4}"/>
              </a:ext>
            </a:extLst>
          </p:cNvPr>
          <p:cNvSpPr>
            <a:spLocks noGrp="1"/>
          </p:cNvSpPr>
          <p:nvPr>
            <p:ph type="dt" sz="half" idx="10"/>
          </p:nvPr>
        </p:nvSpPr>
        <p:spPr/>
        <p:txBody>
          <a:bodyPr/>
          <a:lstStyle/>
          <a:p>
            <a:fld id="{95FC18CC-B7AB-4C57-9E64-A248083DE7D0}" type="datetimeFigureOut">
              <a:rPr lang="en-GB" smtClean="0"/>
              <a:t>02/12/2020</a:t>
            </a:fld>
            <a:endParaRPr lang="en-GB"/>
          </a:p>
        </p:txBody>
      </p:sp>
      <p:sp>
        <p:nvSpPr>
          <p:cNvPr id="5" name="Footer Placeholder 4">
            <a:extLst>
              <a:ext uri="{FF2B5EF4-FFF2-40B4-BE49-F238E27FC236}">
                <a16:creationId xmlns:a16="http://schemas.microsoft.com/office/drawing/2014/main" id="{8185076E-6026-417F-BCE4-1AB84608BA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F2AB22-4312-4B0A-A3B2-2117D80B5697}"/>
              </a:ext>
            </a:extLst>
          </p:cNvPr>
          <p:cNvSpPr>
            <a:spLocks noGrp="1"/>
          </p:cNvSpPr>
          <p:nvPr>
            <p:ph type="sldNum" sz="quarter" idx="12"/>
          </p:nvPr>
        </p:nvSpPr>
        <p:spPr/>
        <p:txBody>
          <a:bodyPr/>
          <a:lstStyle/>
          <a:p>
            <a:fld id="{644CB16C-494E-482D-AFCD-A6ACA9FA3695}" type="slidenum">
              <a:rPr lang="en-GB" smtClean="0"/>
              <a:t>‹#›</a:t>
            </a:fld>
            <a:endParaRPr lang="en-GB"/>
          </a:p>
        </p:txBody>
      </p:sp>
    </p:spTree>
    <p:extLst>
      <p:ext uri="{BB962C8B-B14F-4D97-AF65-F5344CB8AC3E}">
        <p14:creationId xmlns:p14="http://schemas.microsoft.com/office/powerpoint/2010/main" val="3215026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ED321-B560-408E-9A51-3B9C5D532D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C896DB8-05D2-4459-B6B8-328A74796B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C161017-5091-4F2E-A73F-28565DE45EB8}"/>
              </a:ext>
            </a:extLst>
          </p:cNvPr>
          <p:cNvSpPr>
            <a:spLocks noGrp="1"/>
          </p:cNvSpPr>
          <p:nvPr>
            <p:ph type="dt" sz="half" idx="10"/>
          </p:nvPr>
        </p:nvSpPr>
        <p:spPr/>
        <p:txBody>
          <a:bodyPr/>
          <a:lstStyle/>
          <a:p>
            <a:fld id="{95FC18CC-B7AB-4C57-9E64-A248083DE7D0}" type="datetimeFigureOut">
              <a:rPr lang="en-GB" smtClean="0"/>
              <a:t>02/12/2020</a:t>
            </a:fld>
            <a:endParaRPr lang="en-GB"/>
          </a:p>
        </p:txBody>
      </p:sp>
      <p:sp>
        <p:nvSpPr>
          <p:cNvPr id="5" name="Footer Placeholder 4">
            <a:extLst>
              <a:ext uri="{FF2B5EF4-FFF2-40B4-BE49-F238E27FC236}">
                <a16:creationId xmlns:a16="http://schemas.microsoft.com/office/drawing/2014/main" id="{4C33AEB6-4109-4562-A072-C4A41B5A7F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DBBD5E-1BCD-45BF-8584-E47241D37F4F}"/>
              </a:ext>
            </a:extLst>
          </p:cNvPr>
          <p:cNvSpPr>
            <a:spLocks noGrp="1"/>
          </p:cNvSpPr>
          <p:nvPr>
            <p:ph type="sldNum" sz="quarter" idx="12"/>
          </p:nvPr>
        </p:nvSpPr>
        <p:spPr/>
        <p:txBody>
          <a:bodyPr/>
          <a:lstStyle/>
          <a:p>
            <a:fld id="{644CB16C-494E-482D-AFCD-A6ACA9FA3695}" type="slidenum">
              <a:rPr lang="en-GB" smtClean="0"/>
              <a:t>‹#›</a:t>
            </a:fld>
            <a:endParaRPr lang="en-GB"/>
          </a:p>
        </p:txBody>
      </p:sp>
    </p:spTree>
    <p:extLst>
      <p:ext uri="{BB962C8B-B14F-4D97-AF65-F5344CB8AC3E}">
        <p14:creationId xmlns:p14="http://schemas.microsoft.com/office/powerpoint/2010/main" val="1834692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8EB78-A2B8-4C65-B319-2B7555641A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6F28E3E-A025-4C88-970D-8053FDFE738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1DD28F3-B3D7-447A-97AB-20B34F0E275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73B8CFB-5B12-45AC-86BB-C66F657DCF12}"/>
              </a:ext>
            </a:extLst>
          </p:cNvPr>
          <p:cNvSpPr>
            <a:spLocks noGrp="1"/>
          </p:cNvSpPr>
          <p:nvPr>
            <p:ph type="dt" sz="half" idx="10"/>
          </p:nvPr>
        </p:nvSpPr>
        <p:spPr/>
        <p:txBody>
          <a:bodyPr/>
          <a:lstStyle/>
          <a:p>
            <a:fld id="{95FC18CC-B7AB-4C57-9E64-A248083DE7D0}" type="datetimeFigureOut">
              <a:rPr lang="en-GB" smtClean="0"/>
              <a:t>02/12/2020</a:t>
            </a:fld>
            <a:endParaRPr lang="en-GB"/>
          </a:p>
        </p:txBody>
      </p:sp>
      <p:sp>
        <p:nvSpPr>
          <p:cNvPr id="6" name="Footer Placeholder 5">
            <a:extLst>
              <a:ext uri="{FF2B5EF4-FFF2-40B4-BE49-F238E27FC236}">
                <a16:creationId xmlns:a16="http://schemas.microsoft.com/office/drawing/2014/main" id="{749A0FA6-68A7-4985-AA85-57970C32D60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8D84D2-BA4A-4715-9F2B-B992EE999FC3}"/>
              </a:ext>
            </a:extLst>
          </p:cNvPr>
          <p:cNvSpPr>
            <a:spLocks noGrp="1"/>
          </p:cNvSpPr>
          <p:nvPr>
            <p:ph type="sldNum" sz="quarter" idx="12"/>
          </p:nvPr>
        </p:nvSpPr>
        <p:spPr/>
        <p:txBody>
          <a:bodyPr/>
          <a:lstStyle/>
          <a:p>
            <a:fld id="{644CB16C-494E-482D-AFCD-A6ACA9FA3695}" type="slidenum">
              <a:rPr lang="en-GB" smtClean="0"/>
              <a:t>‹#›</a:t>
            </a:fld>
            <a:endParaRPr lang="en-GB"/>
          </a:p>
        </p:txBody>
      </p:sp>
    </p:spTree>
    <p:extLst>
      <p:ext uri="{BB962C8B-B14F-4D97-AF65-F5344CB8AC3E}">
        <p14:creationId xmlns:p14="http://schemas.microsoft.com/office/powerpoint/2010/main" val="4281593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72367-C3F7-4DF1-8046-47B5E45B31C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F435D0-2FD9-4A1D-BCB9-36BAF188E5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8F26155-31F6-4D2D-8D2E-B8D364BB3A2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9769ACC-8AE4-4B01-B16D-02B8C5D1D7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1068B51-6120-4E1F-9335-AB4A6388347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FE46E2-43E1-4D6E-8D45-544B83D0FE2D}"/>
              </a:ext>
            </a:extLst>
          </p:cNvPr>
          <p:cNvSpPr>
            <a:spLocks noGrp="1"/>
          </p:cNvSpPr>
          <p:nvPr>
            <p:ph type="dt" sz="half" idx="10"/>
          </p:nvPr>
        </p:nvSpPr>
        <p:spPr/>
        <p:txBody>
          <a:bodyPr/>
          <a:lstStyle/>
          <a:p>
            <a:fld id="{95FC18CC-B7AB-4C57-9E64-A248083DE7D0}" type="datetimeFigureOut">
              <a:rPr lang="en-GB" smtClean="0"/>
              <a:t>02/12/2020</a:t>
            </a:fld>
            <a:endParaRPr lang="en-GB"/>
          </a:p>
        </p:txBody>
      </p:sp>
      <p:sp>
        <p:nvSpPr>
          <p:cNvPr id="8" name="Footer Placeholder 7">
            <a:extLst>
              <a:ext uri="{FF2B5EF4-FFF2-40B4-BE49-F238E27FC236}">
                <a16:creationId xmlns:a16="http://schemas.microsoft.com/office/drawing/2014/main" id="{BA46B27B-DD76-43B8-92A5-1C690878B9D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60AD91D-EB9C-487E-B5D6-72D4200A20DB}"/>
              </a:ext>
            </a:extLst>
          </p:cNvPr>
          <p:cNvSpPr>
            <a:spLocks noGrp="1"/>
          </p:cNvSpPr>
          <p:nvPr>
            <p:ph type="sldNum" sz="quarter" idx="12"/>
          </p:nvPr>
        </p:nvSpPr>
        <p:spPr/>
        <p:txBody>
          <a:bodyPr/>
          <a:lstStyle/>
          <a:p>
            <a:fld id="{644CB16C-494E-482D-AFCD-A6ACA9FA3695}" type="slidenum">
              <a:rPr lang="en-GB" smtClean="0"/>
              <a:t>‹#›</a:t>
            </a:fld>
            <a:endParaRPr lang="en-GB"/>
          </a:p>
        </p:txBody>
      </p:sp>
    </p:spTree>
    <p:extLst>
      <p:ext uri="{BB962C8B-B14F-4D97-AF65-F5344CB8AC3E}">
        <p14:creationId xmlns:p14="http://schemas.microsoft.com/office/powerpoint/2010/main" val="2860125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CEB84-2262-4AE5-8320-A4103B3FF26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AF455F0-3D3A-4A47-A5A8-995A277CD29A}"/>
              </a:ext>
            </a:extLst>
          </p:cNvPr>
          <p:cNvSpPr>
            <a:spLocks noGrp="1"/>
          </p:cNvSpPr>
          <p:nvPr>
            <p:ph type="dt" sz="half" idx="10"/>
          </p:nvPr>
        </p:nvSpPr>
        <p:spPr/>
        <p:txBody>
          <a:bodyPr/>
          <a:lstStyle/>
          <a:p>
            <a:fld id="{95FC18CC-B7AB-4C57-9E64-A248083DE7D0}" type="datetimeFigureOut">
              <a:rPr lang="en-GB" smtClean="0"/>
              <a:t>02/12/2020</a:t>
            </a:fld>
            <a:endParaRPr lang="en-GB"/>
          </a:p>
        </p:txBody>
      </p:sp>
      <p:sp>
        <p:nvSpPr>
          <p:cNvPr id="4" name="Footer Placeholder 3">
            <a:extLst>
              <a:ext uri="{FF2B5EF4-FFF2-40B4-BE49-F238E27FC236}">
                <a16:creationId xmlns:a16="http://schemas.microsoft.com/office/drawing/2014/main" id="{40785E4B-61CD-4539-9A06-A1860488DF9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2F275E9-7B1F-4ECB-ACB1-B96EF2F27989}"/>
              </a:ext>
            </a:extLst>
          </p:cNvPr>
          <p:cNvSpPr>
            <a:spLocks noGrp="1"/>
          </p:cNvSpPr>
          <p:nvPr>
            <p:ph type="sldNum" sz="quarter" idx="12"/>
          </p:nvPr>
        </p:nvSpPr>
        <p:spPr/>
        <p:txBody>
          <a:bodyPr/>
          <a:lstStyle/>
          <a:p>
            <a:fld id="{644CB16C-494E-482D-AFCD-A6ACA9FA3695}" type="slidenum">
              <a:rPr lang="en-GB" smtClean="0"/>
              <a:t>‹#›</a:t>
            </a:fld>
            <a:endParaRPr lang="en-GB"/>
          </a:p>
        </p:txBody>
      </p:sp>
    </p:spTree>
    <p:extLst>
      <p:ext uri="{BB962C8B-B14F-4D97-AF65-F5344CB8AC3E}">
        <p14:creationId xmlns:p14="http://schemas.microsoft.com/office/powerpoint/2010/main" val="1152501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6473B4-8884-4F50-B994-B379E4BE10C3}"/>
              </a:ext>
            </a:extLst>
          </p:cNvPr>
          <p:cNvSpPr>
            <a:spLocks noGrp="1"/>
          </p:cNvSpPr>
          <p:nvPr>
            <p:ph type="dt" sz="half" idx="10"/>
          </p:nvPr>
        </p:nvSpPr>
        <p:spPr/>
        <p:txBody>
          <a:bodyPr/>
          <a:lstStyle/>
          <a:p>
            <a:fld id="{95FC18CC-B7AB-4C57-9E64-A248083DE7D0}" type="datetimeFigureOut">
              <a:rPr lang="en-GB" smtClean="0"/>
              <a:t>02/12/2020</a:t>
            </a:fld>
            <a:endParaRPr lang="en-GB"/>
          </a:p>
        </p:txBody>
      </p:sp>
      <p:sp>
        <p:nvSpPr>
          <p:cNvPr id="3" name="Footer Placeholder 2">
            <a:extLst>
              <a:ext uri="{FF2B5EF4-FFF2-40B4-BE49-F238E27FC236}">
                <a16:creationId xmlns:a16="http://schemas.microsoft.com/office/drawing/2014/main" id="{9928FC5F-AD23-4419-9E37-70DBDD04158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5331305-CA72-483F-835E-9BC80879A6CA}"/>
              </a:ext>
            </a:extLst>
          </p:cNvPr>
          <p:cNvSpPr>
            <a:spLocks noGrp="1"/>
          </p:cNvSpPr>
          <p:nvPr>
            <p:ph type="sldNum" sz="quarter" idx="12"/>
          </p:nvPr>
        </p:nvSpPr>
        <p:spPr/>
        <p:txBody>
          <a:bodyPr/>
          <a:lstStyle/>
          <a:p>
            <a:fld id="{644CB16C-494E-482D-AFCD-A6ACA9FA3695}" type="slidenum">
              <a:rPr lang="en-GB" smtClean="0"/>
              <a:t>‹#›</a:t>
            </a:fld>
            <a:endParaRPr lang="en-GB"/>
          </a:p>
        </p:txBody>
      </p:sp>
    </p:spTree>
    <p:extLst>
      <p:ext uri="{BB962C8B-B14F-4D97-AF65-F5344CB8AC3E}">
        <p14:creationId xmlns:p14="http://schemas.microsoft.com/office/powerpoint/2010/main" val="119660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06867-57A6-4B7B-AACC-09B456AEE3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43E7693-5ADB-461C-9969-64CED6DBCF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9390B84-D584-4958-BCF5-8F74C42D12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722E3-3F8B-4C22-AE13-81B503306C8C}"/>
              </a:ext>
            </a:extLst>
          </p:cNvPr>
          <p:cNvSpPr>
            <a:spLocks noGrp="1"/>
          </p:cNvSpPr>
          <p:nvPr>
            <p:ph type="dt" sz="half" idx="10"/>
          </p:nvPr>
        </p:nvSpPr>
        <p:spPr/>
        <p:txBody>
          <a:bodyPr/>
          <a:lstStyle/>
          <a:p>
            <a:fld id="{95FC18CC-B7AB-4C57-9E64-A248083DE7D0}" type="datetimeFigureOut">
              <a:rPr lang="en-GB" smtClean="0"/>
              <a:t>02/12/2020</a:t>
            </a:fld>
            <a:endParaRPr lang="en-GB"/>
          </a:p>
        </p:txBody>
      </p:sp>
      <p:sp>
        <p:nvSpPr>
          <p:cNvPr id="6" name="Footer Placeholder 5">
            <a:extLst>
              <a:ext uri="{FF2B5EF4-FFF2-40B4-BE49-F238E27FC236}">
                <a16:creationId xmlns:a16="http://schemas.microsoft.com/office/drawing/2014/main" id="{DC4AB170-2DE1-4CC0-A1B5-1FC908F61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A06CAD-4670-429D-937A-5E6B410156C2}"/>
              </a:ext>
            </a:extLst>
          </p:cNvPr>
          <p:cNvSpPr>
            <a:spLocks noGrp="1"/>
          </p:cNvSpPr>
          <p:nvPr>
            <p:ph type="sldNum" sz="quarter" idx="12"/>
          </p:nvPr>
        </p:nvSpPr>
        <p:spPr/>
        <p:txBody>
          <a:bodyPr/>
          <a:lstStyle/>
          <a:p>
            <a:fld id="{644CB16C-494E-482D-AFCD-A6ACA9FA3695}" type="slidenum">
              <a:rPr lang="en-GB" smtClean="0"/>
              <a:t>‹#›</a:t>
            </a:fld>
            <a:endParaRPr lang="en-GB"/>
          </a:p>
        </p:txBody>
      </p:sp>
    </p:spTree>
    <p:extLst>
      <p:ext uri="{BB962C8B-B14F-4D97-AF65-F5344CB8AC3E}">
        <p14:creationId xmlns:p14="http://schemas.microsoft.com/office/powerpoint/2010/main" val="1919373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D8CAF-56C0-4B42-A448-987E9F74D4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36E22A2-B8C2-4F44-9E7F-82E4B8E9E0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93F7DA3-8E76-49D6-AC88-747441FD35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C6B86E-3799-4B47-A648-CF77BAC2D313}"/>
              </a:ext>
            </a:extLst>
          </p:cNvPr>
          <p:cNvSpPr>
            <a:spLocks noGrp="1"/>
          </p:cNvSpPr>
          <p:nvPr>
            <p:ph type="dt" sz="half" idx="10"/>
          </p:nvPr>
        </p:nvSpPr>
        <p:spPr/>
        <p:txBody>
          <a:bodyPr/>
          <a:lstStyle/>
          <a:p>
            <a:fld id="{95FC18CC-B7AB-4C57-9E64-A248083DE7D0}" type="datetimeFigureOut">
              <a:rPr lang="en-GB" smtClean="0"/>
              <a:t>02/12/2020</a:t>
            </a:fld>
            <a:endParaRPr lang="en-GB"/>
          </a:p>
        </p:txBody>
      </p:sp>
      <p:sp>
        <p:nvSpPr>
          <p:cNvPr id="6" name="Footer Placeholder 5">
            <a:extLst>
              <a:ext uri="{FF2B5EF4-FFF2-40B4-BE49-F238E27FC236}">
                <a16:creationId xmlns:a16="http://schemas.microsoft.com/office/drawing/2014/main" id="{66C48428-3DE1-403E-9F49-B09FB52017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9039BA-6872-4262-AFF3-83251F5DF4A8}"/>
              </a:ext>
            </a:extLst>
          </p:cNvPr>
          <p:cNvSpPr>
            <a:spLocks noGrp="1"/>
          </p:cNvSpPr>
          <p:nvPr>
            <p:ph type="sldNum" sz="quarter" idx="12"/>
          </p:nvPr>
        </p:nvSpPr>
        <p:spPr/>
        <p:txBody>
          <a:bodyPr/>
          <a:lstStyle/>
          <a:p>
            <a:fld id="{644CB16C-494E-482D-AFCD-A6ACA9FA3695}" type="slidenum">
              <a:rPr lang="en-GB" smtClean="0"/>
              <a:t>‹#›</a:t>
            </a:fld>
            <a:endParaRPr lang="en-GB"/>
          </a:p>
        </p:txBody>
      </p:sp>
    </p:spTree>
    <p:extLst>
      <p:ext uri="{BB962C8B-B14F-4D97-AF65-F5344CB8AC3E}">
        <p14:creationId xmlns:p14="http://schemas.microsoft.com/office/powerpoint/2010/main" val="861033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8927ED-DFC4-410C-AA48-07388ED425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627579A-9852-4EC4-A304-AFEDA6E82D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A2F35E-55D9-4C32-9969-EB3E66EC64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FC18CC-B7AB-4C57-9E64-A248083DE7D0}" type="datetimeFigureOut">
              <a:rPr lang="en-GB" smtClean="0"/>
              <a:t>02/12/2020</a:t>
            </a:fld>
            <a:endParaRPr lang="en-GB"/>
          </a:p>
        </p:txBody>
      </p:sp>
      <p:sp>
        <p:nvSpPr>
          <p:cNvPr id="5" name="Footer Placeholder 4">
            <a:extLst>
              <a:ext uri="{FF2B5EF4-FFF2-40B4-BE49-F238E27FC236}">
                <a16:creationId xmlns:a16="http://schemas.microsoft.com/office/drawing/2014/main" id="{E2161A73-0839-4E56-8D3E-B38A3257BC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A27793-B8F8-48B4-B16B-3FB7F040A8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CB16C-494E-482D-AFCD-A6ACA9FA3695}" type="slidenum">
              <a:rPr lang="en-GB" smtClean="0"/>
              <a:t>‹#›</a:t>
            </a:fld>
            <a:endParaRPr lang="en-GB"/>
          </a:p>
        </p:txBody>
      </p:sp>
    </p:spTree>
    <p:extLst>
      <p:ext uri="{BB962C8B-B14F-4D97-AF65-F5344CB8AC3E}">
        <p14:creationId xmlns:p14="http://schemas.microsoft.com/office/powerpoint/2010/main" val="4266393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6A8B57-7E2A-45A5-9096-AE34F08ABACF}"/>
              </a:ext>
            </a:extLst>
          </p:cNvPr>
          <p:cNvSpPr>
            <a:spLocks noGrp="1"/>
          </p:cNvSpPr>
          <p:nvPr>
            <p:ph type="title"/>
          </p:nvPr>
        </p:nvSpPr>
        <p:spPr>
          <a:xfrm>
            <a:off x="838200" y="98425"/>
            <a:ext cx="10515600" cy="701675"/>
          </a:xfrm>
        </p:spPr>
        <p:txBody>
          <a:bodyPr/>
          <a:lstStyle/>
          <a:p>
            <a:r>
              <a:rPr lang="en-GB" u="sng" dirty="0"/>
              <a:t>Paper 2: Revision</a:t>
            </a:r>
          </a:p>
        </p:txBody>
      </p:sp>
      <p:sp>
        <p:nvSpPr>
          <p:cNvPr id="6" name="Content Placeholder 5">
            <a:extLst>
              <a:ext uri="{FF2B5EF4-FFF2-40B4-BE49-F238E27FC236}">
                <a16:creationId xmlns:a16="http://schemas.microsoft.com/office/drawing/2014/main" id="{AFEBA911-F6EA-4693-A4C3-BB55FBF33AA0}"/>
              </a:ext>
            </a:extLst>
          </p:cNvPr>
          <p:cNvSpPr>
            <a:spLocks noGrp="1"/>
          </p:cNvSpPr>
          <p:nvPr>
            <p:ph idx="1"/>
          </p:nvPr>
        </p:nvSpPr>
        <p:spPr>
          <a:xfrm>
            <a:off x="838200" y="914400"/>
            <a:ext cx="11150600" cy="5262563"/>
          </a:xfrm>
        </p:spPr>
        <p:txBody>
          <a:bodyPr>
            <a:normAutofit fontScale="92500" lnSpcReduction="20000"/>
          </a:bodyPr>
          <a:lstStyle/>
          <a:p>
            <a:pPr marL="0" indent="0">
              <a:buNone/>
            </a:pPr>
            <a:r>
              <a:rPr lang="en-GB" b="1" dirty="0"/>
              <a:t>Answer the following questions about the format of Language Paper 2.</a:t>
            </a:r>
          </a:p>
          <a:p>
            <a:pPr marL="0" indent="0">
              <a:buNone/>
            </a:pPr>
            <a:endParaRPr lang="en-GB" b="1" dirty="0"/>
          </a:p>
          <a:p>
            <a:pPr marL="514350" indent="-514350">
              <a:buFont typeface="+mj-lt"/>
              <a:buAutoNum type="arabicPeriod"/>
            </a:pPr>
            <a:r>
              <a:rPr lang="en-GB" dirty="0"/>
              <a:t>How many questions are on the reading section of the exam?</a:t>
            </a:r>
          </a:p>
          <a:p>
            <a:pPr marL="514350" indent="-514350">
              <a:buFont typeface="+mj-lt"/>
              <a:buAutoNum type="arabicPeriod"/>
            </a:pPr>
            <a:r>
              <a:rPr lang="en-GB" dirty="0"/>
              <a:t>Which questions ask you to look at the 21</a:t>
            </a:r>
            <a:r>
              <a:rPr lang="en-GB" baseline="30000" dirty="0"/>
              <a:t>st</a:t>
            </a:r>
            <a:r>
              <a:rPr lang="en-GB" dirty="0"/>
              <a:t> Century text?</a:t>
            </a:r>
          </a:p>
          <a:p>
            <a:pPr marL="514350" indent="-514350">
              <a:buFont typeface="+mj-lt"/>
              <a:buAutoNum type="arabicPeriod"/>
            </a:pPr>
            <a:r>
              <a:rPr lang="en-GB" dirty="0"/>
              <a:t>How many questions ask you to compare the 21</a:t>
            </a:r>
            <a:r>
              <a:rPr lang="en-GB" baseline="30000" dirty="0"/>
              <a:t>st</a:t>
            </a:r>
            <a:r>
              <a:rPr lang="en-GB" dirty="0"/>
              <a:t> Century to the 19</a:t>
            </a:r>
            <a:r>
              <a:rPr lang="en-GB" baseline="30000" dirty="0"/>
              <a:t>th</a:t>
            </a:r>
            <a:r>
              <a:rPr lang="en-GB" dirty="0"/>
              <a:t> Century text?</a:t>
            </a:r>
          </a:p>
          <a:p>
            <a:pPr marL="514350" indent="-514350">
              <a:buFont typeface="+mj-lt"/>
              <a:buAutoNum type="arabicPeriod"/>
            </a:pPr>
            <a:r>
              <a:rPr lang="en-GB" dirty="0"/>
              <a:t>If a question begins with ‘How does the writer persuade …’ what could you look for as your evidence?</a:t>
            </a:r>
          </a:p>
          <a:p>
            <a:pPr marL="514350" indent="-514350">
              <a:buFont typeface="+mj-lt"/>
              <a:buAutoNum type="arabicPeriod"/>
            </a:pPr>
            <a:r>
              <a:rPr lang="en-GB" dirty="0"/>
              <a:t>Question 4 asks you what you think or feel about the text. Write down 4 different ways you could start your PETER paragraphs.</a:t>
            </a:r>
          </a:p>
          <a:p>
            <a:pPr marL="514350" indent="-514350">
              <a:buFont typeface="+mj-lt"/>
              <a:buAutoNum type="arabicPeriod"/>
            </a:pPr>
            <a:r>
              <a:rPr lang="en-GB" dirty="0"/>
              <a:t>How many writing questions will you have to complete?</a:t>
            </a:r>
          </a:p>
          <a:p>
            <a:pPr marL="514350" indent="-514350">
              <a:buFont typeface="+mj-lt"/>
              <a:buAutoNum type="arabicPeriod"/>
            </a:pPr>
            <a:r>
              <a:rPr lang="en-GB" dirty="0"/>
              <a:t>How long should the writing section take you?</a:t>
            </a:r>
          </a:p>
          <a:p>
            <a:pPr marL="514350" indent="-514350">
              <a:buFont typeface="+mj-lt"/>
              <a:buAutoNum type="arabicPeriod"/>
            </a:pPr>
            <a:r>
              <a:rPr lang="en-GB" dirty="0"/>
              <a:t>Write a list of texts that you could be asked to write.</a:t>
            </a:r>
          </a:p>
          <a:p>
            <a:pPr marL="514350" indent="-514350">
              <a:buFont typeface="+mj-lt"/>
              <a:buAutoNum type="arabicPeriod"/>
            </a:pPr>
            <a:endParaRPr lang="en-GB" dirty="0"/>
          </a:p>
        </p:txBody>
      </p:sp>
      <p:sp>
        <p:nvSpPr>
          <p:cNvPr id="4" name="TextBox 3">
            <a:extLst>
              <a:ext uri="{FF2B5EF4-FFF2-40B4-BE49-F238E27FC236}">
                <a16:creationId xmlns:a16="http://schemas.microsoft.com/office/drawing/2014/main" id="{71E5227B-64FC-4813-873A-C544BFC98818}"/>
              </a:ext>
            </a:extLst>
          </p:cNvPr>
          <p:cNvSpPr txBox="1"/>
          <p:nvPr/>
        </p:nvSpPr>
        <p:spPr>
          <a:xfrm rot="16200000">
            <a:off x="-3075058" y="3075056"/>
            <a:ext cx="6858002" cy="707886"/>
          </a:xfrm>
          <a:prstGeom prst="rect">
            <a:avLst/>
          </a:prstGeom>
          <a:solidFill>
            <a:schemeClr val="accent1">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130469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6A8B57-7E2A-45A5-9096-AE34F08ABACF}"/>
              </a:ext>
            </a:extLst>
          </p:cNvPr>
          <p:cNvSpPr>
            <a:spLocks noGrp="1"/>
          </p:cNvSpPr>
          <p:nvPr>
            <p:ph type="title"/>
          </p:nvPr>
        </p:nvSpPr>
        <p:spPr>
          <a:xfrm>
            <a:off x="838200" y="98425"/>
            <a:ext cx="10515600" cy="701675"/>
          </a:xfrm>
        </p:spPr>
        <p:txBody>
          <a:bodyPr/>
          <a:lstStyle/>
          <a:p>
            <a:r>
              <a:rPr lang="en-GB" u="sng" dirty="0"/>
              <a:t>Question 2: 21</a:t>
            </a:r>
            <a:r>
              <a:rPr lang="en-GB" u="sng" baseline="30000" dirty="0"/>
              <a:t>st</a:t>
            </a:r>
            <a:r>
              <a:rPr lang="en-GB" u="sng" dirty="0"/>
              <a:t> Century Text</a:t>
            </a:r>
          </a:p>
        </p:txBody>
      </p:sp>
      <p:sp>
        <p:nvSpPr>
          <p:cNvPr id="6" name="Content Placeholder 5">
            <a:extLst>
              <a:ext uri="{FF2B5EF4-FFF2-40B4-BE49-F238E27FC236}">
                <a16:creationId xmlns:a16="http://schemas.microsoft.com/office/drawing/2014/main" id="{AFEBA911-F6EA-4693-A4C3-BB55FBF33AA0}"/>
              </a:ext>
            </a:extLst>
          </p:cNvPr>
          <p:cNvSpPr>
            <a:spLocks noGrp="1"/>
          </p:cNvSpPr>
          <p:nvPr>
            <p:ph idx="1"/>
          </p:nvPr>
        </p:nvSpPr>
        <p:spPr>
          <a:xfrm>
            <a:off x="838200" y="914400"/>
            <a:ext cx="11150600" cy="5943600"/>
          </a:xfrm>
        </p:spPr>
        <p:txBody>
          <a:bodyPr>
            <a:normAutofit fontScale="32500" lnSpcReduction="20000"/>
          </a:bodyPr>
          <a:lstStyle/>
          <a:p>
            <a:pPr marL="0" indent="0">
              <a:buNone/>
            </a:pPr>
            <a:r>
              <a:rPr lang="en-GB" sz="8000" b="1" dirty="0"/>
              <a:t>How does the writer persuade us that child crime rates are becoming a serious problem? (10 marks)</a:t>
            </a:r>
          </a:p>
          <a:p>
            <a:pPr marL="0" indent="0">
              <a:buNone/>
            </a:pPr>
            <a:r>
              <a:rPr lang="en-GB" sz="9600" dirty="0"/>
              <a:t>Children as young as seven accused of violent 'crime' on parents</a:t>
            </a:r>
          </a:p>
          <a:p>
            <a:pPr marL="0" indent="0">
              <a:buNone/>
            </a:pPr>
            <a:r>
              <a:rPr lang="en-GB" sz="4900" b="1" dirty="0"/>
              <a:t>Police figures show a surge in the number of under-18s treated as "suspects" in violent crimes against their parents, with offences including assault, robbery and sex attacks.</a:t>
            </a:r>
          </a:p>
          <a:p>
            <a:pPr marL="0" indent="0">
              <a:buNone/>
            </a:pPr>
            <a:endParaRPr lang="en-GB" sz="4900" dirty="0"/>
          </a:p>
          <a:p>
            <a:pPr marL="0" indent="0">
              <a:buNone/>
            </a:pPr>
            <a:r>
              <a:rPr lang="en-GB" sz="4900" dirty="0"/>
              <a:t>Children as young as seven are being investigated by police for violent “crimes” against their parents, The Daily Telegraph can disclose.</a:t>
            </a:r>
          </a:p>
          <a:p>
            <a:pPr marL="0" indent="0">
              <a:buNone/>
            </a:pPr>
            <a:r>
              <a:rPr lang="en-GB" sz="4900" dirty="0"/>
              <a:t>Data from Britain’s largest police force showed a 61 per cent increase over just two years in the number of under-18s treated as suspects in acts of violence against their mother or father.</a:t>
            </a:r>
          </a:p>
          <a:p>
            <a:pPr marL="0" indent="0">
              <a:buNone/>
            </a:pPr>
            <a:r>
              <a:rPr lang="en-GB" sz="4900" dirty="0"/>
              <a:t>The youngest suspect was aged just seven, the Metropolitan Police figures showed, but like all other children under 10 the suspect would not have been charged or prosecuted because they were below the age of criminal responsibility.</a:t>
            </a:r>
          </a:p>
          <a:p>
            <a:pPr marL="0" indent="0">
              <a:buNone/>
            </a:pPr>
            <a:r>
              <a:rPr lang="en-GB" sz="4900" dirty="0"/>
              <a:t>A Scotland Yard spokesman said he was unable to reveal further details of the alleged violent offence involving the seven-year-old.</a:t>
            </a:r>
          </a:p>
          <a:p>
            <a:pPr marL="0" indent="0">
              <a:buNone/>
            </a:pPr>
            <a:r>
              <a:rPr lang="en-GB" sz="4900" dirty="0"/>
              <a:t>However, a separate set of figures from another force showed how children as young as four were investigated by police for crimes including assaults and sexual offences.</a:t>
            </a:r>
          </a:p>
          <a:p>
            <a:pPr marL="0" indent="0">
              <a:buNone/>
            </a:pPr>
            <a:r>
              <a:rPr lang="en-GB" sz="4900" dirty="0"/>
              <a:t>Cambridgeshire Police said 54 under-10s were alleged to have committed crimes last year, including six children aged eight or nine accused of rapes.</a:t>
            </a:r>
          </a:p>
          <a:p>
            <a:pPr marL="0" indent="0">
              <a:buNone/>
            </a:pPr>
            <a:r>
              <a:rPr lang="en-GB" sz="4900" dirty="0"/>
              <a:t>It comes just two months after a police watchdog said officers were having to arrest children over petty disagreements because some parents were too weak to discipline their offspring.</a:t>
            </a:r>
          </a:p>
          <a:p>
            <a:pPr marL="0" indent="0">
              <a:buNone/>
            </a:pPr>
            <a:r>
              <a:rPr lang="en-GB" sz="4900" dirty="0"/>
              <a:t>The Metropolitan Police figures showed 1,417 children under 18 were treated as suspects in violent crimes against parents in 2014, up from just 895 in 2012.</a:t>
            </a:r>
          </a:p>
          <a:p>
            <a:pPr marL="0" indent="0">
              <a:buNone/>
            </a:pPr>
            <a:endParaRPr lang="en-GB" dirty="0"/>
          </a:p>
        </p:txBody>
      </p:sp>
      <p:sp>
        <p:nvSpPr>
          <p:cNvPr id="4" name="TextBox 3">
            <a:extLst>
              <a:ext uri="{FF2B5EF4-FFF2-40B4-BE49-F238E27FC236}">
                <a16:creationId xmlns:a16="http://schemas.microsoft.com/office/drawing/2014/main" id="{71E5227B-64FC-4813-873A-C544BFC98818}"/>
              </a:ext>
            </a:extLst>
          </p:cNvPr>
          <p:cNvSpPr txBox="1"/>
          <p:nvPr/>
        </p:nvSpPr>
        <p:spPr>
          <a:xfrm rot="16200000">
            <a:off x="-3075058" y="3075056"/>
            <a:ext cx="6858002" cy="707886"/>
          </a:xfrm>
          <a:prstGeom prst="rect">
            <a:avLst/>
          </a:prstGeom>
          <a:solidFill>
            <a:schemeClr val="accent1">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3743556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6A8B57-7E2A-45A5-9096-AE34F08ABACF}"/>
              </a:ext>
            </a:extLst>
          </p:cNvPr>
          <p:cNvSpPr>
            <a:spLocks noGrp="1"/>
          </p:cNvSpPr>
          <p:nvPr>
            <p:ph type="title"/>
          </p:nvPr>
        </p:nvSpPr>
        <p:spPr>
          <a:xfrm>
            <a:off x="838200" y="98425"/>
            <a:ext cx="10515600" cy="701675"/>
          </a:xfrm>
        </p:spPr>
        <p:txBody>
          <a:bodyPr/>
          <a:lstStyle/>
          <a:p>
            <a:r>
              <a:rPr lang="en-GB" u="sng" dirty="0"/>
              <a:t>Question 2: 21</a:t>
            </a:r>
            <a:r>
              <a:rPr lang="en-GB" u="sng" baseline="30000" dirty="0"/>
              <a:t>st</a:t>
            </a:r>
            <a:r>
              <a:rPr lang="en-GB" u="sng" dirty="0"/>
              <a:t> Century Text</a:t>
            </a:r>
          </a:p>
        </p:txBody>
      </p:sp>
      <p:sp>
        <p:nvSpPr>
          <p:cNvPr id="6" name="Content Placeholder 5">
            <a:extLst>
              <a:ext uri="{FF2B5EF4-FFF2-40B4-BE49-F238E27FC236}">
                <a16:creationId xmlns:a16="http://schemas.microsoft.com/office/drawing/2014/main" id="{AFEBA911-F6EA-4693-A4C3-BB55FBF33AA0}"/>
              </a:ext>
            </a:extLst>
          </p:cNvPr>
          <p:cNvSpPr>
            <a:spLocks noGrp="1"/>
          </p:cNvSpPr>
          <p:nvPr>
            <p:ph idx="1"/>
          </p:nvPr>
        </p:nvSpPr>
        <p:spPr>
          <a:xfrm>
            <a:off x="838200" y="914400"/>
            <a:ext cx="11150600" cy="5845175"/>
          </a:xfrm>
        </p:spPr>
        <p:txBody>
          <a:bodyPr>
            <a:normAutofit fontScale="40000" lnSpcReduction="20000"/>
          </a:bodyPr>
          <a:lstStyle/>
          <a:p>
            <a:pPr marL="0" indent="0">
              <a:buNone/>
            </a:pPr>
            <a:r>
              <a:rPr lang="en-GB" sz="4000" dirty="0"/>
              <a:t>It included one child accused of murder, nine of robbery and more than 1,300 of assaults.</a:t>
            </a:r>
          </a:p>
          <a:p>
            <a:pPr marL="0" indent="0">
              <a:buNone/>
            </a:pPr>
            <a:r>
              <a:rPr lang="en-GB" sz="4000" dirty="0"/>
              <a:t>There were also nine children accused of robbery, 44 of harassment and two of possessing an offensive weapon.</a:t>
            </a:r>
          </a:p>
          <a:p>
            <a:pPr marL="0" indent="0">
              <a:buNone/>
            </a:pPr>
            <a:r>
              <a:rPr lang="en-GB" sz="4000" dirty="0"/>
              <a:t>The total also included four children treated as suspects in rapes and seven of other sexual assaults.</a:t>
            </a:r>
          </a:p>
          <a:p>
            <a:pPr marL="0" indent="0">
              <a:buNone/>
            </a:pPr>
            <a:r>
              <a:rPr lang="en-GB" sz="4000" dirty="0"/>
              <a:t>Of the total number treated as suspects, only 253 were charged or prosecuted.</a:t>
            </a:r>
          </a:p>
          <a:p>
            <a:pPr marL="0" indent="0">
              <a:buNone/>
            </a:pPr>
            <a:r>
              <a:rPr lang="en-GB" sz="4000" dirty="0"/>
              <a:t>In March an official report by the Her Majesty’s Inspectorate of Constabulary revealed one police force took a young girl into custody after a fight with her sister over the television remote control.</a:t>
            </a:r>
          </a:p>
          <a:p>
            <a:pPr marL="0" indent="0">
              <a:buNone/>
            </a:pPr>
            <a:r>
              <a:rPr lang="en-GB" sz="4000" dirty="0"/>
              <a:t>The watchdog said “arrest policies and targets” on domestic violence were leading to “unnecessary” detentions of children.</a:t>
            </a:r>
          </a:p>
          <a:p>
            <a:pPr marL="0" indent="0">
              <a:buNone/>
            </a:pPr>
            <a:r>
              <a:rPr lang="en-GB" sz="4000" dirty="0"/>
              <a:t>The report said: “Police officers we spoke to told us that they were called frequently to deal with incidents where parents or children’s homes could not cope with a child’s disruptive behaviour and sought to use the police as a way to discipline children.”</a:t>
            </a:r>
          </a:p>
          <a:p>
            <a:pPr marL="0" indent="0">
              <a:buNone/>
            </a:pPr>
            <a:r>
              <a:rPr lang="en-GB" sz="4000" dirty="0"/>
              <a:t>In the figures from Cambridgeshire police - which covered all types of crime not just those in which parents were the victim - a four-year-old was investigated for “criminal damage to a building” and a five-year-old was looked into for another unspecified type of criminal damage last year.</a:t>
            </a:r>
          </a:p>
          <a:p>
            <a:pPr marL="0" indent="0">
              <a:buNone/>
            </a:pPr>
            <a:r>
              <a:rPr lang="en-GB" sz="4000" dirty="0"/>
              <a:t>They also showed two boys aged six and seven were investigated for “arson endangering life” in 2009 and an eight-year-old was the subject of a police inquiry for exposure in the same year.</a:t>
            </a:r>
          </a:p>
          <a:p>
            <a:pPr marL="0" indent="0">
              <a:buNone/>
            </a:pPr>
            <a:r>
              <a:rPr lang="en-GB" sz="4000" dirty="0"/>
              <a:t>In a separate development, it has emerged how police officers turned up in a quiet cul-de-sac after neighbours complained about a four-year-boy and his six-year-old sister making noise as they played in the street.</a:t>
            </a:r>
          </a:p>
          <a:p>
            <a:pPr marL="0" indent="0">
              <a:buNone/>
            </a:pPr>
            <a:r>
              <a:rPr lang="en-GB" sz="4000" dirty="0"/>
              <a:t>Uniformed officers spent 45 minutes talking to the parents of Tom Corden and his sister Zara, who had been having fun on a go-kart and a scooter outside their home in Belper, </a:t>
            </a:r>
            <a:r>
              <a:rPr lang="en-GB" sz="4000" dirty="0" err="1"/>
              <a:t>Derbys</a:t>
            </a:r>
            <a:r>
              <a:rPr lang="en-GB" sz="4000" dirty="0"/>
              <a:t>.</a:t>
            </a:r>
          </a:p>
          <a:p>
            <a:pPr marL="0" indent="0">
              <a:buNone/>
            </a:pPr>
            <a:r>
              <a:rPr lang="en-GB" sz="4000" dirty="0"/>
              <a:t>Police left after establishing the youngsters were not committing anti-social behaviour but “just being kids”, said their mother, Andree, 45.</a:t>
            </a:r>
          </a:p>
          <a:p>
            <a:pPr marL="0" indent="0">
              <a:buNone/>
            </a:pPr>
            <a:r>
              <a:rPr lang="en-GB" sz="4000" dirty="0"/>
              <a:t>"My son was scared to go back outside and play because he felt like he had done something wrong,” she added.</a:t>
            </a:r>
          </a:p>
          <a:p>
            <a:pPr marL="0" indent="0">
              <a:buNone/>
            </a:pPr>
            <a:endParaRPr lang="en-GB" dirty="0"/>
          </a:p>
        </p:txBody>
      </p:sp>
      <p:sp>
        <p:nvSpPr>
          <p:cNvPr id="4" name="TextBox 3">
            <a:extLst>
              <a:ext uri="{FF2B5EF4-FFF2-40B4-BE49-F238E27FC236}">
                <a16:creationId xmlns:a16="http://schemas.microsoft.com/office/drawing/2014/main" id="{71E5227B-64FC-4813-873A-C544BFC98818}"/>
              </a:ext>
            </a:extLst>
          </p:cNvPr>
          <p:cNvSpPr txBox="1"/>
          <p:nvPr/>
        </p:nvSpPr>
        <p:spPr>
          <a:xfrm rot="16200000">
            <a:off x="-3075058" y="3075056"/>
            <a:ext cx="6858002" cy="707886"/>
          </a:xfrm>
          <a:prstGeom prst="rect">
            <a:avLst/>
          </a:prstGeom>
          <a:solidFill>
            <a:schemeClr val="accent1">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843490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6A8B57-7E2A-45A5-9096-AE34F08ABACF}"/>
              </a:ext>
            </a:extLst>
          </p:cNvPr>
          <p:cNvSpPr>
            <a:spLocks noGrp="1"/>
          </p:cNvSpPr>
          <p:nvPr>
            <p:ph type="title"/>
          </p:nvPr>
        </p:nvSpPr>
        <p:spPr>
          <a:xfrm>
            <a:off x="838200" y="98425"/>
            <a:ext cx="10515600" cy="701675"/>
          </a:xfrm>
        </p:spPr>
        <p:txBody>
          <a:bodyPr/>
          <a:lstStyle/>
          <a:p>
            <a:r>
              <a:rPr lang="en-GB" u="sng" dirty="0"/>
              <a:t>Question 4: 19</a:t>
            </a:r>
            <a:r>
              <a:rPr lang="en-GB" u="sng" baseline="30000" dirty="0"/>
              <a:t>th</a:t>
            </a:r>
            <a:r>
              <a:rPr lang="en-GB" u="sng" dirty="0"/>
              <a:t> Century Text</a:t>
            </a:r>
          </a:p>
        </p:txBody>
      </p:sp>
      <p:sp>
        <p:nvSpPr>
          <p:cNvPr id="6" name="Content Placeholder 5">
            <a:extLst>
              <a:ext uri="{FF2B5EF4-FFF2-40B4-BE49-F238E27FC236}">
                <a16:creationId xmlns:a16="http://schemas.microsoft.com/office/drawing/2014/main" id="{AFEBA911-F6EA-4693-A4C3-BB55FBF33AA0}"/>
              </a:ext>
            </a:extLst>
          </p:cNvPr>
          <p:cNvSpPr>
            <a:spLocks noGrp="1"/>
          </p:cNvSpPr>
          <p:nvPr>
            <p:ph idx="1"/>
          </p:nvPr>
        </p:nvSpPr>
        <p:spPr>
          <a:xfrm>
            <a:off x="838200" y="914400"/>
            <a:ext cx="11150600" cy="5845175"/>
          </a:xfrm>
        </p:spPr>
        <p:txBody>
          <a:bodyPr>
            <a:normAutofit/>
          </a:bodyPr>
          <a:lstStyle/>
          <a:p>
            <a:pPr marL="0" indent="0">
              <a:buNone/>
            </a:pPr>
            <a:r>
              <a:rPr lang="en-GB" sz="2400" b="1" dirty="0"/>
              <a:t>What do you think and feel about the way the writer portrays child criminals?</a:t>
            </a:r>
          </a:p>
          <a:p>
            <a:pPr marL="0" indent="0">
              <a:buNone/>
            </a:pPr>
            <a:endParaRPr lang="en-GB" dirty="0"/>
          </a:p>
        </p:txBody>
      </p:sp>
      <p:sp>
        <p:nvSpPr>
          <p:cNvPr id="4" name="TextBox 3">
            <a:extLst>
              <a:ext uri="{FF2B5EF4-FFF2-40B4-BE49-F238E27FC236}">
                <a16:creationId xmlns:a16="http://schemas.microsoft.com/office/drawing/2014/main" id="{71E5227B-64FC-4813-873A-C544BFC98818}"/>
              </a:ext>
            </a:extLst>
          </p:cNvPr>
          <p:cNvSpPr txBox="1"/>
          <p:nvPr/>
        </p:nvSpPr>
        <p:spPr>
          <a:xfrm rot="16200000">
            <a:off x="-3075058" y="3075056"/>
            <a:ext cx="6858002" cy="707886"/>
          </a:xfrm>
          <a:prstGeom prst="rect">
            <a:avLst/>
          </a:prstGeom>
          <a:solidFill>
            <a:schemeClr val="accent1">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pic>
        <p:nvPicPr>
          <p:cNvPr id="2" name="Picture 1">
            <a:extLst>
              <a:ext uri="{FF2B5EF4-FFF2-40B4-BE49-F238E27FC236}">
                <a16:creationId xmlns:a16="http://schemas.microsoft.com/office/drawing/2014/main" id="{A3E13CCF-E049-4F85-B441-2F9D65E9AE98}"/>
              </a:ext>
            </a:extLst>
          </p:cNvPr>
          <p:cNvPicPr>
            <a:picLocks noChangeAspect="1"/>
          </p:cNvPicPr>
          <p:nvPr/>
        </p:nvPicPr>
        <p:blipFill>
          <a:blip r:embed="rId2"/>
          <a:stretch>
            <a:fillRect/>
          </a:stretch>
        </p:blipFill>
        <p:spPr>
          <a:xfrm>
            <a:off x="1708150" y="1430071"/>
            <a:ext cx="9645650" cy="5125009"/>
          </a:xfrm>
          <a:prstGeom prst="rect">
            <a:avLst/>
          </a:prstGeom>
        </p:spPr>
      </p:pic>
    </p:spTree>
    <p:extLst>
      <p:ext uri="{BB962C8B-B14F-4D97-AF65-F5344CB8AC3E}">
        <p14:creationId xmlns:p14="http://schemas.microsoft.com/office/powerpoint/2010/main" val="1306045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6A8B57-7E2A-45A5-9096-AE34F08ABACF}"/>
              </a:ext>
            </a:extLst>
          </p:cNvPr>
          <p:cNvSpPr>
            <a:spLocks noGrp="1"/>
          </p:cNvSpPr>
          <p:nvPr>
            <p:ph type="title"/>
          </p:nvPr>
        </p:nvSpPr>
        <p:spPr>
          <a:xfrm>
            <a:off x="838200" y="98425"/>
            <a:ext cx="10515600" cy="701675"/>
          </a:xfrm>
        </p:spPr>
        <p:txBody>
          <a:bodyPr/>
          <a:lstStyle/>
          <a:p>
            <a:r>
              <a:rPr lang="en-GB" u="sng" dirty="0"/>
              <a:t>Question 4: 19</a:t>
            </a:r>
            <a:r>
              <a:rPr lang="en-GB" u="sng" baseline="30000" dirty="0"/>
              <a:t>th</a:t>
            </a:r>
            <a:r>
              <a:rPr lang="en-GB" u="sng" dirty="0"/>
              <a:t> Century Text</a:t>
            </a:r>
          </a:p>
        </p:txBody>
      </p:sp>
      <p:sp>
        <p:nvSpPr>
          <p:cNvPr id="6" name="Content Placeholder 5">
            <a:extLst>
              <a:ext uri="{FF2B5EF4-FFF2-40B4-BE49-F238E27FC236}">
                <a16:creationId xmlns:a16="http://schemas.microsoft.com/office/drawing/2014/main" id="{AFEBA911-F6EA-4693-A4C3-BB55FBF33AA0}"/>
              </a:ext>
            </a:extLst>
          </p:cNvPr>
          <p:cNvSpPr>
            <a:spLocks noGrp="1"/>
          </p:cNvSpPr>
          <p:nvPr>
            <p:ph idx="1"/>
          </p:nvPr>
        </p:nvSpPr>
        <p:spPr>
          <a:xfrm>
            <a:off x="838200" y="914400"/>
            <a:ext cx="11150600" cy="5845175"/>
          </a:xfrm>
        </p:spPr>
        <p:txBody>
          <a:bodyPr>
            <a:normAutofit/>
          </a:bodyPr>
          <a:lstStyle/>
          <a:p>
            <a:pPr marL="0" indent="0">
              <a:buNone/>
            </a:pPr>
            <a:r>
              <a:rPr lang="en-GB" sz="2400" b="1" dirty="0"/>
              <a:t>What do you think and feel about the way the writer portrays child criminals?</a:t>
            </a:r>
          </a:p>
          <a:p>
            <a:pPr marL="0" indent="0">
              <a:buNone/>
            </a:pPr>
            <a:endParaRPr lang="en-GB" dirty="0"/>
          </a:p>
        </p:txBody>
      </p:sp>
      <p:sp>
        <p:nvSpPr>
          <p:cNvPr id="4" name="TextBox 3">
            <a:extLst>
              <a:ext uri="{FF2B5EF4-FFF2-40B4-BE49-F238E27FC236}">
                <a16:creationId xmlns:a16="http://schemas.microsoft.com/office/drawing/2014/main" id="{71E5227B-64FC-4813-873A-C544BFC98818}"/>
              </a:ext>
            </a:extLst>
          </p:cNvPr>
          <p:cNvSpPr txBox="1"/>
          <p:nvPr/>
        </p:nvSpPr>
        <p:spPr>
          <a:xfrm rot="16200000">
            <a:off x="-3075058" y="3075056"/>
            <a:ext cx="6858002" cy="707886"/>
          </a:xfrm>
          <a:prstGeom prst="rect">
            <a:avLst/>
          </a:prstGeom>
          <a:solidFill>
            <a:schemeClr val="accent1">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pic>
        <p:nvPicPr>
          <p:cNvPr id="3" name="Picture 2">
            <a:extLst>
              <a:ext uri="{FF2B5EF4-FFF2-40B4-BE49-F238E27FC236}">
                <a16:creationId xmlns:a16="http://schemas.microsoft.com/office/drawing/2014/main" id="{F2DED8D3-BB4E-436B-A91A-B8FB6D227186}"/>
              </a:ext>
            </a:extLst>
          </p:cNvPr>
          <p:cNvPicPr>
            <a:picLocks noChangeAspect="1"/>
          </p:cNvPicPr>
          <p:nvPr/>
        </p:nvPicPr>
        <p:blipFill>
          <a:blip r:embed="rId2"/>
          <a:stretch>
            <a:fillRect/>
          </a:stretch>
        </p:blipFill>
        <p:spPr>
          <a:xfrm>
            <a:off x="3432175" y="1524000"/>
            <a:ext cx="5610225" cy="4936230"/>
          </a:xfrm>
          <a:prstGeom prst="rect">
            <a:avLst/>
          </a:prstGeom>
        </p:spPr>
      </p:pic>
    </p:spTree>
    <p:extLst>
      <p:ext uri="{BB962C8B-B14F-4D97-AF65-F5344CB8AC3E}">
        <p14:creationId xmlns:p14="http://schemas.microsoft.com/office/powerpoint/2010/main" val="2072661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6A8B57-7E2A-45A5-9096-AE34F08ABACF}"/>
              </a:ext>
            </a:extLst>
          </p:cNvPr>
          <p:cNvSpPr>
            <a:spLocks noGrp="1"/>
          </p:cNvSpPr>
          <p:nvPr>
            <p:ph type="title"/>
          </p:nvPr>
        </p:nvSpPr>
        <p:spPr>
          <a:xfrm>
            <a:off x="838200" y="98425"/>
            <a:ext cx="10515600" cy="701675"/>
          </a:xfrm>
        </p:spPr>
        <p:txBody>
          <a:bodyPr/>
          <a:lstStyle/>
          <a:p>
            <a:r>
              <a:rPr lang="en-GB" u="sng" dirty="0"/>
              <a:t>Question 6: Comparison</a:t>
            </a:r>
          </a:p>
        </p:txBody>
      </p:sp>
      <p:sp>
        <p:nvSpPr>
          <p:cNvPr id="6" name="Content Placeholder 5">
            <a:extLst>
              <a:ext uri="{FF2B5EF4-FFF2-40B4-BE49-F238E27FC236}">
                <a16:creationId xmlns:a16="http://schemas.microsoft.com/office/drawing/2014/main" id="{AFEBA911-F6EA-4693-A4C3-BB55FBF33AA0}"/>
              </a:ext>
            </a:extLst>
          </p:cNvPr>
          <p:cNvSpPr>
            <a:spLocks noGrp="1"/>
          </p:cNvSpPr>
          <p:nvPr>
            <p:ph idx="1"/>
          </p:nvPr>
        </p:nvSpPr>
        <p:spPr>
          <a:xfrm>
            <a:off x="838200" y="914401"/>
            <a:ext cx="11150600" cy="1066800"/>
          </a:xfrm>
        </p:spPr>
        <p:txBody>
          <a:bodyPr>
            <a:normAutofit lnSpcReduction="10000"/>
          </a:bodyPr>
          <a:lstStyle/>
          <a:p>
            <a:pPr marL="0" indent="0">
              <a:buNone/>
            </a:pPr>
            <a:r>
              <a:rPr lang="en-GB" sz="2400" b="1" dirty="0"/>
              <a:t>Both of these texts are about child criminals. Compare the following:</a:t>
            </a:r>
            <a:br>
              <a:rPr lang="en-GB" sz="2400" b="1" dirty="0"/>
            </a:br>
            <a:r>
              <a:rPr lang="en-GB" sz="2400" dirty="0"/>
              <a:t>- the writers’ attitudes to child criminals;</a:t>
            </a:r>
            <a:br>
              <a:rPr lang="en-GB" sz="2400" dirty="0"/>
            </a:br>
            <a:r>
              <a:rPr lang="en-GB" sz="2400" dirty="0"/>
              <a:t>- how they get across their arguments.</a:t>
            </a:r>
            <a:endParaRPr lang="en-GB" dirty="0"/>
          </a:p>
        </p:txBody>
      </p:sp>
      <p:sp>
        <p:nvSpPr>
          <p:cNvPr id="4" name="TextBox 3">
            <a:extLst>
              <a:ext uri="{FF2B5EF4-FFF2-40B4-BE49-F238E27FC236}">
                <a16:creationId xmlns:a16="http://schemas.microsoft.com/office/drawing/2014/main" id="{71E5227B-64FC-4813-873A-C544BFC98818}"/>
              </a:ext>
            </a:extLst>
          </p:cNvPr>
          <p:cNvSpPr txBox="1"/>
          <p:nvPr/>
        </p:nvSpPr>
        <p:spPr>
          <a:xfrm rot="16200000">
            <a:off x="-3075058" y="3075056"/>
            <a:ext cx="6858002" cy="707886"/>
          </a:xfrm>
          <a:prstGeom prst="rect">
            <a:avLst/>
          </a:prstGeom>
          <a:solidFill>
            <a:schemeClr val="accent1">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graphicFrame>
        <p:nvGraphicFramePr>
          <p:cNvPr id="2" name="Table 1">
            <a:extLst>
              <a:ext uri="{FF2B5EF4-FFF2-40B4-BE49-F238E27FC236}">
                <a16:creationId xmlns:a16="http://schemas.microsoft.com/office/drawing/2014/main" id="{63E1FB0C-8C87-4CB3-A185-19A35D08D39C}"/>
              </a:ext>
            </a:extLst>
          </p:cNvPr>
          <p:cNvGraphicFramePr>
            <a:graphicFrameLocks noGrp="1"/>
          </p:cNvGraphicFramePr>
          <p:nvPr>
            <p:extLst>
              <p:ext uri="{D42A27DB-BD31-4B8C-83A1-F6EECF244321}">
                <p14:modId xmlns:p14="http://schemas.microsoft.com/office/powerpoint/2010/main" val="1251869342"/>
              </p:ext>
            </p:extLst>
          </p:nvPr>
        </p:nvGraphicFramePr>
        <p:xfrm>
          <a:off x="952500" y="2111588"/>
          <a:ext cx="11036301" cy="4403512"/>
        </p:xfrm>
        <a:graphic>
          <a:graphicData uri="http://schemas.openxmlformats.org/drawingml/2006/table">
            <a:tbl>
              <a:tblPr firstRow="1" bandRow="1">
                <a:tableStyleId>{5C22544A-7EE6-4342-B048-85BDC9FD1C3A}</a:tableStyleId>
              </a:tblPr>
              <a:tblGrid>
                <a:gridCol w="1955800">
                  <a:extLst>
                    <a:ext uri="{9D8B030D-6E8A-4147-A177-3AD203B41FA5}">
                      <a16:colId xmlns:a16="http://schemas.microsoft.com/office/drawing/2014/main" val="3821467434"/>
                    </a:ext>
                  </a:extLst>
                </a:gridCol>
                <a:gridCol w="4749800">
                  <a:extLst>
                    <a:ext uri="{9D8B030D-6E8A-4147-A177-3AD203B41FA5}">
                      <a16:colId xmlns:a16="http://schemas.microsoft.com/office/drawing/2014/main" val="2485213377"/>
                    </a:ext>
                  </a:extLst>
                </a:gridCol>
                <a:gridCol w="4330701">
                  <a:extLst>
                    <a:ext uri="{9D8B030D-6E8A-4147-A177-3AD203B41FA5}">
                      <a16:colId xmlns:a16="http://schemas.microsoft.com/office/drawing/2014/main" val="2798960794"/>
                    </a:ext>
                  </a:extLst>
                </a:gridCol>
              </a:tblGrid>
              <a:tr h="655576">
                <a:tc>
                  <a:txBody>
                    <a:bodyPr/>
                    <a:lstStyle/>
                    <a:p>
                      <a:endParaRPr lang="en-GB" dirty="0"/>
                    </a:p>
                  </a:txBody>
                  <a:tcPr/>
                </a:tc>
                <a:tc>
                  <a:txBody>
                    <a:bodyPr/>
                    <a:lstStyle/>
                    <a:p>
                      <a:r>
                        <a:rPr lang="en-GB" dirty="0"/>
                        <a:t>21</a:t>
                      </a:r>
                      <a:r>
                        <a:rPr lang="en-GB" baseline="30000" dirty="0"/>
                        <a:t>st</a:t>
                      </a:r>
                      <a:r>
                        <a:rPr lang="en-GB" dirty="0"/>
                        <a:t> Century</a:t>
                      </a:r>
                    </a:p>
                  </a:txBody>
                  <a:tcPr/>
                </a:tc>
                <a:tc>
                  <a:txBody>
                    <a:bodyPr/>
                    <a:lstStyle/>
                    <a:p>
                      <a:r>
                        <a:rPr lang="en-GB" dirty="0"/>
                        <a:t>19</a:t>
                      </a:r>
                      <a:r>
                        <a:rPr lang="en-GB" baseline="30000" dirty="0"/>
                        <a:t>th</a:t>
                      </a:r>
                      <a:r>
                        <a:rPr lang="en-GB" dirty="0"/>
                        <a:t> Century</a:t>
                      </a:r>
                    </a:p>
                  </a:txBody>
                  <a:tcPr/>
                </a:tc>
                <a:extLst>
                  <a:ext uri="{0D108BD9-81ED-4DB2-BD59-A6C34878D82A}">
                    <a16:rowId xmlns:a16="http://schemas.microsoft.com/office/drawing/2014/main" val="2232122200"/>
                  </a:ext>
                </a:extLst>
              </a:tr>
              <a:tr h="1873968">
                <a:tc>
                  <a:txBody>
                    <a:bodyPr/>
                    <a:lstStyle/>
                    <a:p>
                      <a:r>
                        <a:rPr lang="en-GB" sz="1800" dirty="0"/>
                        <a:t>the writers’ attitudes to child criminals;</a:t>
                      </a:r>
                      <a:endParaRPr lang="en-GB" dirty="0"/>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1347639838"/>
                  </a:ext>
                </a:extLst>
              </a:tr>
              <a:tr h="1873968">
                <a:tc>
                  <a:txBody>
                    <a:bodyPr/>
                    <a:lstStyle/>
                    <a:p>
                      <a:r>
                        <a:rPr lang="en-GB" sz="1800" dirty="0"/>
                        <a:t>how they get across their arguments.</a:t>
                      </a:r>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53684348"/>
                  </a:ext>
                </a:extLst>
              </a:tr>
            </a:tbl>
          </a:graphicData>
        </a:graphic>
      </p:graphicFrame>
    </p:spTree>
    <p:extLst>
      <p:ext uri="{BB962C8B-B14F-4D97-AF65-F5344CB8AC3E}">
        <p14:creationId xmlns:p14="http://schemas.microsoft.com/office/powerpoint/2010/main" val="2131534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928</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Office Theme</vt:lpstr>
      <vt:lpstr>Paper 2: Revision</vt:lpstr>
      <vt:lpstr>Question 2: 21st Century Text</vt:lpstr>
      <vt:lpstr>Question 2: 21st Century Text</vt:lpstr>
      <vt:lpstr>Question 4: 19th Century Text</vt:lpstr>
      <vt:lpstr>Question 4: 19th Century Text</vt:lpstr>
      <vt:lpstr>Question 6: Comparison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2: Revision</dc:title>
  <dc:creator>A Allen</dc:creator>
  <cp:lastModifiedBy>A Allen</cp:lastModifiedBy>
  <cp:revision>5</cp:revision>
  <dcterms:created xsi:type="dcterms:W3CDTF">2020-12-02T11:25:13Z</dcterms:created>
  <dcterms:modified xsi:type="dcterms:W3CDTF">2020-12-02T11:48:13Z</dcterms:modified>
</cp:coreProperties>
</file>