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13"/>
  </p:notesMasterIdLst>
  <p:sldIdLst>
    <p:sldId id="270" r:id="rId2"/>
    <p:sldId id="271" r:id="rId3"/>
    <p:sldId id="272" r:id="rId4"/>
    <p:sldId id="273" r:id="rId5"/>
    <p:sldId id="274" r:id="rId6"/>
    <p:sldId id="275" r:id="rId7"/>
    <p:sldId id="276" r:id="rId8"/>
    <p:sldId id="279" r:id="rId9"/>
    <p:sldId id="277" r:id="rId10"/>
    <p:sldId id="278" r:id="rId11"/>
    <p:sldId id="28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nda Allen" initials="AA" lastIdx="1" clrIdx="0">
    <p:extLst>
      <p:ext uri="{19B8F6BF-5375-455C-9EA6-DF929625EA0E}">
        <p15:presenceInfo xmlns:p15="http://schemas.microsoft.com/office/powerpoint/2012/main" userId="6b61a81e56fa5e2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EFFD"/>
    <a:srgbClr val="E3F5F0"/>
    <a:srgbClr val="FFE7F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81" d="100"/>
          <a:sy n="81" d="100"/>
        </p:scale>
        <p:origin x="120" y="5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32068B-9EE1-4D55-B443-F72A31323C91}" type="datetimeFigureOut">
              <a:rPr lang="en-GB" smtClean="0"/>
              <a:t>04/12/2020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CC4DD2-0595-4001-86FB-9DE93C22A1CB}" type="slidenum">
              <a:rPr lang="en-GB" smtClean="0"/>
              <a:t>‹#›</a:t>
            </a:fld>
            <a:endParaRPr lang="en-GB"/>
          </a:p>
        </p:txBody>
      </p:sp>
    </p:spTree>
    <p:extLst>
      <p:ext uri="{BB962C8B-B14F-4D97-AF65-F5344CB8AC3E}">
        <p14:creationId xmlns:p14="http://schemas.microsoft.com/office/powerpoint/2010/main" val="3304387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LESSON 3</a:t>
            </a:r>
          </a:p>
        </p:txBody>
      </p:sp>
      <p:sp>
        <p:nvSpPr>
          <p:cNvPr id="4" name="Slide Number Placeholder 3"/>
          <p:cNvSpPr>
            <a:spLocks noGrp="1"/>
          </p:cNvSpPr>
          <p:nvPr>
            <p:ph type="sldNum" sz="quarter" idx="5"/>
          </p:nvPr>
        </p:nvSpPr>
        <p:spPr/>
        <p:txBody>
          <a:bodyPr/>
          <a:lstStyle/>
          <a:p>
            <a:fld id="{E7CC4DD2-0595-4001-86FB-9DE93C22A1CB}" type="slidenum">
              <a:rPr lang="en-GB" smtClean="0"/>
              <a:t>1</a:t>
            </a:fld>
            <a:endParaRPr lang="en-GB"/>
          </a:p>
        </p:txBody>
      </p:sp>
    </p:spTree>
    <p:extLst>
      <p:ext uri="{BB962C8B-B14F-4D97-AF65-F5344CB8AC3E}">
        <p14:creationId xmlns:p14="http://schemas.microsoft.com/office/powerpoint/2010/main" val="2665658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7CC4DD2-0595-4001-86FB-9DE93C22A1CB}" type="slidenum">
              <a:rPr lang="en-GB" smtClean="0"/>
              <a:t>2</a:t>
            </a:fld>
            <a:endParaRPr lang="en-GB"/>
          </a:p>
        </p:txBody>
      </p:sp>
    </p:spTree>
    <p:extLst>
      <p:ext uri="{BB962C8B-B14F-4D97-AF65-F5344CB8AC3E}">
        <p14:creationId xmlns:p14="http://schemas.microsoft.com/office/powerpoint/2010/main" val="2665658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7CC4DD2-0595-4001-86FB-9DE93C22A1CB}" type="slidenum">
              <a:rPr lang="en-GB" smtClean="0"/>
              <a:t>3</a:t>
            </a:fld>
            <a:endParaRPr lang="en-GB"/>
          </a:p>
        </p:txBody>
      </p:sp>
    </p:spTree>
    <p:extLst>
      <p:ext uri="{BB962C8B-B14F-4D97-AF65-F5344CB8AC3E}">
        <p14:creationId xmlns:p14="http://schemas.microsoft.com/office/powerpoint/2010/main" val="2665658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7CC4DD2-0595-4001-86FB-9DE93C22A1CB}" type="slidenum">
              <a:rPr lang="en-GB" smtClean="0"/>
              <a:t>4</a:t>
            </a:fld>
            <a:endParaRPr lang="en-GB"/>
          </a:p>
        </p:txBody>
      </p:sp>
    </p:spTree>
    <p:extLst>
      <p:ext uri="{BB962C8B-B14F-4D97-AF65-F5344CB8AC3E}">
        <p14:creationId xmlns:p14="http://schemas.microsoft.com/office/powerpoint/2010/main" val="2665658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7CC4DD2-0595-4001-86FB-9DE93C22A1CB}" type="slidenum">
              <a:rPr lang="en-GB" smtClean="0"/>
              <a:t>5</a:t>
            </a:fld>
            <a:endParaRPr lang="en-GB"/>
          </a:p>
        </p:txBody>
      </p:sp>
    </p:spTree>
    <p:extLst>
      <p:ext uri="{BB962C8B-B14F-4D97-AF65-F5344CB8AC3E}">
        <p14:creationId xmlns:p14="http://schemas.microsoft.com/office/powerpoint/2010/main" val="2665658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LESSON 4</a:t>
            </a:r>
          </a:p>
        </p:txBody>
      </p:sp>
      <p:sp>
        <p:nvSpPr>
          <p:cNvPr id="4" name="Slide Number Placeholder 3"/>
          <p:cNvSpPr>
            <a:spLocks noGrp="1"/>
          </p:cNvSpPr>
          <p:nvPr>
            <p:ph type="sldNum" sz="quarter" idx="5"/>
          </p:nvPr>
        </p:nvSpPr>
        <p:spPr/>
        <p:txBody>
          <a:bodyPr/>
          <a:lstStyle/>
          <a:p>
            <a:fld id="{E7CC4DD2-0595-4001-86FB-9DE93C22A1CB}" type="slidenum">
              <a:rPr lang="en-GB" smtClean="0"/>
              <a:t>7</a:t>
            </a:fld>
            <a:endParaRPr lang="en-GB"/>
          </a:p>
        </p:txBody>
      </p:sp>
    </p:spTree>
    <p:extLst>
      <p:ext uri="{BB962C8B-B14F-4D97-AF65-F5344CB8AC3E}">
        <p14:creationId xmlns:p14="http://schemas.microsoft.com/office/powerpoint/2010/main" val="2665658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7CC4DD2-0595-4001-86FB-9DE93C22A1CB}" type="slidenum">
              <a:rPr lang="en-GB" smtClean="0"/>
              <a:t>8</a:t>
            </a:fld>
            <a:endParaRPr lang="en-GB"/>
          </a:p>
        </p:txBody>
      </p:sp>
    </p:spTree>
    <p:extLst>
      <p:ext uri="{BB962C8B-B14F-4D97-AF65-F5344CB8AC3E}">
        <p14:creationId xmlns:p14="http://schemas.microsoft.com/office/powerpoint/2010/main" val="2665658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7CC4DD2-0595-4001-86FB-9DE93C22A1CB}" type="slidenum">
              <a:rPr lang="en-GB" smtClean="0"/>
              <a:t>9</a:t>
            </a:fld>
            <a:endParaRPr lang="en-GB"/>
          </a:p>
        </p:txBody>
      </p:sp>
    </p:spTree>
    <p:extLst>
      <p:ext uri="{BB962C8B-B14F-4D97-AF65-F5344CB8AC3E}">
        <p14:creationId xmlns:p14="http://schemas.microsoft.com/office/powerpoint/2010/main" val="2665658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7CC4DD2-0595-4001-86FB-9DE93C22A1CB}" type="slidenum">
              <a:rPr lang="en-GB" smtClean="0"/>
              <a:t>10</a:t>
            </a:fld>
            <a:endParaRPr lang="en-GB"/>
          </a:p>
        </p:txBody>
      </p:sp>
    </p:spTree>
    <p:extLst>
      <p:ext uri="{BB962C8B-B14F-4D97-AF65-F5344CB8AC3E}">
        <p14:creationId xmlns:p14="http://schemas.microsoft.com/office/powerpoint/2010/main" val="2665658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12/4/2020</a:t>
            </a:fld>
            <a:endParaRPr lang="en-US"/>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691116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12/4/2020</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990321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12/4/2020</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637206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12/4/2020</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093607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12/4/2020</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270158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12/4/2020</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40041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12/4/2020</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37437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12/4/2020</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36092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12/4/2020</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918325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12/4/2020</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515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12/4/2020</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032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12/4/2020</a:t>
            </a:fld>
            <a:endParaRPr lang="en-US"/>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7981971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030A6078-80A4-49BE-A5BE-CD21318249CC}"/>
              </a:ext>
            </a:extLst>
          </p:cNvPr>
          <p:cNvPicPr>
            <a:picLocks noChangeAspect="1"/>
          </p:cNvPicPr>
          <p:nvPr/>
        </p:nvPicPr>
        <p:blipFill rotWithShape="1">
          <a:blip r:embed="rId3"/>
          <a:srcRect b="15730"/>
          <a:stretch/>
        </p:blipFill>
        <p:spPr>
          <a:xfrm>
            <a:off x="3" y="-22"/>
            <a:ext cx="12191997" cy="6858022"/>
          </a:xfrm>
          <a:prstGeom prst="rect">
            <a:avLst/>
          </a:prstGeom>
        </p:spPr>
      </p:pic>
      <p:sp>
        <p:nvSpPr>
          <p:cNvPr id="2" name="Title 1">
            <a:extLst>
              <a:ext uri="{FF2B5EF4-FFF2-40B4-BE49-F238E27FC236}">
                <a16:creationId xmlns:a16="http://schemas.microsoft.com/office/drawing/2014/main" id="{62D78F3F-8D11-4775-9AD8-55F9F63A1CA4}"/>
              </a:ext>
            </a:extLst>
          </p:cNvPr>
          <p:cNvSpPr>
            <a:spLocks noGrp="1"/>
          </p:cNvSpPr>
          <p:nvPr>
            <p:ph type="title"/>
          </p:nvPr>
        </p:nvSpPr>
        <p:spPr>
          <a:xfrm>
            <a:off x="1192143" y="293161"/>
            <a:ext cx="10005740" cy="1550153"/>
          </a:xfrm>
          <a:solidFill>
            <a:srgbClr val="FFEFFD"/>
          </a:solidFill>
        </p:spPr>
        <p:txBody>
          <a:bodyPr anchor="t">
            <a:noAutofit/>
          </a:bodyPr>
          <a:lstStyle/>
          <a:p>
            <a:pPr algn="ctr"/>
            <a:r>
              <a:rPr lang="en-GB" sz="4400" b="1" dirty="0">
                <a:latin typeface="Arial" panose="020B0604020202020204" pitchFamily="34" charset="0"/>
                <a:cs typeface="Arial" panose="020B0604020202020204" pitchFamily="34" charset="0"/>
              </a:rPr>
              <a:t>How many other words can you make using the letters of the name?</a:t>
            </a:r>
            <a:endParaRPr lang="en-GB" sz="4400" dirty="0">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3BE65E8E-DF2F-4613-A01A-E92878FC4316}"/>
              </a:ext>
            </a:extLst>
          </p:cNvPr>
          <p:cNvSpPr>
            <a:spLocks noGrp="1"/>
          </p:cNvSpPr>
          <p:nvPr>
            <p:ph idx="1"/>
          </p:nvPr>
        </p:nvSpPr>
        <p:spPr>
          <a:xfrm>
            <a:off x="1293743" y="3105041"/>
            <a:ext cx="10515600" cy="1133131"/>
          </a:xfrm>
          <a:solidFill>
            <a:srgbClr val="FFEFFD"/>
          </a:solidFill>
        </p:spPr>
        <p:txBody>
          <a:bodyPr>
            <a:normAutofit lnSpcReduction="10000"/>
          </a:bodyPr>
          <a:lstStyle/>
          <a:p>
            <a:pPr marL="457200" lvl="1" indent="0">
              <a:buNone/>
            </a:pPr>
            <a:r>
              <a:rPr lang="en-GB" sz="6600" dirty="0">
                <a:latin typeface="Aharoni" panose="02010803020104030203" pitchFamily="2" charset="-79"/>
                <a:cs typeface="Aharoni" panose="02010803020104030203" pitchFamily="2" charset="-79"/>
              </a:rPr>
              <a:t>PROFESSOR MILLWARD</a:t>
            </a:r>
          </a:p>
          <a:p>
            <a:endParaRPr lang="en-GB" dirty="0"/>
          </a:p>
        </p:txBody>
      </p:sp>
      <p:sp>
        <p:nvSpPr>
          <p:cNvPr id="5" name="TextBox 4">
            <a:extLst>
              <a:ext uri="{FF2B5EF4-FFF2-40B4-BE49-F238E27FC236}">
                <a16:creationId xmlns:a16="http://schemas.microsoft.com/office/drawing/2014/main" id="{B9EFF7E0-615F-4D29-A824-C31FDBA16154}"/>
              </a:ext>
            </a:extLst>
          </p:cNvPr>
          <p:cNvSpPr txBox="1"/>
          <p:nvPr/>
        </p:nvSpPr>
        <p:spPr>
          <a:xfrm rot="16200000">
            <a:off x="-3075058" y="3075056"/>
            <a:ext cx="6858002" cy="707886"/>
          </a:xfrm>
          <a:prstGeom prst="rect">
            <a:avLst/>
          </a:prstGeom>
          <a:solidFill>
            <a:schemeClr val="accent5">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sp>
        <p:nvSpPr>
          <p:cNvPr id="3" name="TextBox 2">
            <a:extLst>
              <a:ext uri="{FF2B5EF4-FFF2-40B4-BE49-F238E27FC236}">
                <a16:creationId xmlns:a16="http://schemas.microsoft.com/office/drawing/2014/main" id="{8BFCCC8A-173A-40EF-9B2D-ED793DE35F51}"/>
              </a:ext>
            </a:extLst>
          </p:cNvPr>
          <p:cNvSpPr txBox="1"/>
          <p:nvPr/>
        </p:nvSpPr>
        <p:spPr>
          <a:xfrm>
            <a:off x="824001" y="6334006"/>
            <a:ext cx="4752363" cy="461665"/>
          </a:xfrm>
          <a:prstGeom prst="rect">
            <a:avLst/>
          </a:prstGeom>
          <a:solidFill>
            <a:srgbClr val="FFEFFD"/>
          </a:solidFill>
        </p:spPr>
        <p:txBody>
          <a:bodyPr wrap="square" rtlCol="0">
            <a:spAutoFit/>
          </a:bodyPr>
          <a:lstStyle/>
          <a:p>
            <a:r>
              <a:rPr lang="en-GB" sz="2400" b="1" dirty="0"/>
              <a:t>LO: To comment on a writer’s choice of language and structure.</a:t>
            </a:r>
          </a:p>
        </p:txBody>
      </p:sp>
    </p:spTree>
    <p:extLst>
      <p:ext uri="{BB962C8B-B14F-4D97-AF65-F5344CB8AC3E}">
        <p14:creationId xmlns:p14="http://schemas.microsoft.com/office/powerpoint/2010/main" val="2350574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030A6078-80A4-49BE-A5BE-CD21318249CC}"/>
              </a:ext>
            </a:extLst>
          </p:cNvPr>
          <p:cNvPicPr>
            <a:picLocks noChangeAspect="1"/>
          </p:cNvPicPr>
          <p:nvPr/>
        </p:nvPicPr>
        <p:blipFill rotWithShape="1">
          <a:blip r:embed="rId3"/>
          <a:srcRect b="15730"/>
          <a:stretch/>
        </p:blipFill>
        <p:spPr>
          <a:xfrm>
            <a:off x="3" y="-22"/>
            <a:ext cx="12191997" cy="6858022"/>
          </a:xfrm>
          <a:prstGeom prst="rect">
            <a:avLst/>
          </a:prstGeom>
        </p:spPr>
      </p:pic>
      <p:sp>
        <p:nvSpPr>
          <p:cNvPr id="2" name="Title 1">
            <a:extLst>
              <a:ext uri="{FF2B5EF4-FFF2-40B4-BE49-F238E27FC236}">
                <a16:creationId xmlns:a16="http://schemas.microsoft.com/office/drawing/2014/main" id="{62D78F3F-8D11-4775-9AD8-55F9F63A1CA4}"/>
              </a:ext>
            </a:extLst>
          </p:cNvPr>
          <p:cNvSpPr>
            <a:spLocks noGrp="1"/>
          </p:cNvSpPr>
          <p:nvPr>
            <p:ph type="title"/>
          </p:nvPr>
        </p:nvSpPr>
        <p:spPr>
          <a:xfrm>
            <a:off x="1185044" y="62329"/>
            <a:ext cx="10529798" cy="2450039"/>
          </a:xfrm>
          <a:solidFill>
            <a:srgbClr val="FFEFFD"/>
          </a:solidFill>
        </p:spPr>
        <p:txBody>
          <a:bodyPr anchor="t">
            <a:noAutofit/>
          </a:bodyPr>
          <a:lstStyle/>
          <a:p>
            <a:r>
              <a:rPr lang="en-GB" sz="2800" b="1" dirty="0">
                <a:latin typeface="Arial" panose="020B0604020202020204" pitchFamily="34" charset="0"/>
                <a:cs typeface="Arial" panose="020B0604020202020204" pitchFamily="34" charset="0"/>
              </a:rPr>
              <a:t>Read lines 61-end     A5 </a:t>
            </a:r>
            <a:r>
              <a:rPr lang="en-GB" sz="2800" dirty="0">
                <a:latin typeface="Arial" panose="020B0604020202020204" pitchFamily="34" charset="0"/>
                <a:cs typeface="Arial" panose="020B0604020202020204" pitchFamily="34" charset="0"/>
              </a:rPr>
              <a:t>‘At the end of the story the writer makes us feel that Professor Millward’s struggle has been pointless.’ How far do you agree with this statement? </a:t>
            </a:r>
            <a:br>
              <a:rPr lang="en-GB" sz="28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You should write about:  your own thoughts and feelings about how the writer presents Professor Millward; how the writer has made us feel about the professor’s situation. </a:t>
            </a:r>
            <a:r>
              <a:rPr lang="en-GB" sz="2800" dirty="0">
                <a:latin typeface="Arial" panose="020B0604020202020204" pitchFamily="34" charset="0"/>
                <a:cs typeface="Arial" panose="020B0604020202020204" pitchFamily="34" charset="0"/>
              </a:rPr>
              <a:t> </a:t>
            </a:r>
            <a:br>
              <a:rPr lang="en-GB" sz="2800" dirty="0">
                <a:latin typeface="Arial" panose="020B0604020202020204" pitchFamily="34" charset="0"/>
                <a:cs typeface="Arial" panose="020B0604020202020204" pitchFamily="34" charset="0"/>
              </a:rPr>
            </a:br>
            <a:r>
              <a:rPr lang="en-GB" sz="2000" i="1" dirty="0">
                <a:latin typeface="Arial" panose="020B0604020202020204" pitchFamily="34" charset="0"/>
                <a:cs typeface="Arial" panose="020B0604020202020204" pitchFamily="34" charset="0"/>
              </a:rPr>
              <a:t>You must refer to the text to support your answer.</a:t>
            </a:r>
            <a:endParaRPr lang="en-GB" sz="28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B9EFF7E0-615F-4D29-A824-C31FDBA16154}"/>
              </a:ext>
            </a:extLst>
          </p:cNvPr>
          <p:cNvSpPr txBox="1"/>
          <p:nvPr/>
        </p:nvSpPr>
        <p:spPr>
          <a:xfrm rot="16200000">
            <a:off x="-3075058" y="3075056"/>
            <a:ext cx="6858002" cy="707886"/>
          </a:xfrm>
          <a:prstGeom prst="rect">
            <a:avLst/>
          </a:prstGeom>
          <a:solidFill>
            <a:schemeClr val="accent5">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Question 5: Reading</a:t>
            </a:r>
          </a:p>
        </p:txBody>
      </p:sp>
      <p:sp>
        <p:nvSpPr>
          <p:cNvPr id="3" name="TextBox 2">
            <a:extLst>
              <a:ext uri="{FF2B5EF4-FFF2-40B4-BE49-F238E27FC236}">
                <a16:creationId xmlns:a16="http://schemas.microsoft.com/office/drawing/2014/main" id="{8BFCCC8A-173A-40EF-9B2D-ED793DE35F51}"/>
              </a:ext>
            </a:extLst>
          </p:cNvPr>
          <p:cNvSpPr txBox="1"/>
          <p:nvPr/>
        </p:nvSpPr>
        <p:spPr>
          <a:xfrm>
            <a:off x="824002" y="6334006"/>
            <a:ext cx="3501256" cy="461665"/>
          </a:xfrm>
          <a:prstGeom prst="rect">
            <a:avLst/>
          </a:prstGeom>
          <a:solidFill>
            <a:srgbClr val="FFEFFD"/>
          </a:solidFill>
        </p:spPr>
        <p:txBody>
          <a:bodyPr wrap="square" rtlCol="0">
            <a:spAutoFit/>
          </a:bodyPr>
          <a:lstStyle/>
          <a:p>
            <a:r>
              <a:rPr lang="en-GB" sz="2400" b="1" dirty="0"/>
              <a:t>LO: To make personal judgements about a text.</a:t>
            </a:r>
          </a:p>
        </p:txBody>
      </p:sp>
      <p:sp>
        <p:nvSpPr>
          <p:cNvPr id="6" name="Rectangle 5">
            <a:extLst>
              <a:ext uri="{FF2B5EF4-FFF2-40B4-BE49-F238E27FC236}">
                <a16:creationId xmlns:a16="http://schemas.microsoft.com/office/drawing/2014/main" id="{3FEB9BB7-3767-46AB-A37F-A0FB618F75D3}"/>
              </a:ext>
            </a:extLst>
          </p:cNvPr>
          <p:cNvSpPr/>
          <p:nvPr/>
        </p:nvSpPr>
        <p:spPr>
          <a:xfrm>
            <a:off x="946466" y="2657687"/>
            <a:ext cx="11006955" cy="3513526"/>
          </a:xfrm>
          <a:prstGeom prst="rect">
            <a:avLst/>
          </a:prstGeom>
          <a:solidFill>
            <a:srgbClr val="FFEFFD"/>
          </a:solidFill>
        </p:spPr>
        <p:txBody>
          <a:bodyPr wrap="square">
            <a:spAutoFit/>
          </a:bodyPr>
          <a:lstStyle/>
          <a:p>
            <a:pPr>
              <a:lnSpc>
                <a:spcPct val="115000"/>
              </a:lnSpc>
              <a:spcAft>
                <a:spcPts val="1000"/>
              </a:spcAft>
            </a:pPr>
            <a:r>
              <a:rPr lang="en-GB" sz="2000" dirty="0">
                <a:latin typeface="Calibri" panose="020F0502020204030204" pitchFamily="34" charset="0"/>
                <a:ea typeface="Calibri" panose="020F0502020204030204" pitchFamily="34" charset="0"/>
                <a:cs typeface="Times New Roman" panose="02020603050405020304" pitchFamily="18" charset="0"/>
              </a:rPr>
              <a:t>He would wake in the night and imagine he heard the sound of mountains moving into the sea. Every morning he would climb to the top of the building and scan the horizon, but all he ever saw was the stubborn snow above Hampstead. </a:t>
            </a:r>
          </a:p>
          <a:p>
            <a:pPr>
              <a:lnSpc>
                <a:spcPct val="115000"/>
              </a:lnSpc>
              <a:spcAft>
                <a:spcPts val="1000"/>
              </a:spcAft>
            </a:pPr>
            <a:r>
              <a:rPr lang="en-GB" sz="2000" dirty="0">
                <a:latin typeface="Calibri" panose="020F0502020204030204" pitchFamily="34" charset="0"/>
                <a:ea typeface="Calibri" panose="020F0502020204030204" pitchFamily="34" charset="0"/>
                <a:cs typeface="Times New Roman" panose="02020603050405020304" pitchFamily="18" charset="0"/>
              </a:rPr>
              <a:t>His ordeal ended one morning as he raised his binoculars to the northern sky. In that moment, Professor Millward knew the truth. Overnight, the enemy he had forgotten had conquered the last defences and was preparing for the final onslaught. As he saw the deadly glitter along the crest of the doomed hills, Professor Millward understood at last the sound he had heard advancing for so many months. </a:t>
            </a:r>
          </a:p>
          <a:p>
            <a:pPr>
              <a:lnSpc>
                <a:spcPct val="115000"/>
              </a:lnSpc>
              <a:spcAft>
                <a:spcPts val="1000"/>
              </a:spcAft>
            </a:pPr>
            <a:r>
              <a:rPr lang="en-GB" sz="2000" dirty="0">
                <a:latin typeface="Calibri" panose="020F0502020204030204" pitchFamily="34" charset="0"/>
                <a:ea typeface="Calibri" panose="020F0502020204030204" pitchFamily="34" charset="0"/>
                <a:cs typeface="Times New Roman" panose="02020603050405020304" pitchFamily="18" charset="0"/>
              </a:rPr>
              <a:t>Out of the North, their ancient home, returning in triumph to the lands they had once possessed, the glaciers had come again. </a:t>
            </a:r>
          </a:p>
        </p:txBody>
      </p:sp>
      <p:sp>
        <p:nvSpPr>
          <p:cNvPr id="8" name="Oval 7">
            <a:extLst>
              <a:ext uri="{FF2B5EF4-FFF2-40B4-BE49-F238E27FC236}">
                <a16:creationId xmlns:a16="http://schemas.microsoft.com/office/drawing/2014/main" id="{78E2F147-8AEC-4FBC-B7CE-C800102E7FA5}"/>
              </a:ext>
            </a:extLst>
          </p:cNvPr>
          <p:cNvSpPr/>
          <p:nvPr/>
        </p:nvSpPr>
        <p:spPr>
          <a:xfrm>
            <a:off x="9187544" y="5770933"/>
            <a:ext cx="2630398" cy="1024738"/>
          </a:xfrm>
          <a:prstGeom prst="ellipse">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Initial Thoughts?</a:t>
            </a:r>
          </a:p>
        </p:txBody>
      </p:sp>
    </p:spTree>
    <p:extLst>
      <p:ext uri="{BB962C8B-B14F-4D97-AF65-F5344CB8AC3E}">
        <p14:creationId xmlns:p14="http://schemas.microsoft.com/office/powerpoint/2010/main" val="1543461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030A6078-80A4-49BE-A5BE-CD21318249CC}"/>
              </a:ext>
            </a:extLst>
          </p:cNvPr>
          <p:cNvPicPr>
            <a:picLocks noChangeAspect="1"/>
          </p:cNvPicPr>
          <p:nvPr/>
        </p:nvPicPr>
        <p:blipFill rotWithShape="1">
          <a:blip r:embed="rId2"/>
          <a:srcRect b="15730"/>
          <a:stretch/>
        </p:blipFill>
        <p:spPr>
          <a:xfrm>
            <a:off x="3" y="-22"/>
            <a:ext cx="12191997" cy="6858022"/>
          </a:xfrm>
          <a:prstGeom prst="rect">
            <a:avLst/>
          </a:prstGeom>
        </p:spPr>
      </p:pic>
      <p:sp>
        <p:nvSpPr>
          <p:cNvPr id="2" name="Title 1">
            <a:extLst>
              <a:ext uri="{FF2B5EF4-FFF2-40B4-BE49-F238E27FC236}">
                <a16:creationId xmlns:a16="http://schemas.microsoft.com/office/drawing/2014/main" id="{62D78F3F-8D11-4775-9AD8-55F9F63A1CA4}"/>
              </a:ext>
            </a:extLst>
          </p:cNvPr>
          <p:cNvSpPr>
            <a:spLocks noGrp="1"/>
          </p:cNvSpPr>
          <p:nvPr>
            <p:ph type="title"/>
          </p:nvPr>
        </p:nvSpPr>
        <p:spPr>
          <a:xfrm>
            <a:off x="850151" y="-22"/>
            <a:ext cx="11199585" cy="832691"/>
          </a:xfrm>
          <a:solidFill>
            <a:srgbClr val="FFEFFD"/>
          </a:solidFill>
        </p:spPr>
        <p:txBody>
          <a:bodyPr anchor="t">
            <a:noAutofit/>
          </a:bodyPr>
          <a:lstStyle/>
          <a:p>
            <a:r>
              <a:rPr lang="en-GB" sz="2400" b="1" dirty="0">
                <a:latin typeface="Arial" panose="020B0604020202020204" pitchFamily="34" charset="0"/>
                <a:cs typeface="Arial" panose="020B0604020202020204" pitchFamily="34" charset="0"/>
              </a:rPr>
              <a:t>Read lines 61-end     </a:t>
            </a:r>
            <a:r>
              <a:rPr lang="en-GB" sz="2000" b="1" dirty="0">
                <a:latin typeface="Arial" panose="020B0604020202020204" pitchFamily="34" charset="0"/>
                <a:cs typeface="Arial" panose="020B0604020202020204" pitchFamily="34" charset="0"/>
              </a:rPr>
              <a:t>A5 </a:t>
            </a:r>
            <a:r>
              <a:rPr lang="en-GB" sz="2000" dirty="0">
                <a:latin typeface="Arial" panose="020B0604020202020204" pitchFamily="34" charset="0"/>
                <a:cs typeface="Arial" panose="020B0604020202020204" pitchFamily="34" charset="0"/>
              </a:rPr>
              <a:t>‘At the end of the story the writer makes us feel that Professor Millward’s struggle has been pointless.’ How far do you agree with this statement?</a:t>
            </a:r>
            <a:br>
              <a:rPr lang="en-GB" sz="2000" dirty="0">
                <a:latin typeface="Arial" panose="020B0604020202020204" pitchFamily="34" charset="0"/>
                <a:cs typeface="Arial" panose="020B0604020202020204" pitchFamily="34" charset="0"/>
              </a:rPr>
            </a:br>
            <a:endParaRPr lang="en-GB" sz="2000" dirty="0">
              <a:latin typeface="Arial" panose="020B0604020202020204" pitchFamily="34" charset="0"/>
              <a:cs typeface="Arial" panose="020B0604020202020204" pitchFamily="34" charset="0"/>
            </a:endParaRPr>
          </a:p>
        </p:txBody>
      </p:sp>
      <p:sp>
        <p:nvSpPr>
          <p:cNvPr id="10" name="Content Placeholder 9">
            <a:extLst>
              <a:ext uri="{FF2B5EF4-FFF2-40B4-BE49-F238E27FC236}">
                <a16:creationId xmlns:a16="http://schemas.microsoft.com/office/drawing/2014/main" id="{7C242479-0629-4EC2-99D0-6F7B769AE62A}"/>
              </a:ext>
            </a:extLst>
          </p:cNvPr>
          <p:cNvSpPr>
            <a:spLocks noGrp="1"/>
          </p:cNvSpPr>
          <p:nvPr>
            <p:ph idx="1"/>
          </p:nvPr>
        </p:nvSpPr>
        <p:spPr>
          <a:xfrm>
            <a:off x="1494971" y="1001487"/>
            <a:ext cx="9753600" cy="5312102"/>
          </a:xfrm>
          <a:solidFill>
            <a:srgbClr val="FFEFFD"/>
          </a:solidFill>
        </p:spPr>
        <p:txBody>
          <a:bodyPr>
            <a:noAutofit/>
          </a:bodyPr>
          <a:lstStyle/>
          <a:p>
            <a:pPr marL="0" indent="0">
              <a:buNone/>
            </a:pPr>
            <a:r>
              <a:rPr lang="en-GB" dirty="0">
                <a:solidFill>
                  <a:srgbClr val="FF0000"/>
                </a:solidFill>
                <a:latin typeface="Arial" panose="020B0604020202020204" pitchFamily="34" charset="0"/>
                <a:cs typeface="Arial" panose="020B0604020202020204" pitchFamily="34" charset="0"/>
              </a:rPr>
              <a:t>At first, the reader could potentially agree with Professor Millward’s hope that </a:t>
            </a:r>
            <a:r>
              <a:rPr lang="en-GB" dirty="0">
                <a:solidFill>
                  <a:srgbClr val="FFC000"/>
                </a:solidFill>
                <a:latin typeface="Arial" panose="020B0604020202020204" pitchFamily="34" charset="0"/>
                <a:cs typeface="Arial" panose="020B0604020202020204" pitchFamily="34" charset="0"/>
              </a:rPr>
              <a:t>“It could only be man” </a:t>
            </a:r>
            <a:r>
              <a:rPr lang="en-GB" dirty="0">
                <a:solidFill>
                  <a:srgbClr val="FF0000"/>
                </a:solidFill>
                <a:latin typeface="Arial" panose="020B0604020202020204" pitchFamily="34" charset="0"/>
                <a:cs typeface="Arial" panose="020B0604020202020204" pitchFamily="34" charset="0"/>
              </a:rPr>
              <a:t>causing the animals to migrate south. However by adding in </a:t>
            </a:r>
            <a:r>
              <a:rPr lang="en-GB" dirty="0">
                <a:solidFill>
                  <a:srgbClr val="00B050"/>
                </a:solidFill>
                <a:latin typeface="Arial" panose="020B0604020202020204" pitchFamily="34" charset="0"/>
                <a:cs typeface="Arial" panose="020B0604020202020204" pitchFamily="34" charset="0"/>
              </a:rPr>
              <a:t>the violent imagery of </a:t>
            </a:r>
            <a:r>
              <a:rPr lang="en-GB" dirty="0">
                <a:solidFill>
                  <a:srgbClr val="FFC000"/>
                </a:solidFill>
                <a:latin typeface="Arial" panose="020B0604020202020204" pitchFamily="34" charset="0"/>
                <a:cs typeface="Arial" panose="020B0604020202020204" pitchFamily="34" charset="0"/>
              </a:rPr>
              <a:t>“sounds of deadly conflict</a:t>
            </a:r>
            <a:r>
              <a:rPr lang="en-GB" dirty="0">
                <a:solidFill>
                  <a:srgbClr val="0070C0"/>
                </a:solidFill>
                <a:latin typeface="Arial" panose="020B0604020202020204" pitchFamily="34" charset="0"/>
                <a:cs typeface="Arial" panose="020B0604020202020204" pitchFamily="34" charset="0"/>
              </a:rPr>
              <a:t>” it leaves you with an unsettled feeling </a:t>
            </a:r>
            <a:r>
              <a:rPr lang="en-GB" dirty="0">
                <a:solidFill>
                  <a:srgbClr val="7030A0"/>
                </a:solidFill>
                <a:latin typeface="Arial" panose="020B0604020202020204" pitchFamily="34" charset="0"/>
                <a:cs typeface="Arial" panose="020B0604020202020204" pitchFamily="34" charset="0"/>
              </a:rPr>
              <a:t>and sways the reader towards believing that something bad is about to occur that Millward will not be able to fight against.</a:t>
            </a:r>
          </a:p>
          <a:p>
            <a:pPr marL="0" indent="0">
              <a:buNone/>
            </a:pPr>
            <a:r>
              <a:rPr lang="en-GB" dirty="0">
                <a:solidFill>
                  <a:srgbClr val="FF0000"/>
                </a:solidFill>
                <a:latin typeface="Arial" panose="020B0604020202020204" pitchFamily="34" charset="0"/>
                <a:cs typeface="Arial" panose="020B0604020202020204" pitchFamily="34" charset="0"/>
              </a:rPr>
              <a:t>The writer then fully convinces us that Millward’s struggle has been pointless when…</a:t>
            </a:r>
          </a:p>
          <a:p>
            <a:pPr marL="0" indent="0">
              <a:buNone/>
            </a:pPr>
            <a:r>
              <a:rPr lang="en-GB" dirty="0">
                <a:solidFill>
                  <a:srgbClr val="FF0000"/>
                </a:solidFill>
                <a:latin typeface="Arial" panose="020B0604020202020204" pitchFamily="34" charset="0"/>
                <a:cs typeface="Arial" panose="020B0604020202020204" pitchFamily="34" charset="0"/>
              </a:rPr>
              <a:t>It seems inevitable…</a:t>
            </a:r>
          </a:p>
          <a:p>
            <a:pPr marL="0" indent="0">
              <a:buNone/>
            </a:pPr>
            <a:endParaRPr lang="en-GB" sz="2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B9EFF7E0-615F-4D29-A824-C31FDBA16154}"/>
              </a:ext>
            </a:extLst>
          </p:cNvPr>
          <p:cNvSpPr txBox="1"/>
          <p:nvPr/>
        </p:nvSpPr>
        <p:spPr>
          <a:xfrm rot="16200000">
            <a:off x="-3075058" y="3075056"/>
            <a:ext cx="6858002" cy="707886"/>
          </a:xfrm>
          <a:prstGeom prst="rect">
            <a:avLst/>
          </a:prstGeom>
          <a:solidFill>
            <a:schemeClr val="accent5">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Question 5: Mastery</a:t>
            </a:r>
          </a:p>
        </p:txBody>
      </p:sp>
      <p:sp>
        <p:nvSpPr>
          <p:cNvPr id="6" name="Rounded Rectangle 3">
            <a:extLst>
              <a:ext uri="{FF2B5EF4-FFF2-40B4-BE49-F238E27FC236}">
                <a16:creationId xmlns:a16="http://schemas.microsoft.com/office/drawing/2014/main" id="{559F509B-090A-4AED-A2A2-FA7764366BFF}"/>
              </a:ext>
            </a:extLst>
          </p:cNvPr>
          <p:cNvSpPr/>
          <p:nvPr/>
        </p:nvSpPr>
        <p:spPr>
          <a:xfrm>
            <a:off x="8568021" y="5979989"/>
            <a:ext cx="3481715" cy="832691"/>
          </a:xfrm>
          <a:prstGeom prst="roundRect">
            <a:avLst/>
          </a:prstGeom>
          <a:solidFill>
            <a:srgbClr val="FFEFFD"/>
          </a:solidFill>
          <a:ln>
            <a:solidFill>
              <a:schemeClr val="tx1">
                <a:lumMod val="95000"/>
                <a:lumOff val="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4800" b="1" dirty="0">
                <a:latin typeface="Aharoni" panose="02010803020104030203" pitchFamily="2" charset="-79"/>
                <a:cs typeface="Aharoni" panose="02010803020104030203" pitchFamily="2" charset="-79"/>
              </a:rPr>
              <a:t>Use </a:t>
            </a:r>
            <a:r>
              <a:rPr lang="en-GB" sz="4800" b="1" dirty="0">
                <a:solidFill>
                  <a:srgbClr val="FF0000"/>
                </a:solidFill>
                <a:latin typeface="Aharoni" panose="02010803020104030203" pitchFamily="2" charset="-79"/>
                <a:cs typeface="Aharoni" panose="02010803020104030203" pitchFamily="2" charset="-79"/>
              </a:rPr>
              <a:t>P</a:t>
            </a:r>
            <a:r>
              <a:rPr lang="en-GB" sz="4800" b="1" dirty="0">
                <a:solidFill>
                  <a:srgbClr val="FFC000"/>
                </a:solidFill>
                <a:latin typeface="Aharoni" panose="02010803020104030203" pitchFamily="2" charset="-79"/>
                <a:cs typeface="Aharoni" panose="02010803020104030203" pitchFamily="2" charset="-79"/>
              </a:rPr>
              <a:t>E</a:t>
            </a:r>
            <a:r>
              <a:rPr lang="en-GB" sz="4800" b="1" dirty="0">
                <a:solidFill>
                  <a:srgbClr val="00B050"/>
                </a:solidFill>
                <a:latin typeface="Aharoni" panose="02010803020104030203" pitchFamily="2" charset="-79"/>
                <a:cs typeface="Aharoni" panose="02010803020104030203" pitchFamily="2" charset="-79"/>
              </a:rPr>
              <a:t>T</a:t>
            </a:r>
            <a:r>
              <a:rPr lang="en-GB" sz="4800" b="1" dirty="0">
                <a:solidFill>
                  <a:srgbClr val="0070C0"/>
                </a:solidFill>
                <a:latin typeface="Aharoni" panose="02010803020104030203" pitchFamily="2" charset="-79"/>
                <a:cs typeface="Aharoni" panose="02010803020104030203" pitchFamily="2" charset="-79"/>
              </a:rPr>
              <a:t>E</a:t>
            </a:r>
            <a:r>
              <a:rPr lang="en-GB" sz="4800" b="1" dirty="0">
                <a:solidFill>
                  <a:srgbClr val="7030A0"/>
                </a:solidFill>
                <a:latin typeface="Aharoni" panose="02010803020104030203" pitchFamily="2" charset="-79"/>
                <a:cs typeface="Aharoni" panose="02010803020104030203" pitchFamily="2" charset="-79"/>
              </a:rPr>
              <a:t>R</a:t>
            </a:r>
            <a:r>
              <a:rPr lang="en-GB" sz="4800" b="1" dirty="0">
                <a:latin typeface="Aharoni" panose="02010803020104030203" pitchFamily="2" charset="-79"/>
                <a:cs typeface="Aharoni" panose="02010803020104030203" pitchFamily="2" charset="-79"/>
              </a:rPr>
              <a:t>!</a:t>
            </a:r>
          </a:p>
        </p:txBody>
      </p:sp>
      <p:sp>
        <p:nvSpPr>
          <p:cNvPr id="7" name="TextBox 6">
            <a:extLst>
              <a:ext uri="{FF2B5EF4-FFF2-40B4-BE49-F238E27FC236}">
                <a16:creationId xmlns:a16="http://schemas.microsoft.com/office/drawing/2014/main" id="{BD637A78-AA0C-44EB-B70E-759054AA6A24}"/>
              </a:ext>
            </a:extLst>
          </p:cNvPr>
          <p:cNvSpPr txBox="1"/>
          <p:nvPr/>
        </p:nvSpPr>
        <p:spPr>
          <a:xfrm>
            <a:off x="850151" y="6396335"/>
            <a:ext cx="4752363" cy="461665"/>
          </a:xfrm>
          <a:prstGeom prst="rect">
            <a:avLst/>
          </a:prstGeom>
          <a:solidFill>
            <a:srgbClr val="FFEFFD"/>
          </a:solidFill>
        </p:spPr>
        <p:txBody>
          <a:bodyPr wrap="square" rtlCol="0">
            <a:spAutoFit/>
          </a:bodyPr>
          <a:lstStyle/>
          <a:p>
            <a:r>
              <a:rPr lang="en-GB" sz="2400" b="1" dirty="0"/>
              <a:t>LO: To comment on a writer’s choice of language and structure.</a:t>
            </a:r>
          </a:p>
        </p:txBody>
      </p:sp>
      <p:sp>
        <p:nvSpPr>
          <p:cNvPr id="8" name="Oval 7">
            <a:extLst>
              <a:ext uri="{FF2B5EF4-FFF2-40B4-BE49-F238E27FC236}">
                <a16:creationId xmlns:a16="http://schemas.microsoft.com/office/drawing/2014/main" id="{2759667A-D1B7-4D86-A6A6-7DF1A892A5DB}"/>
              </a:ext>
            </a:extLst>
          </p:cNvPr>
          <p:cNvSpPr/>
          <p:nvPr/>
        </p:nvSpPr>
        <p:spPr>
          <a:xfrm>
            <a:off x="6096000" y="4963886"/>
            <a:ext cx="6096000" cy="927638"/>
          </a:xfrm>
          <a:prstGeom prst="ellipse">
            <a:avLst/>
          </a:prstGeom>
          <a:solidFill>
            <a:schemeClr val="accent5">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You should have about 6 paragraphs to answer this question.</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9551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030A6078-80A4-49BE-A5BE-CD21318249CC}"/>
              </a:ext>
            </a:extLst>
          </p:cNvPr>
          <p:cNvPicPr>
            <a:picLocks noChangeAspect="1"/>
          </p:cNvPicPr>
          <p:nvPr/>
        </p:nvPicPr>
        <p:blipFill rotWithShape="1">
          <a:blip r:embed="rId3"/>
          <a:srcRect b="15730"/>
          <a:stretch/>
        </p:blipFill>
        <p:spPr>
          <a:xfrm>
            <a:off x="3" y="-22"/>
            <a:ext cx="12191997" cy="6858022"/>
          </a:xfrm>
          <a:prstGeom prst="rect">
            <a:avLst/>
          </a:prstGeom>
        </p:spPr>
      </p:pic>
      <p:sp>
        <p:nvSpPr>
          <p:cNvPr id="2" name="Title 1">
            <a:extLst>
              <a:ext uri="{FF2B5EF4-FFF2-40B4-BE49-F238E27FC236}">
                <a16:creationId xmlns:a16="http://schemas.microsoft.com/office/drawing/2014/main" id="{62D78F3F-8D11-4775-9AD8-55F9F63A1CA4}"/>
              </a:ext>
            </a:extLst>
          </p:cNvPr>
          <p:cNvSpPr>
            <a:spLocks noGrp="1"/>
          </p:cNvSpPr>
          <p:nvPr>
            <p:ph type="title"/>
          </p:nvPr>
        </p:nvSpPr>
        <p:spPr>
          <a:xfrm>
            <a:off x="4423229" y="293161"/>
            <a:ext cx="3835400" cy="766989"/>
          </a:xfrm>
          <a:solidFill>
            <a:srgbClr val="FFEFFD"/>
          </a:solidFill>
        </p:spPr>
        <p:txBody>
          <a:bodyPr anchor="t">
            <a:noAutofit/>
          </a:bodyPr>
          <a:lstStyle/>
          <a:p>
            <a:r>
              <a:rPr lang="en-GB" sz="4800" b="1" dirty="0">
                <a:latin typeface="Arial" panose="020B0604020202020204" pitchFamily="34" charset="0"/>
                <a:cs typeface="Arial" panose="020B0604020202020204" pitchFamily="34" charset="0"/>
              </a:rPr>
              <a:t>Question A4</a:t>
            </a:r>
            <a:endParaRPr lang="en-GB" sz="4800" dirty="0">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3BE65E8E-DF2F-4613-A01A-E92878FC4316}"/>
              </a:ext>
            </a:extLst>
          </p:cNvPr>
          <p:cNvSpPr>
            <a:spLocks noGrp="1"/>
          </p:cNvSpPr>
          <p:nvPr>
            <p:ph idx="1"/>
          </p:nvPr>
        </p:nvSpPr>
        <p:spPr>
          <a:xfrm>
            <a:off x="1192143" y="1711669"/>
            <a:ext cx="10515600" cy="4251960"/>
          </a:xfrm>
          <a:solidFill>
            <a:srgbClr val="FFEFFD"/>
          </a:solidFill>
        </p:spPr>
        <p:txBody>
          <a:bodyPr/>
          <a:lstStyle/>
          <a:p>
            <a:r>
              <a:rPr lang="en-GB" sz="3600" dirty="0">
                <a:latin typeface="Aharoni" panose="02010803020104030203" pitchFamily="2" charset="-79"/>
                <a:cs typeface="Aharoni" panose="02010803020104030203" pitchFamily="2" charset="-79"/>
              </a:rPr>
              <a:t>Language and structure analysis question 10 marks – 15 minutes. </a:t>
            </a:r>
          </a:p>
          <a:p>
            <a:r>
              <a:rPr lang="en-GB" sz="3600" dirty="0">
                <a:latin typeface="Aharoni" panose="02010803020104030203" pitchFamily="2" charset="-79"/>
                <a:cs typeface="Aharoni" panose="02010803020104030203" pitchFamily="2" charset="-79"/>
              </a:rPr>
              <a:t>7-8 quotes (some embedded) Use PETER!</a:t>
            </a:r>
          </a:p>
          <a:p>
            <a:r>
              <a:rPr lang="en-GB" sz="3600" dirty="0">
                <a:latin typeface="Aharoni" panose="02010803020104030203" pitchFamily="2" charset="-79"/>
                <a:cs typeface="Aharoni" panose="02010803020104030203" pitchFamily="2" charset="-79"/>
              </a:rPr>
              <a:t>Explore hidden and obvious meaning and effect – link to writers’ intentions</a:t>
            </a:r>
          </a:p>
          <a:p>
            <a:r>
              <a:rPr lang="en-GB" sz="3600" b="1" i="1" dirty="0">
                <a:latin typeface="Aharoni" panose="02010803020104030203" pitchFamily="2" charset="-79"/>
                <a:cs typeface="Aharoni" panose="02010803020104030203" pitchFamily="2" charset="-79"/>
              </a:rPr>
              <a:t>How does the writer…</a:t>
            </a:r>
            <a:endParaRPr lang="en-GB" dirty="0">
              <a:latin typeface="Aharoni" panose="02010803020104030203" pitchFamily="2" charset="-79"/>
              <a:cs typeface="Aharoni" panose="02010803020104030203" pitchFamily="2" charset="-79"/>
            </a:endParaRPr>
          </a:p>
        </p:txBody>
      </p:sp>
      <p:sp>
        <p:nvSpPr>
          <p:cNvPr id="5" name="TextBox 4">
            <a:extLst>
              <a:ext uri="{FF2B5EF4-FFF2-40B4-BE49-F238E27FC236}">
                <a16:creationId xmlns:a16="http://schemas.microsoft.com/office/drawing/2014/main" id="{B9EFF7E0-615F-4D29-A824-C31FDBA16154}"/>
              </a:ext>
            </a:extLst>
          </p:cNvPr>
          <p:cNvSpPr txBox="1"/>
          <p:nvPr/>
        </p:nvSpPr>
        <p:spPr>
          <a:xfrm rot="16200000">
            <a:off x="-3075058" y="3075056"/>
            <a:ext cx="6858002" cy="707886"/>
          </a:xfrm>
          <a:prstGeom prst="rect">
            <a:avLst/>
          </a:prstGeom>
          <a:solidFill>
            <a:schemeClr val="accent5">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Learning Content</a:t>
            </a:r>
          </a:p>
        </p:txBody>
      </p:sp>
      <p:sp>
        <p:nvSpPr>
          <p:cNvPr id="8" name="TextBox 7">
            <a:extLst>
              <a:ext uri="{FF2B5EF4-FFF2-40B4-BE49-F238E27FC236}">
                <a16:creationId xmlns:a16="http://schemas.microsoft.com/office/drawing/2014/main" id="{E689A7BE-7399-47E2-B7C6-B5EB0D54CA76}"/>
              </a:ext>
            </a:extLst>
          </p:cNvPr>
          <p:cNvSpPr txBox="1"/>
          <p:nvPr/>
        </p:nvSpPr>
        <p:spPr>
          <a:xfrm>
            <a:off x="824001" y="6334006"/>
            <a:ext cx="4752363" cy="461665"/>
          </a:xfrm>
          <a:prstGeom prst="rect">
            <a:avLst/>
          </a:prstGeom>
          <a:solidFill>
            <a:srgbClr val="FFEFFD"/>
          </a:solidFill>
        </p:spPr>
        <p:txBody>
          <a:bodyPr wrap="square" rtlCol="0">
            <a:spAutoFit/>
          </a:bodyPr>
          <a:lstStyle/>
          <a:p>
            <a:r>
              <a:rPr lang="en-GB" sz="2400" b="1" dirty="0"/>
              <a:t>LO: To comment on a writer’s choice of language and structure.</a:t>
            </a:r>
          </a:p>
        </p:txBody>
      </p:sp>
    </p:spTree>
    <p:extLst>
      <p:ext uri="{BB962C8B-B14F-4D97-AF65-F5344CB8AC3E}">
        <p14:creationId xmlns:p14="http://schemas.microsoft.com/office/powerpoint/2010/main" val="2661238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030A6078-80A4-49BE-A5BE-CD21318249CC}"/>
              </a:ext>
            </a:extLst>
          </p:cNvPr>
          <p:cNvPicPr>
            <a:picLocks noChangeAspect="1"/>
          </p:cNvPicPr>
          <p:nvPr/>
        </p:nvPicPr>
        <p:blipFill rotWithShape="1">
          <a:blip r:embed="rId3"/>
          <a:srcRect b="15730"/>
          <a:stretch/>
        </p:blipFill>
        <p:spPr>
          <a:xfrm>
            <a:off x="3" y="-22"/>
            <a:ext cx="12191997" cy="6858022"/>
          </a:xfrm>
          <a:prstGeom prst="rect">
            <a:avLst/>
          </a:prstGeom>
        </p:spPr>
      </p:pic>
      <p:sp>
        <p:nvSpPr>
          <p:cNvPr id="2" name="Title 1">
            <a:extLst>
              <a:ext uri="{FF2B5EF4-FFF2-40B4-BE49-F238E27FC236}">
                <a16:creationId xmlns:a16="http://schemas.microsoft.com/office/drawing/2014/main" id="{62D78F3F-8D11-4775-9AD8-55F9F63A1CA4}"/>
              </a:ext>
            </a:extLst>
          </p:cNvPr>
          <p:cNvSpPr>
            <a:spLocks noGrp="1"/>
          </p:cNvSpPr>
          <p:nvPr>
            <p:ph type="title"/>
          </p:nvPr>
        </p:nvSpPr>
        <p:spPr>
          <a:xfrm>
            <a:off x="850151" y="86069"/>
            <a:ext cx="11196706" cy="1234731"/>
          </a:xfrm>
          <a:solidFill>
            <a:srgbClr val="FFEFFD"/>
          </a:solidFill>
        </p:spPr>
        <p:txBody>
          <a:bodyPr anchor="t">
            <a:noAutofit/>
          </a:bodyPr>
          <a:lstStyle/>
          <a:p>
            <a:r>
              <a:rPr lang="en-GB" sz="2400" b="1" dirty="0">
                <a:latin typeface="Arial" panose="020B0604020202020204" pitchFamily="34" charset="0"/>
                <a:cs typeface="Arial" panose="020B0604020202020204" pitchFamily="34" charset="0"/>
              </a:rPr>
              <a:t>Read lines 49-60  </a:t>
            </a:r>
            <a:br>
              <a:rPr lang="en-GB" sz="2800" b="1"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A4 </a:t>
            </a:r>
            <a:r>
              <a:rPr lang="en-GB" sz="2800" dirty="0">
                <a:latin typeface="Arial" panose="020B0604020202020204" pitchFamily="34" charset="0"/>
                <a:cs typeface="Arial" panose="020B0604020202020204" pitchFamily="34" charset="0"/>
              </a:rPr>
              <a:t>How does the writer create drama and tension in these lines? (10) </a:t>
            </a:r>
            <a:br>
              <a:rPr lang="en-GB" sz="2800" dirty="0">
                <a:latin typeface="Arial" panose="020B0604020202020204" pitchFamily="34" charset="0"/>
                <a:cs typeface="Arial" panose="020B0604020202020204" pitchFamily="34" charset="0"/>
              </a:rPr>
            </a:br>
            <a:r>
              <a:rPr lang="en-GB" sz="2000" i="1" dirty="0">
                <a:latin typeface="Arial" panose="020B0604020202020204" pitchFamily="34" charset="0"/>
                <a:cs typeface="Arial" panose="020B0604020202020204" pitchFamily="34" charset="0"/>
              </a:rPr>
              <a:t>You must refer to the text to support your answer, using relevant subject terminology. </a:t>
            </a:r>
            <a:br>
              <a:rPr lang="en-GB" sz="2000" dirty="0">
                <a:latin typeface="Arial" panose="020B0604020202020204" pitchFamily="34" charset="0"/>
                <a:cs typeface="Arial" panose="020B0604020202020204" pitchFamily="34" charset="0"/>
              </a:rPr>
            </a:br>
            <a:r>
              <a:rPr lang="en-GB" dirty="0"/>
              <a:t> </a:t>
            </a:r>
          </a:p>
        </p:txBody>
      </p:sp>
      <p:sp>
        <p:nvSpPr>
          <p:cNvPr id="6" name="Content Placeholder 5">
            <a:extLst>
              <a:ext uri="{FF2B5EF4-FFF2-40B4-BE49-F238E27FC236}">
                <a16:creationId xmlns:a16="http://schemas.microsoft.com/office/drawing/2014/main" id="{3BE65E8E-DF2F-4613-A01A-E92878FC4316}"/>
              </a:ext>
            </a:extLst>
          </p:cNvPr>
          <p:cNvSpPr>
            <a:spLocks noGrp="1"/>
          </p:cNvSpPr>
          <p:nvPr>
            <p:ph idx="1"/>
          </p:nvPr>
        </p:nvSpPr>
        <p:spPr>
          <a:xfrm>
            <a:off x="850151" y="1509131"/>
            <a:ext cx="11196706" cy="4906845"/>
          </a:xfrm>
          <a:solidFill>
            <a:srgbClr val="FFEFFD"/>
          </a:solidFill>
        </p:spPr>
        <p:txBody>
          <a:bodyPr>
            <a:noAutofit/>
          </a:bodyPr>
          <a:lstStyle/>
          <a:p>
            <a:pPr marL="0" indent="0">
              <a:buNone/>
            </a:pPr>
            <a:r>
              <a:rPr lang="en-GB" sz="2200" dirty="0">
                <a:latin typeface="Arial" panose="020B0604020202020204" pitchFamily="34" charset="0"/>
                <a:cs typeface="Arial" panose="020B0604020202020204" pitchFamily="34" charset="0"/>
              </a:rPr>
              <a:t>That momentary pause almost cost him his life. Out of a side street something huge and white moved suddenly into his field of vision. For a moment his mind refused to accept the reality of what he saw. Then the paralysis left him and he fumbled desperately for his futile revolver. Padding towards him, swinging its head from side to side, was a huge polar bear. He dropped his belongings and ran, floundering over the snow towards the nearest building. The entrance to an Underground station was only a few feet away. The temptation to look back was intolerable, for he could hear nothing to tell him how near his pursuer was. For one frightful moment the steel gates resisted his numbed fingers. Then they yielded reluctantly and he forced his way through a narrow gap. The monstrous shape reared in baffled fury against the gates but the metal did not yield. Then the bear dropped to the ground, grunted softly and padded away. It slashed once or twice at the fallen rucksack, scattering a few tins of food into the snow, and vanished as silently as it had come. </a:t>
            </a:r>
          </a:p>
        </p:txBody>
      </p:sp>
      <p:sp>
        <p:nvSpPr>
          <p:cNvPr id="5" name="TextBox 4">
            <a:extLst>
              <a:ext uri="{FF2B5EF4-FFF2-40B4-BE49-F238E27FC236}">
                <a16:creationId xmlns:a16="http://schemas.microsoft.com/office/drawing/2014/main" id="{B9EFF7E0-615F-4D29-A824-C31FDBA16154}"/>
              </a:ext>
            </a:extLst>
          </p:cNvPr>
          <p:cNvSpPr txBox="1"/>
          <p:nvPr/>
        </p:nvSpPr>
        <p:spPr>
          <a:xfrm rot="16200000">
            <a:off x="-3075058" y="3075056"/>
            <a:ext cx="6858002" cy="707886"/>
          </a:xfrm>
          <a:prstGeom prst="rect">
            <a:avLst/>
          </a:prstGeom>
          <a:solidFill>
            <a:schemeClr val="accent5">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Question 4: Reading</a:t>
            </a:r>
          </a:p>
        </p:txBody>
      </p:sp>
      <p:sp>
        <p:nvSpPr>
          <p:cNvPr id="8" name="TextBox 7">
            <a:extLst>
              <a:ext uri="{FF2B5EF4-FFF2-40B4-BE49-F238E27FC236}">
                <a16:creationId xmlns:a16="http://schemas.microsoft.com/office/drawing/2014/main" id="{6790EA00-7D9F-40EC-A21B-43429C39E762}"/>
              </a:ext>
            </a:extLst>
          </p:cNvPr>
          <p:cNvSpPr txBox="1"/>
          <p:nvPr/>
        </p:nvSpPr>
        <p:spPr>
          <a:xfrm>
            <a:off x="850151" y="6318387"/>
            <a:ext cx="4752363" cy="461665"/>
          </a:xfrm>
          <a:prstGeom prst="rect">
            <a:avLst/>
          </a:prstGeom>
          <a:solidFill>
            <a:srgbClr val="FFEFFD"/>
          </a:solidFill>
        </p:spPr>
        <p:txBody>
          <a:bodyPr wrap="square" rtlCol="0">
            <a:spAutoFit/>
          </a:bodyPr>
          <a:lstStyle/>
          <a:p>
            <a:r>
              <a:rPr lang="en-GB" sz="2400" b="1" dirty="0"/>
              <a:t>LO: To comment on a writer’s choice of language and structure.</a:t>
            </a:r>
          </a:p>
        </p:txBody>
      </p:sp>
    </p:spTree>
    <p:extLst>
      <p:ext uri="{BB962C8B-B14F-4D97-AF65-F5344CB8AC3E}">
        <p14:creationId xmlns:p14="http://schemas.microsoft.com/office/powerpoint/2010/main" val="2411053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030A6078-80A4-49BE-A5BE-CD21318249CC}"/>
              </a:ext>
            </a:extLst>
          </p:cNvPr>
          <p:cNvPicPr>
            <a:picLocks noChangeAspect="1"/>
          </p:cNvPicPr>
          <p:nvPr/>
        </p:nvPicPr>
        <p:blipFill rotWithShape="1">
          <a:blip r:embed="rId3"/>
          <a:srcRect b="15730"/>
          <a:stretch/>
        </p:blipFill>
        <p:spPr>
          <a:xfrm>
            <a:off x="3" y="-22"/>
            <a:ext cx="12191997" cy="6858022"/>
          </a:xfrm>
          <a:prstGeom prst="rect">
            <a:avLst/>
          </a:prstGeom>
        </p:spPr>
      </p:pic>
      <p:sp>
        <p:nvSpPr>
          <p:cNvPr id="2" name="Title 1">
            <a:extLst>
              <a:ext uri="{FF2B5EF4-FFF2-40B4-BE49-F238E27FC236}">
                <a16:creationId xmlns:a16="http://schemas.microsoft.com/office/drawing/2014/main" id="{62D78F3F-8D11-4775-9AD8-55F9F63A1CA4}"/>
              </a:ext>
            </a:extLst>
          </p:cNvPr>
          <p:cNvSpPr>
            <a:spLocks noGrp="1"/>
          </p:cNvSpPr>
          <p:nvPr>
            <p:ph type="title"/>
          </p:nvPr>
        </p:nvSpPr>
        <p:spPr>
          <a:xfrm>
            <a:off x="850151" y="86069"/>
            <a:ext cx="11196706" cy="1234731"/>
          </a:xfrm>
          <a:solidFill>
            <a:srgbClr val="FFEFFD"/>
          </a:solidFill>
        </p:spPr>
        <p:txBody>
          <a:bodyPr anchor="t">
            <a:noAutofit/>
          </a:bodyPr>
          <a:lstStyle/>
          <a:p>
            <a:r>
              <a:rPr lang="en-GB" sz="2400" b="1" dirty="0">
                <a:latin typeface="Arial" panose="020B0604020202020204" pitchFamily="34" charset="0"/>
                <a:cs typeface="Arial" panose="020B0604020202020204" pitchFamily="34" charset="0"/>
              </a:rPr>
              <a:t>Read lines 49-60  </a:t>
            </a:r>
            <a:br>
              <a:rPr lang="en-GB" sz="2800" b="1"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A4 </a:t>
            </a:r>
            <a:r>
              <a:rPr lang="en-GB" sz="2800" dirty="0">
                <a:latin typeface="Arial" panose="020B0604020202020204" pitchFamily="34" charset="0"/>
                <a:cs typeface="Arial" panose="020B0604020202020204" pitchFamily="34" charset="0"/>
              </a:rPr>
              <a:t>How does the writer create drama and tension in these lines? (10) </a:t>
            </a:r>
            <a:br>
              <a:rPr lang="en-GB" sz="2800" dirty="0">
                <a:latin typeface="Arial" panose="020B0604020202020204" pitchFamily="34" charset="0"/>
                <a:cs typeface="Arial" panose="020B0604020202020204" pitchFamily="34" charset="0"/>
              </a:rPr>
            </a:br>
            <a:r>
              <a:rPr lang="en-GB" sz="2000" i="1" dirty="0">
                <a:latin typeface="Arial" panose="020B0604020202020204" pitchFamily="34" charset="0"/>
                <a:cs typeface="Arial" panose="020B0604020202020204" pitchFamily="34" charset="0"/>
              </a:rPr>
              <a:t>You must refer to the text to support your answer, using relevant subject terminology. </a:t>
            </a:r>
            <a:br>
              <a:rPr lang="en-GB" sz="2000" dirty="0">
                <a:latin typeface="Arial" panose="020B0604020202020204" pitchFamily="34" charset="0"/>
                <a:cs typeface="Arial" panose="020B0604020202020204" pitchFamily="34" charset="0"/>
              </a:rPr>
            </a:br>
            <a:r>
              <a:rPr lang="en-GB" dirty="0"/>
              <a:t> </a:t>
            </a:r>
          </a:p>
        </p:txBody>
      </p:sp>
      <p:sp>
        <p:nvSpPr>
          <p:cNvPr id="6" name="Content Placeholder 5">
            <a:extLst>
              <a:ext uri="{FF2B5EF4-FFF2-40B4-BE49-F238E27FC236}">
                <a16:creationId xmlns:a16="http://schemas.microsoft.com/office/drawing/2014/main" id="{3BE65E8E-DF2F-4613-A01A-E92878FC4316}"/>
              </a:ext>
            </a:extLst>
          </p:cNvPr>
          <p:cNvSpPr>
            <a:spLocks noGrp="1"/>
          </p:cNvSpPr>
          <p:nvPr>
            <p:ph idx="1"/>
          </p:nvPr>
        </p:nvSpPr>
        <p:spPr>
          <a:xfrm>
            <a:off x="850151" y="1509131"/>
            <a:ext cx="11196706" cy="4906845"/>
          </a:xfrm>
          <a:solidFill>
            <a:srgbClr val="FFEFFD"/>
          </a:solidFill>
        </p:spPr>
        <p:txBody>
          <a:bodyPr>
            <a:noAutofit/>
          </a:bodyPr>
          <a:lstStyle/>
          <a:p>
            <a:pPr marL="0" indent="0">
              <a:buNone/>
            </a:pPr>
            <a:endParaRPr lang="en-GB" sz="22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B9EFF7E0-615F-4D29-A824-C31FDBA16154}"/>
              </a:ext>
            </a:extLst>
          </p:cNvPr>
          <p:cNvSpPr txBox="1"/>
          <p:nvPr/>
        </p:nvSpPr>
        <p:spPr>
          <a:xfrm rot="16200000">
            <a:off x="-3075058" y="3075056"/>
            <a:ext cx="6858002" cy="707886"/>
          </a:xfrm>
          <a:prstGeom prst="rect">
            <a:avLst/>
          </a:prstGeom>
          <a:solidFill>
            <a:schemeClr val="accent5">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Question 4: Mastery</a:t>
            </a:r>
          </a:p>
        </p:txBody>
      </p:sp>
      <p:sp>
        <p:nvSpPr>
          <p:cNvPr id="8" name="TextBox 7">
            <a:extLst>
              <a:ext uri="{FF2B5EF4-FFF2-40B4-BE49-F238E27FC236}">
                <a16:creationId xmlns:a16="http://schemas.microsoft.com/office/drawing/2014/main" id="{6790EA00-7D9F-40EC-A21B-43429C39E762}"/>
              </a:ext>
            </a:extLst>
          </p:cNvPr>
          <p:cNvSpPr txBox="1"/>
          <p:nvPr/>
        </p:nvSpPr>
        <p:spPr>
          <a:xfrm>
            <a:off x="850151" y="6318387"/>
            <a:ext cx="4752363" cy="461665"/>
          </a:xfrm>
          <a:prstGeom prst="rect">
            <a:avLst/>
          </a:prstGeom>
          <a:solidFill>
            <a:srgbClr val="FFEFFD"/>
          </a:solidFill>
        </p:spPr>
        <p:txBody>
          <a:bodyPr wrap="square" rtlCol="0">
            <a:spAutoFit/>
          </a:bodyPr>
          <a:lstStyle/>
          <a:p>
            <a:r>
              <a:rPr lang="en-GB" sz="2400" b="1" dirty="0"/>
              <a:t>LO: To comment on a writer’s choice of language and structure.</a:t>
            </a:r>
          </a:p>
        </p:txBody>
      </p:sp>
      <p:cxnSp>
        <p:nvCxnSpPr>
          <p:cNvPr id="10" name="Straight Connector 9">
            <a:extLst>
              <a:ext uri="{FF2B5EF4-FFF2-40B4-BE49-F238E27FC236}">
                <a16:creationId xmlns:a16="http://schemas.microsoft.com/office/drawing/2014/main" id="{4188C3DD-5E20-4A90-80B9-8E4ACABE2069}"/>
              </a:ext>
            </a:extLst>
          </p:cNvPr>
          <p:cNvCxnSpPr/>
          <p:nvPr/>
        </p:nvCxnSpPr>
        <p:spPr>
          <a:xfrm flipV="1">
            <a:off x="2786743" y="1727200"/>
            <a:ext cx="3875314" cy="433977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C2E99AD-488D-401C-9465-6DA90B8FF1C4}"/>
              </a:ext>
            </a:extLst>
          </p:cNvPr>
          <p:cNvCxnSpPr>
            <a:cxnSpLocks/>
          </p:cNvCxnSpPr>
          <p:nvPr/>
        </p:nvCxnSpPr>
        <p:spPr>
          <a:xfrm flipH="1" flipV="1">
            <a:off x="6662057" y="1727200"/>
            <a:ext cx="2329543" cy="154939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ACFF0A0D-19DB-4CFD-85EF-B7861245EE7A}"/>
              </a:ext>
            </a:extLst>
          </p:cNvPr>
          <p:cNvSpPr/>
          <p:nvPr/>
        </p:nvSpPr>
        <p:spPr>
          <a:xfrm>
            <a:off x="7367067" y="4688114"/>
            <a:ext cx="4752362" cy="2169886"/>
          </a:xfrm>
          <a:prstGeom prst="ellipse">
            <a:avLst/>
          </a:prstGeom>
          <a:solidFill>
            <a:schemeClr val="accent5">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Use the graph to track how the tension builds in this section of the text.</a:t>
            </a:r>
          </a:p>
          <a:p>
            <a:pPr algn="ctr"/>
            <a:r>
              <a:rPr lang="en-GB" sz="2000" dirty="0">
                <a:latin typeface="Arial" panose="020B0604020202020204" pitchFamily="34" charset="0"/>
                <a:cs typeface="Arial" panose="020B0604020202020204" pitchFamily="34" charset="0"/>
              </a:rPr>
              <a:t>Add quotes onto the graph to show how tension builds.</a:t>
            </a:r>
            <a:endParaRPr lang="en-GB" dirty="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D76D79F3-9BB3-4AA4-8623-F9082F73348F}"/>
              </a:ext>
            </a:extLst>
          </p:cNvPr>
          <p:cNvSpPr/>
          <p:nvPr/>
        </p:nvSpPr>
        <p:spPr>
          <a:xfrm>
            <a:off x="8873706" y="2935071"/>
            <a:ext cx="2139625" cy="646331"/>
          </a:xfrm>
          <a:prstGeom prst="rect">
            <a:avLst/>
          </a:prstGeom>
        </p:spPr>
        <p:txBody>
          <a:bodyPr wrap="none">
            <a:sp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“vanished as silently </a:t>
            </a:r>
          </a:p>
          <a:p>
            <a:r>
              <a:rPr lang="en-GB" dirty="0">
                <a:latin typeface="Calibri" panose="020F0502020204030204" pitchFamily="34" charset="0"/>
                <a:ea typeface="Calibri" panose="020F0502020204030204" pitchFamily="34" charset="0"/>
                <a:cs typeface="Times New Roman" panose="02020603050405020304" pitchFamily="18" charset="0"/>
              </a:rPr>
              <a:t>as it had come.” </a:t>
            </a:r>
            <a:endParaRPr lang="en-GB" dirty="0"/>
          </a:p>
        </p:txBody>
      </p:sp>
      <p:sp>
        <p:nvSpPr>
          <p:cNvPr id="15" name="Rectangle 14">
            <a:extLst>
              <a:ext uri="{FF2B5EF4-FFF2-40B4-BE49-F238E27FC236}">
                <a16:creationId xmlns:a16="http://schemas.microsoft.com/office/drawing/2014/main" id="{19CECE02-DE0C-471D-8FCB-CA6430EA84A4}"/>
              </a:ext>
            </a:extLst>
          </p:cNvPr>
          <p:cNvSpPr/>
          <p:nvPr/>
        </p:nvSpPr>
        <p:spPr>
          <a:xfrm>
            <a:off x="3117538" y="5595142"/>
            <a:ext cx="2577950" cy="646331"/>
          </a:xfrm>
          <a:prstGeom prst="rect">
            <a:avLst/>
          </a:prstGeom>
        </p:spPr>
        <p:txBody>
          <a:bodyPr wrap="none">
            <a:sp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“That momentary pause</a:t>
            </a:r>
          </a:p>
          <a:p>
            <a:r>
              <a:rPr lang="en-GB" dirty="0">
                <a:latin typeface="Calibri" panose="020F0502020204030204" pitchFamily="34" charset="0"/>
                <a:ea typeface="Calibri" panose="020F0502020204030204" pitchFamily="34" charset="0"/>
                <a:cs typeface="Times New Roman" panose="02020603050405020304" pitchFamily="18" charset="0"/>
              </a:rPr>
              <a:t> almost cost him his life.” </a:t>
            </a:r>
            <a:endParaRPr lang="en-GB" dirty="0"/>
          </a:p>
        </p:txBody>
      </p:sp>
    </p:spTree>
    <p:extLst>
      <p:ext uri="{BB962C8B-B14F-4D97-AF65-F5344CB8AC3E}">
        <p14:creationId xmlns:p14="http://schemas.microsoft.com/office/powerpoint/2010/main" val="3859462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030A6078-80A4-49BE-A5BE-CD21318249CC}"/>
              </a:ext>
            </a:extLst>
          </p:cNvPr>
          <p:cNvPicPr>
            <a:picLocks noChangeAspect="1"/>
          </p:cNvPicPr>
          <p:nvPr/>
        </p:nvPicPr>
        <p:blipFill rotWithShape="1">
          <a:blip r:embed="rId3"/>
          <a:srcRect b="15730"/>
          <a:stretch/>
        </p:blipFill>
        <p:spPr>
          <a:xfrm>
            <a:off x="3" y="-22"/>
            <a:ext cx="12191997" cy="6858022"/>
          </a:xfrm>
          <a:prstGeom prst="rect">
            <a:avLst/>
          </a:prstGeom>
        </p:spPr>
      </p:pic>
      <p:sp>
        <p:nvSpPr>
          <p:cNvPr id="2" name="Title 1">
            <a:extLst>
              <a:ext uri="{FF2B5EF4-FFF2-40B4-BE49-F238E27FC236}">
                <a16:creationId xmlns:a16="http://schemas.microsoft.com/office/drawing/2014/main" id="{62D78F3F-8D11-4775-9AD8-55F9F63A1CA4}"/>
              </a:ext>
            </a:extLst>
          </p:cNvPr>
          <p:cNvSpPr>
            <a:spLocks noGrp="1"/>
          </p:cNvSpPr>
          <p:nvPr>
            <p:ph type="title"/>
          </p:nvPr>
        </p:nvSpPr>
        <p:spPr>
          <a:xfrm>
            <a:off x="850151" y="86069"/>
            <a:ext cx="11196706" cy="1234731"/>
          </a:xfrm>
          <a:solidFill>
            <a:srgbClr val="FFEFFD"/>
          </a:solidFill>
        </p:spPr>
        <p:txBody>
          <a:bodyPr anchor="t">
            <a:noAutofit/>
          </a:bodyPr>
          <a:lstStyle/>
          <a:p>
            <a:r>
              <a:rPr lang="en-GB" sz="2400" b="1" dirty="0">
                <a:latin typeface="Arial" panose="020B0604020202020204" pitchFamily="34" charset="0"/>
                <a:cs typeface="Arial" panose="020B0604020202020204" pitchFamily="34" charset="0"/>
              </a:rPr>
              <a:t>Read lines 49-60  </a:t>
            </a:r>
            <a:br>
              <a:rPr lang="en-GB" sz="2800" b="1"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A4 </a:t>
            </a:r>
            <a:r>
              <a:rPr lang="en-GB" sz="2800" dirty="0">
                <a:latin typeface="Arial" panose="020B0604020202020204" pitchFamily="34" charset="0"/>
                <a:cs typeface="Arial" panose="020B0604020202020204" pitchFamily="34" charset="0"/>
              </a:rPr>
              <a:t>How does the writer create drama and tension in these lines? (10) </a:t>
            </a:r>
            <a:br>
              <a:rPr lang="en-GB" sz="2800" dirty="0">
                <a:latin typeface="Arial" panose="020B0604020202020204" pitchFamily="34" charset="0"/>
                <a:cs typeface="Arial" panose="020B0604020202020204" pitchFamily="34" charset="0"/>
              </a:rPr>
            </a:br>
            <a:r>
              <a:rPr lang="en-GB" sz="2000" i="1" dirty="0">
                <a:latin typeface="Arial" panose="020B0604020202020204" pitchFamily="34" charset="0"/>
                <a:cs typeface="Arial" panose="020B0604020202020204" pitchFamily="34" charset="0"/>
              </a:rPr>
              <a:t>You must refer to the text to support your answer, using relevant subject terminology. </a:t>
            </a:r>
            <a:br>
              <a:rPr lang="en-GB" sz="2000" dirty="0">
                <a:latin typeface="Arial" panose="020B0604020202020204" pitchFamily="34" charset="0"/>
                <a:cs typeface="Arial" panose="020B0604020202020204" pitchFamily="34" charset="0"/>
              </a:rPr>
            </a:br>
            <a:r>
              <a:rPr lang="en-GB" dirty="0"/>
              <a:t> </a:t>
            </a:r>
          </a:p>
        </p:txBody>
      </p:sp>
      <p:sp>
        <p:nvSpPr>
          <p:cNvPr id="6" name="Content Placeholder 5">
            <a:extLst>
              <a:ext uri="{FF2B5EF4-FFF2-40B4-BE49-F238E27FC236}">
                <a16:creationId xmlns:a16="http://schemas.microsoft.com/office/drawing/2014/main" id="{3BE65E8E-DF2F-4613-A01A-E92878FC4316}"/>
              </a:ext>
            </a:extLst>
          </p:cNvPr>
          <p:cNvSpPr>
            <a:spLocks noGrp="1"/>
          </p:cNvSpPr>
          <p:nvPr>
            <p:ph idx="1"/>
          </p:nvPr>
        </p:nvSpPr>
        <p:spPr>
          <a:xfrm>
            <a:off x="850151" y="1509131"/>
            <a:ext cx="11196706" cy="4906845"/>
          </a:xfrm>
          <a:solidFill>
            <a:srgbClr val="FFEFFD"/>
          </a:solidFill>
        </p:spPr>
        <p:txBody>
          <a:bodyPr>
            <a:noAutofit/>
          </a:bodyPr>
          <a:lstStyle/>
          <a:p>
            <a:pPr marL="0" indent="0">
              <a:buNone/>
            </a:pPr>
            <a:endParaRPr lang="en-GB" sz="22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B9EFF7E0-615F-4D29-A824-C31FDBA16154}"/>
              </a:ext>
            </a:extLst>
          </p:cNvPr>
          <p:cNvSpPr txBox="1"/>
          <p:nvPr/>
        </p:nvSpPr>
        <p:spPr>
          <a:xfrm rot="16200000">
            <a:off x="-3075058" y="3075056"/>
            <a:ext cx="6858002" cy="707886"/>
          </a:xfrm>
          <a:prstGeom prst="rect">
            <a:avLst/>
          </a:prstGeom>
          <a:solidFill>
            <a:schemeClr val="accent5">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Question 4: Mastery</a:t>
            </a:r>
          </a:p>
        </p:txBody>
      </p:sp>
      <p:sp>
        <p:nvSpPr>
          <p:cNvPr id="8" name="TextBox 7">
            <a:extLst>
              <a:ext uri="{FF2B5EF4-FFF2-40B4-BE49-F238E27FC236}">
                <a16:creationId xmlns:a16="http://schemas.microsoft.com/office/drawing/2014/main" id="{6790EA00-7D9F-40EC-A21B-43429C39E762}"/>
              </a:ext>
            </a:extLst>
          </p:cNvPr>
          <p:cNvSpPr txBox="1"/>
          <p:nvPr/>
        </p:nvSpPr>
        <p:spPr>
          <a:xfrm>
            <a:off x="850151" y="6318387"/>
            <a:ext cx="4752363" cy="461665"/>
          </a:xfrm>
          <a:prstGeom prst="rect">
            <a:avLst/>
          </a:prstGeom>
          <a:solidFill>
            <a:srgbClr val="FFEFFD"/>
          </a:solidFill>
        </p:spPr>
        <p:txBody>
          <a:bodyPr wrap="square" rtlCol="0">
            <a:spAutoFit/>
          </a:bodyPr>
          <a:lstStyle/>
          <a:p>
            <a:r>
              <a:rPr lang="en-GB" sz="2400" b="1" dirty="0"/>
              <a:t>LO: To comment on a writer’s choice of language and structure.</a:t>
            </a:r>
          </a:p>
        </p:txBody>
      </p:sp>
      <p:cxnSp>
        <p:nvCxnSpPr>
          <p:cNvPr id="10" name="Straight Connector 9">
            <a:extLst>
              <a:ext uri="{FF2B5EF4-FFF2-40B4-BE49-F238E27FC236}">
                <a16:creationId xmlns:a16="http://schemas.microsoft.com/office/drawing/2014/main" id="{4188C3DD-5E20-4A90-80B9-8E4ACABE2069}"/>
              </a:ext>
            </a:extLst>
          </p:cNvPr>
          <p:cNvCxnSpPr/>
          <p:nvPr/>
        </p:nvCxnSpPr>
        <p:spPr>
          <a:xfrm flipV="1">
            <a:off x="2786743" y="1727200"/>
            <a:ext cx="3875314" cy="433977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C2E99AD-488D-401C-9465-6DA90B8FF1C4}"/>
              </a:ext>
            </a:extLst>
          </p:cNvPr>
          <p:cNvCxnSpPr>
            <a:cxnSpLocks/>
          </p:cNvCxnSpPr>
          <p:nvPr/>
        </p:nvCxnSpPr>
        <p:spPr>
          <a:xfrm flipH="1" flipV="1">
            <a:off x="6662057" y="1727200"/>
            <a:ext cx="2329543" cy="154939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ACFF0A0D-19DB-4CFD-85EF-B7861245EE7A}"/>
              </a:ext>
            </a:extLst>
          </p:cNvPr>
          <p:cNvSpPr/>
          <p:nvPr/>
        </p:nvSpPr>
        <p:spPr>
          <a:xfrm>
            <a:off x="8598649" y="5308600"/>
            <a:ext cx="3520780" cy="1549400"/>
          </a:xfrm>
          <a:prstGeom prst="ellipse">
            <a:avLst/>
          </a:prstGeom>
          <a:solidFill>
            <a:schemeClr val="accent5">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Now comment on HOW your quotes create tension.</a:t>
            </a:r>
            <a:endParaRPr lang="en-GB" dirty="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D76D79F3-9BB3-4AA4-8623-F9082F73348F}"/>
              </a:ext>
            </a:extLst>
          </p:cNvPr>
          <p:cNvSpPr/>
          <p:nvPr/>
        </p:nvSpPr>
        <p:spPr>
          <a:xfrm>
            <a:off x="8873706" y="2935071"/>
            <a:ext cx="2139625" cy="646331"/>
          </a:xfrm>
          <a:prstGeom prst="rect">
            <a:avLst/>
          </a:prstGeom>
        </p:spPr>
        <p:txBody>
          <a:bodyPr wrap="none">
            <a:sp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“vanished as silently </a:t>
            </a:r>
          </a:p>
          <a:p>
            <a:r>
              <a:rPr lang="en-GB" dirty="0">
                <a:latin typeface="Calibri" panose="020F0502020204030204" pitchFamily="34" charset="0"/>
                <a:ea typeface="Calibri" panose="020F0502020204030204" pitchFamily="34" charset="0"/>
                <a:cs typeface="Times New Roman" panose="02020603050405020304" pitchFamily="18" charset="0"/>
              </a:rPr>
              <a:t>as it had come.” </a:t>
            </a:r>
            <a:endParaRPr lang="en-GB" dirty="0"/>
          </a:p>
        </p:txBody>
      </p:sp>
      <p:sp>
        <p:nvSpPr>
          <p:cNvPr id="15" name="Rectangle 14">
            <a:extLst>
              <a:ext uri="{FF2B5EF4-FFF2-40B4-BE49-F238E27FC236}">
                <a16:creationId xmlns:a16="http://schemas.microsoft.com/office/drawing/2014/main" id="{19CECE02-DE0C-471D-8FCB-CA6430EA84A4}"/>
              </a:ext>
            </a:extLst>
          </p:cNvPr>
          <p:cNvSpPr/>
          <p:nvPr/>
        </p:nvSpPr>
        <p:spPr>
          <a:xfrm>
            <a:off x="3117538" y="5595142"/>
            <a:ext cx="2577950" cy="646331"/>
          </a:xfrm>
          <a:prstGeom prst="rect">
            <a:avLst/>
          </a:prstGeom>
        </p:spPr>
        <p:txBody>
          <a:bodyPr wrap="none">
            <a:sp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“That momentary pause</a:t>
            </a:r>
          </a:p>
          <a:p>
            <a:r>
              <a:rPr lang="en-GB" dirty="0">
                <a:latin typeface="Calibri" panose="020F0502020204030204" pitchFamily="34" charset="0"/>
                <a:ea typeface="Calibri" panose="020F0502020204030204" pitchFamily="34" charset="0"/>
                <a:cs typeface="Times New Roman" panose="02020603050405020304" pitchFamily="18" charset="0"/>
              </a:rPr>
              <a:t> almost cost him his life.” </a:t>
            </a:r>
            <a:endParaRPr lang="en-GB" dirty="0"/>
          </a:p>
        </p:txBody>
      </p:sp>
      <p:sp>
        <p:nvSpPr>
          <p:cNvPr id="3" name="TextBox 2">
            <a:extLst>
              <a:ext uri="{FF2B5EF4-FFF2-40B4-BE49-F238E27FC236}">
                <a16:creationId xmlns:a16="http://schemas.microsoft.com/office/drawing/2014/main" id="{E6FE36FB-41FE-49EB-9133-0D642C6A614F}"/>
              </a:ext>
            </a:extLst>
          </p:cNvPr>
          <p:cNvSpPr txBox="1"/>
          <p:nvPr/>
        </p:nvSpPr>
        <p:spPr>
          <a:xfrm>
            <a:off x="4916181" y="4194636"/>
            <a:ext cx="2714172" cy="1323439"/>
          </a:xfrm>
          <a:prstGeom prst="rect">
            <a:avLst/>
          </a:prstGeom>
          <a:noFill/>
        </p:spPr>
        <p:txBody>
          <a:bodyPr wrap="square" rtlCol="0">
            <a:spAutoFit/>
          </a:bodyPr>
          <a:lstStyle/>
          <a:p>
            <a:r>
              <a:rPr lang="en-GB" sz="2000" dirty="0">
                <a:solidFill>
                  <a:srgbClr val="0070C0"/>
                </a:solidFill>
                <a:latin typeface="Bradley Hand ITC" panose="03070402050302030203" pitchFamily="66" charset="0"/>
              </a:rPr>
              <a:t>Short, dramatic sentence to start the paragraph showing the risk to Millward’s life. </a:t>
            </a:r>
          </a:p>
        </p:txBody>
      </p:sp>
      <p:cxnSp>
        <p:nvCxnSpPr>
          <p:cNvPr id="9" name="Straight Arrow Connector 8">
            <a:extLst>
              <a:ext uri="{FF2B5EF4-FFF2-40B4-BE49-F238E27FC236}">
                <a16:creationId xmlns:a16="http://schemas.microsoft.com/office/drawing/2014/main" id="{20BE79FC-DB16-4BE2-84EF-37BD135F549A}"/>
              </a:ext>
            </a:extLst>
          </p:cNvPr>
          <p:cNvCxnSpPr>
            <a:stCxn id="15" idx="0"/>
          </p:cNvCxnSpPr>
          <p:nvPr/>
        </p:nvCxnSpPr>
        <p:spPr>
          <a:xfrm flipV="1">
            <a:off x="4406513" y="5196114"/>
            <a:ext cx="509668" cy="39902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C19123B5-1D2B-46DE-BA96-85A54A4E0CC1}"/>
              </a:ext>
            </a:extLst>
          </p:cNvPr>
          <p:cNvSpPr txBox="1"/>
          <p:nvPr/>
        </p:nvSpPr>
        <p:spPr>
          <a:xfrm>
            <a:off x="8957394" y="3769733"/>
            <a:ext cx="2714172" cy="1323439"/>
          </a:xfrm>
          <a:prstGeom prst="rect">
            <a:avLst/>
          </a:prstGeom>
          <a:noFill/>
        </p:spPr>
        <p:txBody>
          <a:bodyPr wrap="square" rtlCol="0">
            <a:spAutoFit/>
          </a:bodyPr>
          <a:lstStyle/>
          <a:p>
            <a:r>
              <a:rPr lang="en-GB" sz="2000" dirty="0">
                <a:solidFill>
                  <a:srgbClr val="0070C0"/>
                </a:solidFill>
                <a:latin typeface="Bradley Hand ITC" panose="03070402050302030203" pitchFamily="66" charset="0"/>
              </a:rPr>
              <a:t>The tension reduces as the polar bear leaves. “silently” creates a sense of stillness.</a:t>
            </a:r>
          </a:p>
        </p:txBody>
      </p:sp>
      <p:cxnSp>
        <p:nvCxnSpPr>
          <p:cNvPr id="19" name="Straight Arrow Connector 18">
            <a:extLst>
              <a:ext uri="{FF2B5EF4-FFF2-40B4-BE49-F238E27FC236}">
                <a16:creationId xmlns:a16="http://schemas.microsoft.com/office/drawing/2014/main" id="{9B7DA2F2-1AAB-4768-8679-6FD1BCA6C4CC}"/>
              </a:ext>
            </a:extLst>
          </p:cNvPr>
          <p:cNvCxnSpPr>
            <a:cxnSpLocks/>
          </p:cNvCxnSpPr>
          <p:nvPr/>
        </p:nvCxnSpPr>
        <p:spPr>
          <a:xfrm>
            <a:off x="10668000" y="3327709"/>
            <a:ext cx="163069" cy="46912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4351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030A6078-80A4-49BE-A5BE-CD21318249CC}"/>
              </a:ext>
            </a:extLst>
          </p:cNvPr>
          <p:cNvPicPr>
            <a:picLocks noChangeAspect="1"/>
          </p:cNvPicPr>
          <p:nvPr/>
        </p:nvPicPr>
        <p:blipFill rotWithShape="1">
          <a:blip r:embed="rId2"/>
          <a:srcRect b="15730"/>
          <a:stretch/>
        </p:blipFill>
        <p:spPr>
          <a:xfrm>
            <a:off x="3" y="-22"/>
            <a:ext cx="12191997" cy="6858022"/>
          </a:xfrm>
          <a:prstGeom prst="rect">
            <a:avLst/>
          </a:prstGeom>
        </p:spPr>
      </p:pic>
      <p:sp>
        <p:nvSpPr>
          <p:cNvPr id="2" name="Title 1">
            <a:extLst>
              <a:ext uri="{FF2B5EF4-FFF2-40B4-BE49-F238E27FC236}">
                <a16:creationId xmlns:a16="http://schemas.microsoft.com/office/drawing/2014/main" id="{62D78F3F-8D11-4775-9AD8-55F9F63A1CA4}"/>
              </a:ext>
            </a:extLst>
          </p:cNvPr>
          <p:cNvSpPr>
            <a:spLocks noGrp="1"/>
          </p:cNvSpPr>
          <p:nvPr>
            <p:ph type="title"/>
          </p:nvPr>
        </p:nvSpPr>
        <p:spPr>
          <a:xfrm>
            <a:off x="850151" y="-22"/>
            <a:ext cx="11199585" cy="1325161"/>
          </a:xfrm>
          <a:solidFill>
            <a:srgbClr val="FFEFFD"/>
          </a:solidFill>
        </p:spPr>
        <p:txBody>
          <a:bodyPr anchor="t">
            <a:noAutofit/>
          </a:bodyPr>
          <a:lstStyle/>
          <a:p>
            <a:r>
              <a:rPr lang="en-GB" sz="2400" b="1" dirty="0">
                <a:latin typeface="Arial" panose="020B0604020202020204" pitchFamily="34" charset="0"/>
                <a:cs typeface="Arial" panose="020B0604020202020204" pitchFamily="34" charset="0"/>
              </a:rPr>
              <a:t>Read lines 49-60  </a:t>
            </a:r>
            <a:br>
              <a:rPr lang="en-GB" sz="2800" b="1" dirty="0">
                <a:latin typeface="Arial" panose="020B0604020202020204" pitchFamily="34" charset="0"/>
                <a:cs typeface="Arial" panose="020B0604020202020204" pitchFamily="34" charset="0"/>
              </a:rPr>
            </a:br>
            <a:r>
              <a:rPr lang="en-GB" sz="2800" b="1" dirty="0">
                <a:latin typeface="Arial" panose="020B0604020202020204" pitchFamily="34" charset="0"/>
                <a:cs typeface="Arial" panose="020B0604020202020204" pitchFamily="34" charset="0"/>
              </a:rPr>
              <a:t>A4 </a:t>
            </a:r>
            <a:r>
              <a:rPr lang="en-GB" sz="2800" dirty="0">
                <a:latin typeface="Arial" panose="020B0604020202020204" pitchFamily="34" charset="0"/>
                <a:cs typeface="Arial" panose="020B0604020202020204" pitchFamily="34" charset="0"/>
              </a:rPr>
              <a:t>How does the writer create drama and tension in these lines? (10) </a:t>
            </a:r>
            <a:br>
              <a:rPr lang="en-GB" sz="2800" dirty="0">
                <a:latin typeface="Arial" panose="020B0604020202020204" pitchFamily="34" charset="0"/>
                <a:cs typeface="Arial" panose="020B0604020202020204" pitchFamily="34" charset="0"/>
              </a:rPr>
            </a:br>
            <a:r>
              <a:rPr lang="en-GB" sz="2000" i="1" dirty="0">
                <a:latin typeface="Arial" panose="020B0604020202020204" pitchFamily="34" charset="0"/>
                <a:cs typeface="Arial" panose="020B0604020202020204" pitchFamily="34" charset="0"/>
              </a:rPr>
              <a:t>You must refer to the text to support your answer, using relevant subject terminology. </a:t>
            </a:r>
            <a:br>
              <a:rPr lang="en-GB" sz="2000" dirty="0">
                <a:latin typeface="Arial" panose="020B0604020202020204" pitchFamily="34" charset="0"/>
                <a:cs typeface="Arial" panose="020B0604020202020204" pitchFamily="34" charset="0"/>
              </a:rPr>
            </a:br>
            <a:endParaRPr lang="en-GB" sz="2000" dirty="0">
              <a:latin typeface="Arial" panose="020B0604020202020204" pitchFamily="34" charset="0"/>
              <a:cs typeface="Arial" panose="020B0604020202020204" pitchFamily="34" charset="0"/>
            </a:endParaRPr>
          </a:p>
        </p:txBody>
      </p:sp>
      <p:sp>
        <p:nvSpPr>
          <p:cNvPr id="10" name="Content Placeholder 9">
            <a:extLst>
              <a:ext uri="{FF2B5EF4-FFF2-40B4-BE49-F238E27FC236}">
                <a16:creationId xmlns:a16="http://schemas.microsoft.com/office/drawing/2014/main" id="{7C242479-0629-4EC2-99D0-6F7B769AE62A}"/>
              </a:ext>
            </a:extLst>
          </p:cNvPr>
          <p:cNvSpPr>
            <a:spLocks noGrp="1"/>
          </p:cNvSpPr>
          <p:nvPr>
            <p:ph idx="1"/>
          </p:nvPr>
        </p:nvSpPr>
        <p:spPr>
          <a:xfrm>
            <a:off x="1494971" y="1462899"/>
            <a:ext cx="9753600" cy="4850689"/>
          </a:xfrm>
          <a:solidFill>
            <a:srgbClr val="FFEFFD"/>
          </a:solidFill>
        </p:spPr>
        <p:txBody>
          <a:bodyPr>
            <a:noAutofit/>
          </a:bodyPr>
          <a:lstStyle/>
          <a:p>
            <a:pPr marL="0" indent="0">
              <a:buNone/>
            </a:pPr>
            <a:r>
              <a:rPr lang="en-GB" dirty="0">
                <a:solidFill>
                  <a:srgbClr val="FF0000"/>
                </a:solidFill>
                <a:latin typeface="Arial" panose="020B0604020202020204" pitchFamily="34" charset="0"/>
                <a:cs typeface="Arial" panose="020B0604020202020204" pitchFamily="34" charset="0"/>
              </a:rPr>
              <a:t>The paragraph opens by revealing an event has nearly killed Professor Millward. </a:t>
            </a:r>
            <a:r>
              <a:rPr lang="en-GB" dirty="0">
                <a:solidFill>
                  <a:srgbClr val="FFC000"/>
                </a:solidFill>
                <a:latin typeface="Arial" panose="020B0604020202020204" pitchFamily="34" charset="0"/>
                <a:ea typeface="Calibri" panose="020F0502020204030204" pitchFamily="34" charset="0"/>
                <a:cs typeface="Arial" panose="020B0604020202020204" pitchFamily="34" charset="0"/>
              </a:rPr>
              <a:t>“That momentary pause almost cost him his life.”</a:t>
            </a:r>
            <a:r>
              <a:rPr lang="en-GB" dirty="0">
                <a:solidFill>
                  <a:srgbClr val="FFC000"/>
                </a:solidFill>
                <a:latin typeface="Arial" panose="020B0604020202020204" pitchFamily="34" charset="0"/>
                <a:cs typeface="Arial" panose="020B0604020202020204" pitchFamily="34" charset="0"/>
              </a:rPr>
              <a:t> </a:t>
            </a:r>
            <a:r>
              <a:rPr lang="en-GB" dirty="0">
                <a:solidFill>
                  <a:srgbClr val="00B050"/>
                </a:solidFill>
                <a:latin typeface="Arial" panose="020B0604020202020204" pitchFamily="34" charset="0"/>
                <a:cs typeface="Arial" panose="020B0604020202020204" pitchFamily="34" charset="0"/>
              </a:rPr>
              <a:t>This short declarative sentence </a:t>
            </a:r>
            <a:r>
              <a:rPr lang="en-GB" dirty="0">
                <a:solidFill>
                  <a:srgbClr val="0070C0"/>
                </a:solidFill>
                <a:latin typeface="Arial" panose="020B0604020202020204" pitchFamily="34" charset="0"/>
                <a:cs typeface="Arial" panose="020B0604020202020204" pitchFamily="34" charset="0"/>
              </a:rPr>
              <a:t>creates tension by revealing Millward’s near-fatal experience with </a:t>
            </a:r>
            <a:r>
              <a:rPr lang="en-GB" dirty="0">
                <a:solidFill>
                  <a:srgbClr val="FFC000"/>
                </a:solidFill>
                <a:latin typeface="Arial" panose="020B0604020202020204" pitchFamily="34" charset="0"/>
                <a:cs typeface="Arial" panose="020B0604020202020204" pitchFamily="34" charset="0"/>
              </a:rPr>
              <a:t>“momentary pause” </a:t>
            </a:r>
            <a:r>
              <a:rPr lang="en-GB" dirty="0">
                <a:solidFill>
                  <a:srgbClr val="0070C0"/>
                </a:solidFill>
                <a:latin typeface="Arial" panose="020B0604020202020204" pitchFamily="34" charset="0"/>
                <a:cs typeface="Arial" panose="020B0604020202020204" pitchFamily="34" charset="0"/>
              </a:rPr>
              <a:t>emphasising how a slight lapse of concentration could have cost him his life. </a:t>
            </a:r>
            <a:r>
              <a:rPr lang="en-GB" dirty="0">
                <a:solidFill>
                  <a:srgbClr val="7030A0"/>
                </a:solidFill>
                <a:latin typeface="Arial" panose="020B0604020202020204" pitchFamily="34" charset="0"/>
                <a:cs typeface="Arial" panose="020B0604020202020204" pitchFamily="34" charset="0"/>
              </a:rPr>
              <a:t>The reader is anxious to discover more information about the event.</a:t>
            </a:r>
          </a:p>
          <a:p>
            <a:pPr marL="0" indent="0">
              <a:buNone/>
            </a:pPr>
            <a:endParaRPr lang="en-GB" dirty="0">
              <a:solidFill>
                <a:srgbClr val="7030A0"/>
              </a:solidFill>
              <a:latin typeface="Arial" panose="020B0604020202020204" pitchFamily="34" charset="0"/>
              <a:cs typeface="Arial" panose="020B0604020202020204" pitchFamily="34" charset="0"/>
            </a:endParaRPr>
          </a:p>
          <a:p>
            <a:pPr marL="0" indent="0">
              <a:buNone/>
            </a:pPr>
            <a:r>
              <a:rPr lang="en-GB" dirty="0">
                <a:solidFill>
                  <a:srgbClr val="FF0000"/>
                </a:solidFill>
                <a:latin typeface="Arial" panose="020B0604020202020204" pitchFamily="34" charset="0"/>
                <a:cs typeface="Arial" panose="020B0604020202020204" pitchFamily="34" charset="0"/>
              </a:rPr>
              <a:t>Straight after this sentence, the writer describes…</a:t>
            </a:r>
          </a:p>
          <a:p>
            <a:pPr marL="0" indent="0">
              <a:buNone/>
            </a:pPr>
            <a:endParaRPr lang="en-GB" sz="2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B9EFF7E0-615F-4D29-A824-C31FDBA16154}"/>
              </a:ext>
            </a:extLst>
          </p:cNvPr>
          <p:cNvSpPr txBox="1"/>
          <p:nvPr/>
        </p:nvSpPr>
        <p:spPr>
          <a:xfrm rot="16200000">
            <a:off x="-3075058" y="3075056"/>
            <a:ext cx="6858002" cy="707886"/>
          </a:xfrm>
          <a:prstGeom prst="rect">
            <a:avLst/>
          </a:prstGeom>
          <a:solidFill>
            <a:schemeClr val="accent5">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Question 4: Mastery</a:t>
            </a:r>
          </a:p>
        </p:txBody>
      </p:sp>
      <p:sp>
        <p:nvSpPr>
          <p:cNvPr id="6" name="Rounded Rectangle 3">
            <a:extLst>
              <a:ext uri="{FF2B5EF4-FFF2-40B4-BE49-F238E27FC236}">
                <a16:creationId xmlns:a16="http://schemas.microsoft.com/office/drawing/2014/main" id="{559F509B-090A-4AED-A2A2-FA7764366BFF}"/>
              </a:ext>
            </a:extLst>
          </p:cNvPr>
          <p:cNvSpPr/>
          <p:nvPr/>
        </p:nvSpPr>
        <p:spPr>
          <a:xfrm>
            <a:off x="8568021" y="5979989"/>
            <a:ext cx="3481715" cy="832691"/>
          </a:xfrm>
          <a:prstGeom prst="roundRect">
            <a:avLst/>
          </a:prstGeom>
          <a:solidFill>
            <a:srgbClr val="FFEFFD"/>
          </a:solidFill>
          <a:ln>
            <a:solidFill>
              <a:schemeClr val="tx1">
                <a:lumMod val="95000"/>
                <a:lumOff val="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4800" b="1" dirty="0">
                <a:latin typeface="Aharoni" panose="02010803020104030203" pitchFamily="2" charset="-79"/>
                <a:cs typeface="Aharoni" panose="02010803020104030203" pitchFamily="2" charset="-79"/>
              </a:rPr>
              <a:t>Use </a:t>
            </a:r>
            <a:r>
              <a:rPr lang="en-GB" sz="4800" b="1" dirty="0">
                <a:solidFill>
                  <a:srgbClr val="FF0000"/>
                </a:solidFill>
                <a:latin typeface="Aharoni" panose="02010803020104030203" pitchFamily="2" charset="-79"/>
                <a:cs typeface="Aharoni" panose="02010803020104030203" pitchFamily="2" charset="-79"/>
              </a:rPr>
              <a:t>P</a:t>
            </a:r>
            <a:r>
              <a:rPr lang="en-GB" sz="4800" b="1" dirty="0">
                <a:solidFill>
                  <a:srgbClr val="FFC000"/>
                </a:solidFill>
                <a:latin typeface="Aharoni" panose="02010803020104030203" pitchFamily="2" charset="-79"/>
                <a:cs typeface="Aharoni" panose="02010803020104030203" pitchFamily="2" charset="-79"/>
              </a:rPr>
              <a:t>E</a:t>
            </a:r>
            <a:r>
              <a:rPr lang="en-GB" sz="4800" b="1" dirty="0">
                <a:solidFill>
                  <a:srgbClr val="00B050"/>
                </a:solidFill>
                <a:latin typeface="Aharoni" panose="02010803020104030203" pitchFamily="2" charset="-79"/>
                <a:cs typeface="Aharoni" panose="02010803020104030203" pitchFamily="2" charset="-79"/>
              </a:rPr>
              <a:t>T</a:t>
            </a:r>
            <a:r>
              <a:rPr lang="en-GB" sz="4800" b="1" dirty="0">
                <a:solidFill>
                  <a:srgbClr val="0070C0"/>
                </a:solidFill>
                <a:latin typeface="Aharoni" panose="02010803020104030203" pitchFamily="2" charset="-79"/>
                <a:cs typeface="Aharoni" panose="02010803020104030203" pitchFamily="2" charset="-79"/>
              </a:rPr>
              <a:t>E</a:t>
            </a:r>
            <a:r>
              <a:rPr lang="en-GB" sz="4800" b="1" dirty="0">
                <a:solidFill>
                  <a:srgbClr val="7030A0"/>
                </a:solidFill>
                <a:latin typeface="Aharoni" panose="02010803020104030203" pitchFamily="2" charset="-79"/>
                <a:cs typeface="Aharoni" panose="02010803020104030203" pitchFamily="2" charset="-79"/>
              </a:rPr>
              <a:t>R</a:t>
            </a:r>
            <a:r>
              <a:rPr lang="en-GB" sz="4800" b="1" dirty="0">
                <a:latin typeface="Aharoni" panose="02010803020104030203" pitchFamily="2" charset="-79"/>
                <a:cs typeface="Aharoni" panose="02010803020104030203" pitchFamily="2" charset="-79"/>
              </a:rPr>
              <a:t>!</a:t>
            </a:r>
          </a:p>
        </p:txBody>
      </p:sp>
      <p:sp>
        <p:nvSpPr>
          <p:cNvPr id="7" name="TextBox 6">
            <a:extLst>
              <a:ext uri="{FF2B5EF4-FFF2-40B4-BE49-F238E27FC236}">
                <a16:creationId xmlns:a16="http://schemas.microsoft.com/office/drawing/2014/main" id="{BD637A78-AA0C-44EB-B70E-759054AA6A24}"/>
              </a:ext>
            </a:extLst>
          </p:cNvPr>
          <p:cNvSpPr txBox="1"/>
          <p:nvPr/>
        </p:nvSpPr>
        <p:spPr>
          <a:xfrm>
            <a:off x="850151" y="6396335"/>
            <a:ext cx="4752363" cy="461665"/>
          </a:xfrm>
          <a:prstGeom prst="rect">
            <a:avLst/>
          </a:prstGeom>
          <a:solidFill>
            <a:srgbClr val="FFEFFD"/>
          </a:solidFill>
        </p:spPr>
        <p:txBody>
          <a:bodyPr wrap="square" rtlCol="0">
            <a:spAutoFit/>
          </a:bodyPr>
          <a:lstStyle/>
          <a:p>
            <a:r>
              <a:rPr lang="en-GB" sz="2400" b="1" dirty="0"/>
              <a:t>LO: To comment on a writer’s choice of language and structure.</a:t>
            </a:r>
          </a:p>
        </p:txBody>
      </p:sp>
      <p:sp>
        <p:nvSpPr>
          <p:cNvPr id="8" name="Oval 7">
            <a:extLst>
              <a:ext uri="{FF2B5EF4-FFF2-40B4-BE49-F238E27FC236}">
                <a16:creationId xmlns:a16="http://schemas.microsoft.com/office/drawing/2014/main" id="{B4A8C9B2-2E21-4936-9DBB-8054FAD9ADE9}"/>
              </a:ext>
            </a:extLst>
          </p:cNvPr>
          <p:cNvSpPr/>
          <p:nvPr/>
        </p:nvSpPr>
        <p:spPr>
          <a:xfrm>
            <a:off x="9631128" y="3972733"/>
            <a:ext cx="2560872" cy="1918791"/>
          </a:xfrm>
          <a:prstGeom prst="ellipse">
            <a:avLst/>
          </a:prstGeom>
          <a:solidFill>
            <a:schemeClr val="accent5">
              <a:lumMod val="7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You should have about 6 paragraphs to answer this question.</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5256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030A6078-80A4-49BE-A5BE-CD21318249CC}"/>
              </a:ext>
            </a:extLst>
          </p:cNvPr>
          <p:cNvPicPr>
            <a:picLocks noChangeAspect="1"/>
          </p:cNvPicPr>
          <p:nvPr/>
        </p:nvPicPr>
        <p:blipFill rotWithShape="1">
          <a:blip r:embed="rId3"/>
          <a:srcRect b="15730"/>
          <a:stretch/>
        </p:blipFill>
        <p:spPr>
          <a:xfrm>
            <a:off x="3" y="-22"/>
            <a:ext cx="12191997" cy="6858022"/>
          </a:xfrm>
          <a:prstGeom prst="rect">
            <a:avLst/>
          </a:prstGeom>
        </p:spPr>
      </p:pic>
      <p:sp>
        <p:nvSpPr>
          <p:cNvPr id="2" name="Title 1">
            <a:extLst>
              <a:ext uri="{FF2B5EF4-FFF2-40B4-BE49-F238E27FC236}">
                <a16:creationId xmlns:a16="http://schemas.microsoft.com/office/drawing/2014/main" id="{62D78F3F-8D11-4775-9AD8-55F9F63A1CA4}"/>
              </a:ext>
            </a:extLst>
          </p:cNvPr>
          <p:cNvSpPr>
            <a:spLocks noGrp="1"/>
          </p:cNvSpPr>
          <p:nvPr>
            <p:ph type="title"/>
          </p:nvPr>
        </p:nvSpPr>
        <p:spPr>
          <a:xfrm>
            <a:off x="1348060" y="1410761"/>
            <a:ext cx="10005740" cy="2450039"/>
          </a:xfrm>
          <a:solidFill>
            <a:srgbClr val="FFEFFD"/>
          </a:solidFill>
        </p:spPr>
        <p:txBody>
          <a:bodyPr anchor="t">
            <a:noAutofit/>
          </a:bodyPr>
          <a:lstStyle/>
          <a:p>
            <a:pPr algn="ctr"/>
            <a:r>
              <a:rPr lang="en-GB" sz="4400" b="1" dirty="0">
                <a:latin typeface="Arial" panose="020B0604020202020204" pitchFamily="34" charset="0"/>
                <a:cs typeface="Arial" panose="020B0604020202020204" pitchFamily="34" charset="0"/>
              </a:rPr>
              <a:t>Write a list of adjectives to describe Professor Millward’s thoughts and feelings about the situation he is in.</a:t>
            </a:r>
            <a:endParaRPr lang="en-GB" sz="4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B9EFF7E0-615F-4D29-A824-C31FDBA16154}"/>
              </a:ext>
            </a:extLst>
          </p:cNvPr>
          <p:cNvSpPr txBox="1"/>
          <p:nvPr/>
        </p:nvSpPr>
        <p:spPr>
          <a:xfrm rot="16200000">
            <a:off x="-3075058" y="3075056"/>
            <a:ext cx="6858002" cy="707886"/>
          </a:xfrm>
          <a:prstGeom prst="rect">
            <a:avLst/>
          </a:prstGeom>
          <a:solidFill>
            <a:schemeClr val="accent5">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sp>
        <p:nvSpPr>
          <p:cNvPr id="3" name="TextBox 2">
            <a:extLst>
              <a:ext uri="{FF2B5EF4-FFF2-40B4-BE49-F238E27FC236}">
                <a16:creationId xmlns:a16="http://schemas.microsoft.com/office/drawing/2014/main" id="{8BFCCC8A-173A-40EF-9B2D-ED793DE35F51}"/>
              </a:ext>
            </a:extLst>
          </p:cNvPr>
          <p:cNvSpPr txBox="1"/>
          <p:nvPr/>
        </p:nvSpPr>
        <p:spPr>
          <a:xfrm>
            <a:off x="824002" y="6334006"/>
            <a:ext cx="3501256" cy="461665"/>
          </a:xfrm>
          <a:prstGeom prst="rect">
            <a:avLst/>
          </a:prstGeom>
          <a:solidFill>
            <a:srgbClr val="FFEFFD"/>
          </a:solidFill>
        </p:spPr>
        <p:txBody>
          <a:bodyPr wrap="square" rtlCol="0">
            <a:spAutoFit/>
          </a:bodyPr>
          <a:lstStyle/>
          <a:p>
            <a:r>
              <a:rPr lang="en-GB" sz="2400" b="1" dirty="0"/>
              <a:t>LO: To make personal judgements about a text.</a:t>
            </a:r>
          </a:p>
        </p:txBody>
      </p:sp>
      <p:sp>
        <p:nvSpPr>
          <p:cNvPr id="9" name="Oval 8">
            <a:extLst>
              <a:ext uri="{FF2B5EF4-FFF2-40B4-BE49-F238E27FC236}">
                <a16:creationId xmlns:a16="http://schemas.microsoft.com/office/drawing/2014/main" id="{BF3BEB43-E9EE-4BD0-BAFB-44911B0CA9DE}"/>
              </a:ext>
            </a:extLst>
          </p:cNvPr>
          <p:cNvSpPr/>
          <p:nvPr/>
        </p:nvSpPr>
        <p:spPr>
          <a:xfrm>
            <a:off x="5471886" y="4325257"/>
            <a:ext cx="6531428" cy="2450039"/>
          </a:xfrm>
          <a:prstGeom prst="ellipse">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latin typeface="Arial" panose="020B0604020202020204" pitchFamily="34" charset="0"/>
                <a:cs typeface="Arial" panose="020B0604020202020204" pitchFamily="34" charset="0"/>
              </a:rPr>
              <a:t>CHALLENGE:</a:t>
            </a:r>
          </a:p>
          <a:p>
            <a:pPr algn="ctr"/>
            <a:r>
              <a:rPr lang="en-GB" sz="3600" dirty="0">
                <a:latin typeface="Arial" panose="020B0604020202020204" pitchFamily="34" charset="0"/>
                <a:cs typeface="Arial" panose="020B0604020202020204" pitchFamily="34" charset="0"/>
              </a:rPr>
              <a:t>Find quotes from the text to match your adjective choices.</a:t>
            </a:r>
          </a:p>
        </p:txBody>
      </p:sp>
    </p:spTree>
    <p:extLst>
      <p:ext uri="{BB962C8B-B14F-4D97-AF65-F5344CB8AC3E}">
        <p14:creationId xmlns:p14="http://schemas.microsoft.com/office/powerpoint/2010/main" val="101691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030A6078-80A4-49BE-A5BE-CD21318249CC}"/>
              </a:ext>
            </a:extLst>
          </p:cNvPr>
          <p:cNvPicPr>
            <a:picLocks noChangeAspect="1"/>
          </p:cNvPicPr>
          <p:nvPr/>
        </p:nvPicPr>
        <p:blipFill rotWithShape="1">
          <a:blip r:embed="rId3"/>
          <a:srcRect b="15730"/>
          <a:stretch/>
        </p:blipFill>
        <p:spPr>
          <a:xfrm>
            <a:off x="3" y="-22"/>
            <a:ext cx="12191997" cy="6858022"/>
          </a:xfrm>
          <a:prstGeom prst="rect">
            <a:avLst/>
          </a:prstGeom>
        </p:spPr>
      </p:pic>
      <p:sp>
        <p:nvSpPr>
          <p:cNvPr id="2" name="Title 1">
            <a:extLst>
              <a:ext uri="{FF2B5EF4-FFF2-40B4-BE49-F238E27FC236}">
                <a16:creationId xmlns:a16="http://schemas.microsoft.com/office/drawing/2014/main" id="{62D78F3F-8D11-4775-9AD8-55F9F63A1CA4}"/>
              </a:ext>
            </a:extLst>
          </p:cNvPr>
          <p:cNvSpPr>
            <a:spLocks noGrp="1"/>
          </p:cNvSpPr>
          <p:nvPr>
            <p:ph type="title"/>
          </p:nvPr>
        </p:nvSpPr>
        <p:spPr>
          <a:xfrm>
            <a:off x="4423229" y="293161"/>
            <a:ext cx="3835400" cy="766989"/>
          </a:xfrm>
          <a:solidFill>
            <a:srgbClr val="FFEFFD"/>
          </a:solidFill>
        </p:spPr>
        <p:txBody>
          <a:bodyPr anchor="t">
            <a:noAutofit/>
          </a:bodyPr>
          <a:lstStyle/>
          <a:p>
            <a:r>
              <a:rPr lang="en-GB" sz="4800" b="1" dirty="0">
                <a:latin typeface="Arial" panose="020B0604020202020204" pitchFamily="34" charset="0"/>
                <a:cs typeface="Arial" panose="020B0604020202020204" pitchFamily="34" charset="0"/>
              </a:rPr>
              <a:t>Question A5</a:t>
            </a:r>
            <a:endParaRPr lang="en-GB" sz="4800" dirty="0">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3BE65E8E-DF2F-4613-A01A-E92878FC4316}"/>
              </a:ext>
            </a:extLst>
          </p:cNvPr>
          <p:cNvSpPr>
            <a:spLocks noGrp="1"/>
          </p:cNvSpPr>
          <p:nvPr>
            <p:ph idx="1"/>
          </p:nvPr>
        </p:nvSpPr>
        <p:spPr>
          <a:xfrm>
            <a:off x="1192143" y="1711669"/>
            <a:ext cx="10515600" cy="4251960"/>
          </a:xfrm>
          <a:solidFill>
            <a:srgbClr val="FFEFFD"/>
          </a:solidFill>
        </p:spPr>
        <p:txBody>
          <a:bodyPr>
            <a:normAutofit fontScale="92500" lnSpcReduction="20000"/>
          </a:bodyPr>
          <a:lstStyle/>
          <a:p>
            <a:r>
              <a:rPr lang="en-GB" sz="3600" dirty="0">
                <a:latin typeface="Arial" panose="020B0604020202020204" pitchFamily="34" charset="0"/>
                <a:cs typeface="Arial" panose="020B0604020202020204" pitchFamily="34" charset="0"/>
              </a:rPr>
              <a:t>Question focused on evaluation and your own opinions 10 marks – 15 minutes. </a:t>
            </a:r>
          </a:p>
          <a:p>
            <a:r>
              <a:rPr lang="en-GB" sz="3600" dirty="0">
                <a:latin typeface="Arial" panose="020B0604020202020204" pitchFamily="34" charset="0"/>
                <a:cs typeface="Arial" panose="020B0604020202020204" pitchFamily="34" charset="0"/>
              </a:rPr>
              <a:t>7-8 quotes (some embedded) Use PETER!</a:t>
            </a:r>
          </a:p>
          <a:p>
            <a:r>
              <a:rPr lang="en-GB" sz="3600" dirty="0">
                <a:latin typeface="Arial" panose="020B0604020202020204" pitchFamily="34" charset="0"/>
                <a:cs typeface="Arial" panose="020B0604020202020204" pitchFamily="34" charset="0"/>
              </a:rPr>
              <a:t>Clearly show your opinion (I think.../I agree… etc)</a:t>
            </a:r>
          </a:p>
          <a:p>
            <a:r>
              <a:rPr lang="en-GB" sz="3600" dirty="0">
                <a:latin typeface="Arial" panose="020B0604020202020204" pitchFamily="34" charset="0"/>
                <a:cs typeface="Arial" panose="020B0604020202020204" pitchFamily="34" charset="0"/>
              </a:rPr>
              <a:t>Use the WHOLE of the text when selecting quotations.</a:t>
            </a:r>
            <a:endParaRPr lang="en-GB" sz="3600" b="1" i="1" dirty="0">
              <a:latin typeface="Arial" panose="020B0604020202020204" pitchFamily="34" charset="0"/>
              <a:cs typeface="Arial" panose="020B0604020202020204" pitchFamily="34" charset="0"/>
            </a:endParaRPr>
          </a:p>
          <a:p>
            <a:r>
              <a:rPr lang="en-GB" sz="3600" b="1" i="1" dirty="0">
                <a:latin typeface="Arial" panose="020B0604020202020204" pitchFamily="34" charset="0"/>
                <a:cs typeface="Arial" panose="020B0604020202020204" pitchFamily="34" charset="0"/>
              </a:rPr>
              <a:t>How far do you agree with the statement provided?</a:t>
            </a:r>
            <a:endParaRPr lang="en-GB" sz="36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B9EFF7E0-615F-4D29-A824-C31FDBA16154}"/>
              </a:ext>
            </a:extLst>
          </p:cNvPr>
          <p:cNvSpPr txBox="1"/>
          <p:nvPr/>
        </p:nvSpPr>
        <p:spPr>
          <a:xfrm rot="16200000">
            <a:off x="-3075058" y="3075056"/>
            <a:ext cx="6858002" cy="707886"/>
          </a:xfrm>
          <a:prstGeom prst="rect">
            <a:avLst/>
          </a:prstGeom>
          <a:solidFill>
            <a:schemeClr val="accent5">
              <a:lumMod val="75000"/>
            </a:schemeClr>
          </a:solidFill>
        </p:spPr>
        <p:txBody>
          <a:bodyPr wrap="square" rtlCol="0">
            <a:spAutoFit/>
          </a:bodyPr>
          <a:lstStyle/>
          <a:p>
            <a:pPr algn="ctr"/>
            <a:r>
              <a:rPr lang="en-GB" sz="4000" b="1">
                <a:solidFill>
                  <a:schemeClr val="bg1"/>
                </a:solidFill>
                <a:latin typeface="Century Gothic" panose="020B0502020202020204" pitchFamily="34" charset="0"/>
              </a:rPr>
              <a:t>Learning Content</a:t>
            </a:r>
            <a:endParaRPr lang="en-GB" sz="4000" b="1" dirty="0">
              <a:solidFill>
                <a:schemeClr val="bg1"/>
              </a:solidFill>
              <a:latin typeface="Century Gothic" panose="020B0502020202020204" pitchFamily="34" charset="0"/>
            </a:endParaRPr>
          </a:p>
        </p:txBody>
      </p:sp>
      <p:sp>
        <p:nvSpPr>
          <p:cNvPr id="3" name="TextBox 2">
            <a:extLst>
              <a:ext uri="{FF2B5EF4-FFF2-40B4-BE49-F238E27FC236}">
                <a16:creationId xmlns:a16="http://schemas.microsoft.com/office/drawing/2014/main" id="{5055EB59-3275-4B6D-901B-636CD561F50D}"/>
              </a:ext>
            </a:extLst>
          </p:cNvPr>
          <p:cNvSpPr txBox="1"/>
          <p:nvPr/>
        </p:nvSpPr>
        <p:spPr>
          <a:xfrm>
            <a:off x="824002" y="6334006"/>
            <a:ext cx="3501256" cy="461665"/>
          </a:xfrm>
          <a:prstGeom prst="rect">
            <a:avLst/>
          </a:prstGeom>
          <a:solidFill>
            <a:srgbClr val="FFEFFD"/>
          </a:solidFill>
        </p:spPr>
        <p:txBody>
          <a:bodyPr wrap="square" rtlCol="0">
            <a:spAutoFit/>
          </a:bodyPr>
          <a:lstStyle/>
          <a:p>
            <a:r>
              <a:rPr lang="en-GB" sz="2400" b="1" dirty="0"/>
              <a:t>LO: To make personal judgements about a text.</a:t>
            </a:r>
          </a:p>
        </p:txBody>
      </p:sp>
    </p:spTree>
    <p:extLst>
      <p:ext uri="{BB962C8B-B14F-4D97-AF65-F5344CB8AC3E}">
        <p14:creationId xmlns:p14="http://schemas.microsoft.com/office/powerpoint/2010/main" val="3737431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030A6078-80A4-49BE-A5BE-CD21318249CC}"/>
              </a:ext>
            </a:extLst>
          </p:cNvPr>
          <p:cNvPicPr>
            <a:picLocks noChangeAspect="1"/>
          </p:cNvPicPr>
          <p:nvPr/>
        </p:nvPicPr>
        <p:blipFill rotWithShape="1">
          <a:blip r:embed="rId3"/>
          <a:srcRect b="15730"/>
          <a:stretch/>
        </p:blipFill>
        <p:spPr>
          <a:xfrm>
            <a:off x="3" y="-22"/>
            <a:ext cx="12191997" cy="6858022"/>
          </a:xfrm>
          <a:prstGeom prst="rect">
            <a:avLst/>
          </a:prstGeom>
        </p:spPr>
      </p:pic>
      <p:sp>
        <p:nvSpPr>
          <p:cNvPr id="2" name="Title 1">
            <a:extLst>
              <a:ext uri="{FF2B5EF4-FFF2-40B4-BE49-F238E27FC236}">
                <a16:creationId xmlns:a16="http://schemas.microsoft.com/office/drawing/2014/main" id="{62D78F3F-8D11-4775-9AD8-55F9F63A1CA4}"/>
              </a:ext>
            </a:extLst>
          </p:cNvPr>
          <p:cNvSpPr>
            <a:spLocks noGrp="1"/>
          </p:cNvSpPr>
          <p:nvPr>
            <p:ph type="title"/>
          </p:nvPr>
        </p:nvSpPr>
        <p:spPr>
          <a:xfrm>
            <a:off x="1185044" y="62329"/>
            <a:ext cx="10529798" cy="2450039"/>
          </a:xfrm>
          <a:solidFill>
            <a:srgbClr val="FFEFFD"/>
          </a:solidFill>
        </p:spPr>
        <p:txBody>
          <a:bodyPr anchor="t">
            <a:noAutofit/>
          </a:bodyPr>
          <a:lstStyle/>
          <a:p>
            <a:r>
              <a:rPr lang="en-GB" sz="2800" b="1" dirty="0">
                <a:latin typeface="Arial" panose="020B0604020202020204" pitchFamily="34" charset="0"/>
                <a:cs typeface="Arial" panose="020B0604020202020204" pitchFamily="34" charset="0"/>
              </a:rPr>
              <a:t>Read lines 61-end     A5 </a:t>
            </a:r>
            <a:r>
              <a:rPr lang="en-GB" sz="2800" dirty="0">
                <a:latin typeface="Arial" panose="020B0604020202020204" pitchFamily="34" charset="0"/>
                <a:cs typeface="Arial" panose="020B0604020202020204" pitchFamily="34" charset="0"/>
              </a:rPr>
              <a:t>‘At the end of the story the writer makes us feel that Professor Millward’s struggle has been pointless.’ How far do you agree with this statement? </a:t>
            </a:r>
            <a:br>
              <a:rPr lang="en-GB" sz="2800" dirty="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You should write about:  your own thoughts and feelings about how the writer presents Professor Millward; how the writer has made us feel about the professor’s situation. </a:t>
            </a:r>
            <a:r>
              <a:rPr lang="en-GB" sz="2800" dirty="0">
                <a:latin typeface="Arial" panose="020B0604020202020204" pitchFamily="34" charset="0"/>
                <a:cs typeface="Arial" panose="020B0604020202020204" pitchFamily="34" charset="0"/>
              </a:rPr>
              <a:t> </a:t>
            </a:r>
            <a:br>
              <a:rPr lang="en-GB" sz="2800" dirty="0">
                <a:latin typeface="Arial" panose="020B0604020202020204" pitchFamily="34" charset="0"/>
                <a:cs typeface="Arial" panose="020B0604020202020204" pitchFamily="34" charset="0"/>
              </a:rPr>
            </a:br>
            <a:r>
              <a:rPr lang="en-GB" sz="2000" i="1" dirty="0">
                <a:latin typeface="Arial" panose="020B0604020202020204" pitchFamily="34" charset="0"/>
                <a:cs typeface="Arial" panose="020B0604020202020204" pitchFamily="34" charset="0"/>
              </a:rPr>
              <a:t>You must refer to the text to support your answer.</a:t>
            </a:r>
            <a:endParaRPr lang="en-GB" sz="28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B9EFF7E0-615F-4D29-A824-C31FDBA16154}"/>
              </a:ext>
            </a:extLst>
          </p:cNvPr>
          <p:cNvSpPr txBox="1"/>
          <p:nvPr/>
        </p:nvSpPr>
        <p:spPr>
          <a:xfrm rot="16200000">
            <a:off x="-3075058" y="3075056"/>
            <a:ext cx="6858002" cy="707886"/>
          </a:xfrm>
          <a:prstGeom prst="rect">
            <a:avLst/>
          </a:prstGeom>
          <a:solidFill>
            <a:schemeClr val="accent5">
              <a:lumMod val="75000"/>
            </a:schemeClr>
          </a:solidFill>
        </p:spPr>
        <p:txBody>
          <a:bodyPr wrap="square" rtlCol="0">
            <a:spAutoFit/>
          </a:bodyPr>
          <a:lstStyle/>
          <a:p>
            <a:pPr algn="ctr"/>
            <a:r>
              <a:rPr lang="en-GB" sz="4000" b="1" dirty="0">
                <a:solidFill>
                  <a:schemeClr val="bg1"/>
                </a:solidFill>
                <a:latin typeface="Century Gothic" panose="020B0502020202020204" pitchFamily="34" charset="0"/>
              </a:rPr>
              <a:t>	Question 5: Reading</a:t>
            </a:r>
          </a:p>
        </p:txBody>
      </p:sp>
      <p:sp>
        <p:nvSpPr>
          <p:cNvPr id="3" name="TextBox 2">
            <a:extLst>
              <a:ext uri="{FF2B5EF4-FFF2-40B4-BE49-F238E27FC236}">
                <a16:creationId xmlns:a16="http://schemas.microsoft.com/office/drawing/2014/main" id="{8BFCCC8A-173A-40EF-9B2D-ED793DE35F51}"/>
              </a:ext>
            </a:extLst>
          </p:cNvPr>
          <p:cNvSpPr txBox="1"/>
          <p:nvPr/>
        </p:nvSpPr>
        <p:spPr>
          <a:xfrm>
            <a:off x="824002" y="6334006"/>
            <a:ext cx="3501256" cy="461665"/>
          </a:xfrm>
          <a:prstGeom prst="rect">
            <a:avLst/>
          </a:prstGeom>
          <a:solidFill>
            <a:srgbClr val="FFEFFD"/>
          </a:solidFill>
        </p:spPr>
        <p:txBody>
          <a:bodyPr wrap="square" rtlCol="0">
            <a:spAutoFit/>
          </a:bodyPr>
          <a:lstStyle/>
          <a:p>
            <a:r>
              <a:rPr lang="en-GB" sz="2400" b="1" dirty="0"/>
              <a:t>LO: To make personal judgements about a text.</a:t>
            </a:r>
          </a:p>
        </p:txBody>
      </p:sp>
      <p:sp>
        <p:nvSpPr>
          <p:cNvPr id="6" name="Rectangle 5">
            <a:extLst>
              <a:ext uri="{FF2B5EF4-FFF2-40B4-BE49-F238E27FC236}">
                <a16:creationId xmlns:a16="http://schemas.microsoft.com/office/drawing/2014/main" id="{3FEB9BB7-3767-46AB-A37F-A0FB618F75D3}"/>
              </a:ext>
            </a:extLst>
          </p:cNvPr>
          <p:cNvSpPr/>
          <p:nvPr/>
        </p:nvSpPr>
        <p:spPr>
          <a:xfrm>
            <a:off x="824001" y="2666424"/>
            <a:ext cx="11251884" cy="3513526"/>
          </a:xfrm>
          <a:prstGeom prst="rect">
            <a:avLst/>
          </a:prstGeom>
          <a:solidFill>
            <a:srgbClr val="FFEFFD"/>
          </a:solidFill>
        </p:spPr>
        <p:txBody>
          <a:bodyPr wrap="square">
            <a:spAutoFit/>
          </a:bodyPr>
          <a:lstStyle/>
          <a:p>
            <a:pPr>
              <a:lnSpc>
                <a:spcPct val="115000"/>
              </a:lnSpc>
              <a:spcAft>
                <a:spcPts val="1000"/>
              </a:spcAft>
            </a:pPr>
            <a:r>
              <a:rPr lang="en-GB" sz="2000" dirty="0">
                <a:latin typeface="Calibri" panose="020F0502020204030204" pitchFamily="34" charset="0"/>
                <a:ea typeface="Calibri" panose="020F0502020204030204" pitchFamily="34" charset="0"/>
                <a:cs typeface="Times New Roman" panose="02020603050405020304" pitchFamily="18" charset="0"/>
              </a:rPr>
              <a:t>A very shaken Professor Millward reached the University three hours later, after moving in short bounds from one refuge to the next. </a:t>
            </a:r>
          </a:p>
          <a:p>
            <a:pPr>
              <a:lnSpc>
                <a:spcPct val="115000"/>
              </a:lnSpc>
              <a:spcAft>
                <a:spcPts val="1000"/>
              </a:spcAft>
            </a:pPr>
            <a:r>
              <a:rPr lang="en-GB" sz="2000" dirty="0">
                <a:latin typeface="Calibri" panose="020F0502020204030204" pitchFamily="34" charset="0"/>
                <a:ea typeface="Calibri" panose="020F0502020204030204" pitchFamily="34" charset="0"/>
                <a:cs typeface="Times New Roman" panose="02020603050405020304" pitchFamily="18" charset="0"/>
              </a:rPr>
              <a:t>By the end of the week he knew that the animals of the North were on the move. He saw a reindeer being pursued by a pack of silent wolves, and sometimes in the night there were sounds of deadly conflict. Something was driving them south. It could only be Man. </a:t>
            </a:r>
          </a:p>
          <a:p>
            <a:pPr>
              <a:lnSpc>
                <a:spcPct val="115000"/>
              </a:lnSpc>
              <a:spcAft>
                <a:spcPts val="1000"/>
              </a:spcAft>
            </a:pPr>
            <a:r>
              <a:rPr lang="en-GB" sz="2000" dirty="0">
                <a:latin typeface="Calibri" panose="020F0502020204030204" pitchFamily="34" charset="0"/>
                <a:ea typeface="Calibri" panose="020F0502020204030204" pitchFamily="34" charset="0"/>
                <a:cs typeface="Times New Roman" panose="02020603050405020304" pitchFamily="18" charset="0"/>
              </a:rPr>
              <a:t>The strain of waiting was beginning to affect the Professor and he dreamed of rescue and the way in which men might be returning to England. Whatever was approaching from the north was nearer, and several times a day that strange roar would thunder over the city. At times it was like listening to the clash of mighty armies, and a mad but dreadful thought came into his mind. </a:t>
            </a:r>
          </a:p>
        </p:txBody>
      </p:sp>
      <p:sp>
        <p:nvSpPr>
          <p:cNvPr id="7" name="Oval 6">
            <a:extLst>
              <a:ext uri="{FF2B5EF4-FFF2-40B4-BE49-F238E27FC236}">
                <a16:creationId xmlns:a16="http://schemas.microsoft.com/office/drawing/2014/main" id="{8880BF37-0802-4DB1-9F51-9C9AD806A132}"/>
              </a:ext>
            </a:extLst>
          </p:cNvPr>
          <p:cNvSpPr/>
          <p:nvPr/>
        </p:nvSpPr>
        <p:spPr>
          <a:xfrm>
            <a:off x="9187544" y="5770933"/>
            <a:ext cx="2630398" cy="1024738"/>
          </a:xfrm>
          <a:prstGeom prst="ellipse">
            <a:avLst/>
          </a:prstGeom>
          <a:solidFill>
            <a:schemeClr val="accent5">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Initial Thoughts?</a:t>
            </a:r>
          </a:p>
        </p:txBody>
      </p:sp>
    </p:spTree>
    <p:extLst>
      <p:ext uri="{BB962C8B-B14F-4D97-AF65-F5344CB8AC3E}">
        <p14:creationId xmlns:p14="http://schemas.microsoft.com/office/powerpoint/2010/main" val="2283024776"/>
      </p:ext>
    </p:extLst>
  </p:cSld>
  <p:clrMapOvr>
    <a:masterClrMapping/>
  </p:clrMapOvr>
</p:sld>
</file>

<file path=ppt/theme/theme1.xml><?xml version="1.0" encoding="utf-8"?>
<a:theme xmlns:a="http://schemas.openxmlformats.org/drawingml/2006/main" name="SketchyVTI">
  <a:themeElements>
    <a:clrScheme name="AnalogousFromLightSeed_2SEEDS">
      <a:dk1>
        <a:srgbClr val="000000"/>
      </a:dk1>
      <a:lt1>
        <a:srgbClr val="FFFFFF"/>
      </a:lt1>
      <a:dk2>
        <a:srgbClr val="233A3D"/>
      </a:dk2>
      <a:lt2>
        <a:srgbClr val="E2E5E8"/>
      </a:lt2>
      <a:accent1>
        <a:srgbClr val="E29038"/>
      </a:accent1>
      <a:accent2>
        <a:srgbClr val="EB7E72"/>
      </a:accent2>
      <a:accent3>
        <a:srgbClr val="ABA553"/>
      </a:accent3>
      <a:accent4>
        <a:srgbClr val="3FB492"/>
      </a:accent4>
      <a:accent5>
        <a:srgbClr val="35B2C4"/>
      </a:accent5>
      <a:accent6>
        <a:srgbClr val="5296E6"/>
      </a:accent6>
      <a:hlink>
        <a:srgbClr val="6084A9"/>
      </a:hlink>
      <a:folHlink>
        <a:srgbClr val="7F7F7F"/>
      </a:folHlink>
    </a:clrScheme>
    <a:fontScheme name="Sketchy_SerifHand">
      <a:majorFont>
        <a:latin typeface="The Serif Hand Black"/>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351</TotalTime>
  <Words>1488</Words>
  <Application>Microsoft Office PowerPoint</Application>
  <PresentationFormat>Widescreen</PresentationFormat>
  <Paragraphs>88</Paragraphs>
  <Slides>11</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Aharoni</vt:lpstr>
      <vt:lpstr>Arial</vt:lpstr>
      <vt:lpstr>Bradley Hand ITC</vt:lpstr>
      <vt:lpstr>Calibri</vt:lpstr>
      <vt:lpstr>Century Gothic</vt:lpstr>
      <vt:lpstr>The Hand</vt:lpstr>
      <vt:lpstr>The Serif Hand Black</vt:lpstr>
      <vt:lpstr>Times New Roman</vt:lpstr>
      <vt:lpstr>SketchyVTI</vt:lpstr>
      <vt:lpstr>How many other words can you make using the letters of the name?</vt:lpstr>
      <vt:lpstr>Question A4</vt:lpstr>
      <vt:lpstr>Read lines 49-60   A4 How does the writer create drama and tension in these lines? (10)  You must refer to the text to support your answer, using relevant subject terminology.   </vt:lpstr>
      <vt:lpstr>Read lines 49-60   A4 How does the writer create drama and tension in these lines? (10)  You must refer to the text to support your answer, using relevant subject terminology.   </vt:lpstr>
      <vt:lpstr>Read lines 49-60   A4 How does the writer create drama and tension in these lines? (10)  You must refer to the text to support your answer, using relevant subject terminology.   </vt:lpstr>
      <vt:lpstr>Read lines 49-60   A4 How does the writer create drama and tension in these lines? (10)  You must refer to the text to support your answer, using relevant subject terminology.  </vt:lpstr>
      <vt:lpstr>Write a list of adjectives to describe Professor Millward’s thoughts and feelings about the situation he is in.</vt:lpstr>
      <vt:lpstr>Question A5</vt:lpstr>
      <vt:lpstr>Read lines 61-end     A5 ‘At the end of the story the writer makes us feel that Professor Millward’s struggle has been pointless.’ How far do you agree with this statement?  You should write about:  your own thoughts and feelings about how the writer presents Professor Millward; how the writer has made us feel about the professor’s situation.   You must refer to the text to support your answer.</vt:lpstr>
      <vt:lpstr>Read lines 61-end     A5 ‘At the end of the story the writer makes us feel that Professor Millward’s struggle has been pointless.’ How far do you agree with this statement?  You should write about:  your own thoughts and feelings about how the writer presents Professor Millward; how the writer has made us feel about the professor’s situation.   You must refer to the text to support your answer.</vt:lpstr>
      <vt:lpstr>Read lines 61-end     A5 ‘At the end of the story the writer makes us feel that Professor Millward’s struggle has been pointless.’ How far do you agree with this statement?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Forgotten Enemy</dc:title>
  <dc:creator>Amanda Allen</dc:creator>
  <cp:lastModifiedBy>A Allen</cp:lastModifiedBy>
  <cp:revision>43</cp:revision>
  <dcterms:created xsi:type="dcterms:W3CDTF">2020-07-13T10:03:05Z</dcterms:created>
  <dcterms:modified xsi:type="dcterms:W3CDTF">2020-12-04T15:04:13Z</dcterms:modified>
</cp:coreProperties>
</file>