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5"/>
  </p:notesMasterIdLst>
  <p:sldIdLst>
    <p:sldId id="256" r:id="rId2"/>
    <p:sldId id="281" r:id="rId3"/>
    <p:sldId id="257" r:id="rId4"/>
    <p:sldId id="258" r:id="rId5"/>
    <p:sldId id="259" r:id="rId6"/>
    <p:sldId id="262" r:id="rId7"/>
    <p:sldId id="261"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len" initials="AA" lastIdx="1" clrIdx="0">
    <p:extLst>
      <p:ext uri="{19B8F6BF-5375-455C-9EA6-DF929625EA0E}">
        <p15:presenceInfo xmlns:p15="http://schemas.microsoft.com/office/powerpoint/2012/main" userId="6b61a81e56fa5e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FFD"/>
    <a:srgbClr val="E3F5F0"/>
    <a:srgbClr val="FFE7F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2068B-9EE1-4D55-B443-F72A31323C91}" type="datetimeFigureOut">
              <a:rPr lang="en-GB" smtClean="0"/>
              <a:t>04/12/2020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4DD2-0595-4001-86FB-9DE93C22A1CB}" type="slidenum">
              <a:rPr lang="en-GB" smtClean="0"/>
              <a:t>‹#›</a:t>
            </a:fld>
            <a:endParaRPr lang="en-GB"/>
          </a:p>
        </p:txBody>
      </p:sp>
    </p:spTree>
    <p:extLst>
      <p:ext uri="{BB962C8B-B14F-4D97-AF65-F5344CB8AC3E}">
        <p14:creationId xmlns:p14="http://schemas.microsoft.com/office/powerpoint/2010/main" val="330438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1</a:t>
            </a:r>
          </a:p>
        </p:txBody>
      </p:sp>
      <p:sp>
        <p:nvSpPr>
          <p:cNvPr id="4" name="Slide Number Placeholder 3"/>
          <p:cNvSpPr>
            <a:spLocks noGrp="1"/>
          </p:cNvSpPr>
          <p:nvPr>
            <p:ph type="sldNum" sz="quarter" idx="5"/>
          </p:nvPr>
        </p:nvSpPr>
        <p:spPr/>
        <p:txBody>
          <a:bodyPr/>
          <a:lstStyle/>
          <a:p>
            <a:fld id="{E7CC4DD2-0595-4001-86FB-9DE93C22A1CB}" type="slidenum">
              <a:rPr lang="en-GB" smtClean="0"/>
              <a:t>1</a:t>
            </a:fld>
            <a:endParaRPr lang="en-GB"/>
          </a:p>
        </p:txBody>
      </p:sp>
    </p:spTree>
    <p:extLst>
      <p:ext uri="{BB962C8B-B14F-4D97-AF65-F5344CB8AC3E}">
        <p14:creationId xmlns:p14="http://schemas.microsoft.com/office/powerpoint/2010/main" val="318718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2</a:t>
            </a:r>
          </a:p>
        </p:txBody>
      </p:sp>
      <p:sp>
        <p:nvSpPr>
          <p:cNvPr id="4" name="Slide Number Placeholder 3"/>
          <p:cNvSpPr>
            <a:spLocks noGrp="1"/>
          </p:cNvSpPr>
          <p:nvPr>
            <p:ph type="sldNum" sz="quarter" idx="5"/>
          </p:nvPr>
        </p:nvSpPr>
        <p:spPr/>
        <p:txBody>
          <a:bodyPr/>
          <a:lstStyle/>
          <a:p>
            <a:fld id="{E7CC4DD2-0595-4001-86FB-9DE93C22A1CB}" type="slidenum">
              <a:rPr lang="en-GB" smtClean="0"/>
              <a:t>10</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11</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12</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13</a:t>
            </a:fld>
            <a:endParaRPr lang="en-GB"/>
          </a:p>
        </p:txBody>
      </p:sp>
    </p:spTree>
    <p:extLst>
      <p:ext uri="{BB962C8B-B14F-4D97-AF65-F5344CB8AC3E}">
        <p14:creationId xmlns:p14="http://schemas.microsoft.com/office/powerpoint/2010/main" val="266565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9111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032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3720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9360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701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4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743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609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1832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1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03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981971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9" name="Rectangle 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206190" y="2206184"/>
            <a:ext cx="6858003" cy="2445624"/>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37374" y="1100316"/>
            <a:ext cx="6858003" cy="4657347"/>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D78F3F-8D11-4775-9AD8-55F9F63A1CA4}"/>
              </a:ext>
            </a:extLst>
          </p:cNvPr>
          <p:cNvSpPr>
            <a:spLocks noGrp="1"/>
          </p:cNvSpPr>
          <p:nvPr>
            <p:ph type="ctrTitle"/>
          </p:nvPr>
        </p:nvSpPr>
        <p:spPr>
          <a:xfrm>
            <a:off x="759223" y="153136"/>
            <a:ext cx="4518985" cy="1092568"/>
          </a:xfrm>
          <a:solidFill>
            <a:srgbClr val="FFEFFD"/>
          </a:solidFill>
        </p:spPr>
        <p:txBody>
          <a:bodyPr anchor="t">
            <a:normAutofit fontScale="90000"/>
          </a:bodyPr>
          <a:lstStyle/>
          <a:p>
            <a:r>
              <a:rPr lang="en-GB" sz="6600" u="sng" dirty="0"/>
              <a:t>The Forgotten Enemy</a:t>
            </a:r>
          </a:p>
        </p:txBody>
      </p:sp>
      <p:sp>
        <p:nvSpPr>
          <p:cNvPr id="3" name="Subtitle 2">
            <a:extLst>
              <a:ext uri="{FF2B5EF4-FFF2-40B4-BE49-F238E27FC236}">
                <a16:creationId xmlns:a16="http://schemas.microsoft.com/office/drawing/2014/main" id="{DE10071A-CD41-48AD-991C-0F8BD1D85534}"/>
              </a:ext>
            </a:extLst>
          </p:cNvPr>
          <p:cNvSpPr>
            <a:spLocks noGrp="1"/>
          </p:cNvSpPr>
          <p:nvPr>
            <p:ph type="subTitle" idx="1"/>
          </p:nvPr>
        </p:nvSpPr>
        <p:spPr>
          <a:xfrm>
            <a:off x="5462793" y="153136"/>
            <a:ext cx="6645230" cy="2153828"/>
          </a:xfrm>
          <a:solidFill>
            <a:srgbClr val="FFEFFD"/>
          </a:solidFill>
        </p:spPr>
        <p:txBody>
          <a:bodyPr anchor="b">
            <a:normAutofit lnSpcReduction="10000"/>
          </a:bodyPr>
          <a:lstStyle/>
          <a:p>
            <a:r>
              <a:rPr lang="en-GB" sz="4000" b="1" dirty="0"/>
              <a:t>Read lines 1-9 </a:t>
            </a:r>
            <a:endParaRPr lang="en-GB" sz="4000" dirty="0"/>
          </a:p>
          <a:p>
            <a:r>
              <a:rPr lang="en-GB" sz="4000" b="1" dirty="0"/>
              <a:t>A1 </a:t>
            </a:r>
            <a:r>
              <a:rPr lang="en-GB" sz="4000" dirty="0"/>
              <a:t>List five things you learn about the setting that Professor Millward is in. (5) </a:t>
            </a:r>
            <a:endParaRPr lang="en-GB" sz="4000" dirty="0">
              <a:solidFill>
                <a:schemeClr val="bg1"/>
              </a:solidFill>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6" name="TextBox 5">
            <a:extLst>
              <a:ext uri="{FF2B5EF4-FFF2-40B4-BE49-F238E27FC236}">
                <a16:creationId xmlns:a16="http://schemas.microsoft.com/office/drawing/2014/main" id="{480AFBB5-2337-4D60-8DA2-65C0C073763C}"/>
              </a:ext>
            </a:extLst>
          </p:cNvPr>
          <p:cNvSpPr txBox="1"/>
          <p:nvPr/>
        </p:nvSpPr>
        <p:spPr>
          <a:xfrm>
            <a:off x="1222811" y="2660004"/>
            <a:ext cx="9736737" cy="2677656"/>
          </a:xfrm>
          <a:prstGeom prst="rect">
            <a:avLst/>
          </a:prstGeom>
          <a:solidFill>
            <a:srgbClr val="FFEFFD"/>
          </a:solidFill>
        </p:spPr>
        <p:txBody>
          <a:bodyPr wrap="square" rtlCol="0">
            <a:spAutoFit/>
          </a:bodyPr>
          <a:lstStyle/>
          <a:p>
            <a:r>
              <a:rPr lang="en-GB" sz="2400" dirty="0">
                <a:latin typeface="Bradley Hand ITC" panose="03070402050302030203" pitchFamily="66" charset="0"/>
              </a:rPr>
              <a:t>A1.</a:t>
            </a:r>
          </a:p>
          <a:p>
            <a:pPr marL="285750" indent="-285750">
              <a:buFont typeface="Arial" panose="020B0604020202020204" pitchFamily="34" charset="0"/>
              <a:buChar char="•"/>
            </a:pPr>
            <a:r>
              <a:rPr lang="en-GB" sz="2400" dirty="0">
                <a:latin typeface="Bradley Hand ITC" panose="03070402050302030203" pitchFamily="66" charset="0"/>
              </a:rPr>
              <a:t>The air was so cold it rasped against Millward’s lungs.</a:t>
            </a:r>
          </a:p>
          <a:p>
            <a:pPr marL="285750" indent="-285750">
              <a:buFont typeface="Arial" panose="020B0604020202020204" pitchFamily="34" charset="0"/>
              <a:buChar char="•"/>
            </a:pPr>
            <a:r>
              <a:rPr lang="en-GB" sz="2400" dirty="0">
                <a:latin typeface="Bradley Hand ITC" panose="03070402050302030203" pitchFamily="66" charset="0"/>
              </a:rPr>
              <a:t>Professor Millward got out of bed and went to the window.</a:t>
            </a:r>
          </a:p>
          <a:p>
            <a:pPr marL="285750" indent="-285750">
              <a:buFont typeface="Arial" panose="020B0604020202020204" pitchFamily="34" charset="0"/>
              <a:buChar char="•"/>
            </a:pPr>
            <a:r>
              <a:rPr lang="en-GB" sz="2400" dirty="0">
                <a:latin typeface="Bradley Hand ITC" panose="03070402050302030203" pitchFamily="66" charset="0"/>
              </a:rPr>
              <a:t>It was really quiet.</a:t>
            </a:r>
          </a:p>
          <a:p>
            <a:pPr marL="285750" indent="-285750">
              <a:buFont typeface="Arial" panose="020B0604020202020204" pitchFamily="34" charset="0"/>
              <a:buChar char="•"/>
            </a:pPr>
            <a:r>
              <a:rPr lang="en-GB" sz="2400" dirty="0">
                <a:latin typeface="Bradley Hand ITC" panose="03070402050302030203" pitchFamily="66" charset="0"/>
              </a:rPr>
              <a:t> He shielded his eyes from the brilliant moonlight and peered out into the night. </a:t>
            </a:r>
          </a:p>
          <a:p>
            <a:pPr marL="285750" indent="-285750">
              <a:buFont typeface="Arial" panose="020B0604020202020204" pitchFamily="34" charset="0"/>
              <a:buChar char="•"/>
            </a:pPr>
            <a:r>
              <a:rPr lang="en-GB" sz="2400" dirty="0">
                <a:latin typeface="Bradley Hand ITC" panose="03070402050302030203" pitchFamily="66" charset="0"/>
              </a:rPr>
              <a:t>There were no clouds in the sky.</a:t>
            </a:r>
          </a:p>
        </p:txBody>
      </p:sp>
      <p:sp>
        <p:nvSpPr>
          <p:cNvPr id="8" name="Oval 7">
            <a:extLst>
              <a:ext uri="{FF2B5EF4-FFF2-40B4-BE49-F238E27FC236}">
                <a16:creationId xmlns:a16="http://schemas.microsoft.com/office/drawing/2014/main" id="{1BF85F21-C35B-4268-8591-437D4DF8EAD1}"/>
              </a:ext>
            </a:extLst>
          </p:cNvPr>
          <p:cNvSpPr/>
          <p:nvPr/>
        </p:nvSpPr>
        <p:spPr>
          <a:xfrm>
            <a:off x="6429829" y="4818743"/>
            <a:ext cx="5283200" cy="1770743"/>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How many marks would this response get?</a:t>
            </a:r>
          </a:p>
        </p:txBody>
      </p:sp>
      <p:sp>
        <p:nvSpPr>
          <p:cNvPr id="10" name="TextBox 9">
            <a:extLst>
              <a:ext uri="{FF2B5EF4-FFF2-40B4-BE49-F238E27FC236}">
                <a16:creationId xmlns:a16="http://schemas.microsoft.com/office/drawing/2014/main" id="{BBCC47F8-1E43-48F8-92D7-C28BDD13F63E}"/>
              </a:ext>
            </a:extLst>
          </p:cNvPr>
          <p:cNvSpPr txBox="1"/>
          <p:nvPr/>
        </p:nvSpPr>
        <p:spPr>
          <a:xfrm>
            <a:off x="818243" y="6245406"/>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Tree>
    <p:extLst>
      <p:ext uri="{BB962C8B-B14F-4D97-AF65-F5344CB8AC3E}">
        <p14:creationId xmlns:p14="http://schemas.microsoft.com/office/powerpoint/2010/main" val="352756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38200" y="217401"/>
            <a:ext cx="11199585" cy="918509"/>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Create a list of synonyms for the following vocabulary taken from ‘The Forgotten Enemy’.</a:t>
            </a: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3" name="TextBox 2">
            <a:extLst>
              <a:ext uri="{FF2B5EF4-FFF2-40B4-BE49-F238E27FC236}">
                <a16:creationId xmlns:a16="http://schemas.microsoft.com/office/drawing/2014/main" id="{8BFCCC8A-173A-40EF-9B2D-ED793DE35F51}"/>
              </a:ext>
            </a:extLst>
          </p:cNvPr>
          <p:cNvSpPr txBox="1"/>
          <p:nvPr/>
        </p:nvSpPr>
        <p:spPr>
          <a:xfrm>
            <a:off x="850151" y="6396335"/>
            <a:ext cx="3933371" cy="461665"/>
          </a:xfrm>
          <a:prstGeom prst="rect">
            <a:avLst/>
          </a:prstGeom>
          <a:solidFill>
            <a:srgbClr val="FFEFFD"/>
          </a:solidFill>
        </p:spPr>
        <p:txBody>
          <a:bodyPr wrap="square" rtlCol="0">
            <a:spAutoFit/>
          </a:bodyPr>
          <a:lstStyle/>
          <a:p>
            <a:r>
              <a:rPr lang="en-GB" sz="2400" b="1" dirty="0"/>
              <a:t>LO: To explore the impressions created by a writer.</a:t>
            </a:r>
          </a:p>
        </p:txBody>
      </p:sp>
      <p:sp>
        <p:nvSpPr>
          <p:cNvPr id="8" name="Oval 7">
            <a:extLst>
              <a:ext uri="{FF2B5EF4-FFF2-40B4-BE49-F238E27FC236}">
                <a16:creationId xmlns:a16="http://schemas.microsoft.com/office/drawing/2014/main" id="{434253AB-B113-4F76-ACB4-A89A5E0CA28D}"/>
              </a:ext>
            </a:extLst>
          </p:cNvPr>
          <p:cNvSpPr/>
          <p:nvPr/>
        </p:nvSpPr>
        <p:spPr>
          <a:xfrm>
            <a:off x="1204686" y="1712686"/>
            <a:ext cx="2743200"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Massive</a:t>
            </a:r>
          </a:p>
        </p:txBody>
      </p:sp>
      <p:sp>
        <p:nvSpPr>
          <p:cNvPr id="9" name="Oval 8">
            <a:extLst>
              <a:ext uri="{FF2B5EF4-FFF2-40B4-BE49-F238E27FC236}">
                <a16:creationId xmlns:a16="http://schemas.microsoft.com/office/drawing/2014/main" id="{CED7DC9F-3F06-4F96-9840-4874C87F168B}"/>
              </a:ext>
            </a:extLst>
          </p:cNvPr>
          <p:cNvSpPr/>
          <p:nvPr/>
        </p:nvSpPr>
        <p:spPr>
          <a:xfrm>
            <a:off x="1343635" y="4589462"/>
            <a:ext cx="2743200"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Brilliant</a:t>
            </a:r>
          </a:p>
        </p:txBody>
      </p:sp>
      <p:sp>
        <p:nvSpPr>
          <p:cNvPr id="13" name="Oval 12">
            <a:extLst>
              <a:ext uri="{FF2B5EF4-FFF2-40B4-BE49-F238E27FC236}">
                <a16:creationId xmlns:a16="http://schemas.microsoft.com/office/drawing/2014/main" id="{7AA6B790-7998-4B60-BAEA-300C9D021BDF}"/>
              </a:ext>
            </a:extLst>
          </p:cNvPr>
          <p:cNvSpPr/>
          <p:nvPr/>
        </p:nvSpPr>
        <p:spPr>
          <a:xfrm>
            <a:off x="5001236" y="2233146"/>
            <a:ext cx="2743200"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Cautious</a:t>
            </a:r>
          </a:p>
        </p:txBody>
      </p:sp>
      <p:sp>
        <p:nvSpPr>
          <p:cNvPr id="15" name="Oval 14">
            <a:extLst>
              <a:ext uri="{FF2B5EF4-FFF2-40B4-BE49-F238E27FC236}">
                <a16:creationId xmlns:a16="http://schemas.microsoft.com/office/drawing/2014/main" id="{A923C434-D984-4FCA-8900-4B3C0C8ACF60}"/>
              </a:ext>
            </a:extLst>
          </p:cNvPr>
          <p:cNvSpPr/>
          <p:nvPr/>
        </p:nvSpPr>
        <p:spPr>
          <a:xfrm>
            <a:off x="8976025" y="5028877"/>
            <a:ext cx="2743200"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Lonely</a:t>
            </a:r>
          </a:p>
        </p:txBody>
      </p:sp>
      <p:sp>
        <p:nvSpPr>
          <p:cNvPr id="17" name="Oval 16">
            <a:extLst>
              <a:ext uri="{FF2B5EF4-FFF2-40B4-BE49-F238E27FC236}">
                <a16:creationId xmlns:a16="http://schemas.microsoft.com/office/drawing/2014/main" id="{F1C75C4B-654E-42EB-8DC6-4A71809C0F0F}"/>
              </a:ext>
            </a:extLst>
          </p:cNvPr>
          <p:cNvSpPr/>
          <p:nvPr/>
        </p:nvSpPr>
        <p:spPr>
          <a:xfrm>
            <a:off x="8797786" y="1440063"/>
            <a:ext cx="2951528"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Aharoni" panose="02010803020104030203" pitchFamily="2" charset="-79"/>
                <a:cs typeface="Aharoni" panose="02010803020104030203" pitchFamily="2" charset="-79"/>
              </a:rPr>
              <a:t>Dangerous</a:t>
            </a:r>
          </a:p>
        </p:txBody>
      </p:sp>
      <p:sp>
        <p:nvSpPr>
          <p:cNvPr id="19" name="Oval 18">
            <a:extLst>
              <a:ext uri="{FF2B5EF4-FFF2-40B4-BE49-F238E27FC236}">
                <a16:creationId xmlns:a16="http://schemas.microsoft.com/office/drawing/2014/main" id="{E9A94A63-AE25-42A0-9AB6-EDCC5BED6B11}"/>
              </a:ext>
            </a:extLst>
          </p:cNvPr>
          <p:cNvSpPr/>
          <p:nvPr/>
        </p:nvSpPr>
        <p:spPr>
          <a:xfrm>
            <a:off x="5500915" y="4089389"/>
            <a:ext cx="2743200" cy="13208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haroni" panose="02010803020104030203" pitchFamily="2" charset="-79"/>
                <a:cs typeface="Aharoni" panose="02010803020104030203" pitchFamily="2" charset="-79"/>
              </a:rPr>
              <a:t>Little</a:t>
            </a:r>
          </a:p>
        </p:txBody>
      </p:sp>
    </p:spTree>
    <p:extLst>
      <p:ext uri="{BB962C8B-B14F-4D97-AF65-F5344CB8AC3E}">
        <p14:creationId xmlns:p14="http://schemas.microsoft.com/office/powerpoint/2010/main" val="172516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1524000"/>
          </a:xfrm>
          <a:solidFill>
            <a:srgbClr val="FFEFFD"/>
          </a:solidFill>
        </p:spPr>
        <p:txBody>
          <a:bodyPr anchor="t">
            <a:noAutofit/>
          </a:bodyPr>
          <a:lstStyle/>
          <a:p>
            <a:r>
              <a:rPr lang="en-GB" sz="2000" b="1" dirty="0">
                <a:latin typeface="Arial" panose="020B0604020202020204" pitchFamily="34" charset="0"/>
                <a:cs typeface="Arial" panose="020B0604020202020204" pitchFamily="34" charset="0"/>
              </a:rPr>
              <a:t>Read lines 27-48 </a:t>
            </a:r>
            <a:br>
              <a:rPr lang="en-GB" sz="18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A3 </a:t>
            </a:r>
            <a:r>
              <a:rPr lang="en-GB" sz="2000" dirty="0">
                <a:latin typeface="Arial" panose="020B0604020202020204" pitchFamily="34" charset="0"/>
                <a:cs typeface="Arial" panose="020B0604020202020204" pitchFamily="34" charset="0"/>
              </a:rPr>
              <a:t>What impression do you get of Professor Millward’s life in these lines? </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You should write about: </a:t>
            </a:r>
            <a:br>
              <a:rPr lang="en-GB" sz="18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how Professor Millward thinks and feels; the writer’s use of language to show those thoughts and feelings; the effects on the reader. (10)  </a:t>
            </a:r>
            <a:r>
              <a:rPr lang="en-GB" sz="1800" i="1" dirty="0">
                <a:latin typeface="Arial" panose="020B0604020202020204" pitchFamily="34" charset="0"/>
                <a:cs typeface="Arial" panose="020B0604020202020204" pitchFamily="34" charset="0"/>
              </a:rPr>
              <a:t>You must refer to the text to support your answer, using relevant subject terminology. </a:t>
            </a:r>
            <a:br>
              <a:rPr lang="en-GB" dirty="0"/>
            </a:br>
            <a:r>
              <a:rPr lang="en-GB" i="1" dirty="0"/>
              <a:t> </a:t>
            </a:r>
            <a:endParaRPr lang="en-GB" dirty="0"/>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850151" y="1697817"/>
            <a:ext cx="11196706" cy="4906845"/>
          </a:xfrm>
          <a:solidFill>
            <a:srgbClr val="FFEFFD"/>
          </a:solidFill>
        </p:spPr>
        <p:txBody>
          <a:bodyPr>
            <a:noAutofit/>
          </a:bodyPr>
          <a:lstStyle/>
          <a:p>
            <a:pPr marL="0" indent="0">
              <a:buNone/>
            </a:pPr>
            <a:r>
              <a:rPr lang="en-GB" sz="1500" dirty="0">
                <a:latin typeface="Arial" panose="020B0604020202020204" pitchFamily="34" charset="0"/>
                <a:cs typeface="Arial" panose="020B0604020202020204" pitchFamily="34" charset="0"/>
              </a:rPr>
              <a:t>The sun was blazing from a cloudless sky as he shouldered his rucksack and unlocked the massive gates. Even ten years ago, packs of starving dogs had hunted in this area, and though he had seen none for years, he was still cautious and always carried a revolver when he went into the open. </a:t>
            </a:r>
          </a:p>
          <a:p>
            <a:pPr marL="0" indent="0">
              <a:buNone/>
            </a:pPr>
            <a:r>
              <a:rPr lang="en-GB" sz="1500" dirty="0">
                <a:latin typeface="Arial" panose="020B0604020202020204" pitchFamily="34" charset="0"/>
                <a:cs typeface="Arial" panose="020B0604020202020204" pitchFamily="34" charset="0"/>
              </a:rPr>
              <a:t>The sunlight was so brilliant that the reflected glare hurt his eyes; but it was almost wholly lacking in heat. The latest snowdrifts had packed hard and Professor Millward had little difficulty making the journey to Oxford Street. Sometimes it had taken him hours of floundering through snow, and one year he had been trapped in the University building for nine months. </a:t>
            </a:r>
          </a:p>
          <a:p>
            <a:pPr marL="0" indent="0">
              <a:buNone/>
            </a:pPr>
            <a:r>
              <a:rPr lang="en-GB" sz="1500" dirty="0">
                <a:latin typeface="Arial" panose="020B0604020202020204" pitchFamily="34" charset="0"/>
                <a:cs typeface="Arial" panose="020B0604020202020204" pitchFamily="34" charset="0"/>
              </a:rPr>
              <a:t>He kept away from the houses with their dangerous burdens of snow and their dagger-like icicles and went north until he came to the shop he was seeking. The words above the shattered windows were still bright: ‘Jenkins and Sons. Electrical.’ Some snow had drifted through a broken section of roofing, but the little upstairs room had not altered since his last visit. The radio still stood on the table, and the empty tins on the floor reminded him of the lonely hours he had spent here before all hope died. He wondered if he must go through the same ordeal again. Slowly, with infinite patience, Professor Millward began to traverse the radio bands. </a:t>
            </a:r>
          </a:p>
          <a:p>
            <a:pPr marL="0" indent="0">
              <a:buNone/>
            </a:pPr>
            <a:r>
              <a:rPr lang="en-GB" sz="1500" dirty="0">
                <a:latin typeface="Arial" panose="020B0604020202020204" pitchFamily="34" charset="0"/>
                <a:cs typeface="Arial" panose="020B0604020202020204" pitchFamily="34" charset="0"/>
              </a:rPr>
              <a:t>As he listened, the faint hope that he had dared to cherish began to fade. The radio was as silent as the city. Soon after midnight the batteries faded out. He got what consolation he could from the thought that if he had not proved his theory, he had not disproved it either. </a:t>
            </a:r>
          </a:p>
          <a:p>
            <a:pPr marL="0" indent="0">
              <a:buNone/>
            </a:pPr>
            <a:r>
              <a:rPr lang="en-GB" sz="1500" dirty="0">
                <a:latin typeface="Arial" panose="020B0604020202020204" pitchFamily="34" charset="0"/>
                <a:cs typeface="Arial" panose="020B0604020202020204" pitchFamily="34" charset="0"/>
              </a:rPr>
              <a:t>As he began the journey home, the silence was broken by a distant rumble of thunder and little avalanches of snow went swishing into the wide street. Professor Millward stood motionless, considering, analysing. Perhaps it was an atomic bomb, burning and blasting away the snow. His hopes revived and his disappointments of the night began to fade.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3: Reading</a:t>
            </a:r>
          </a:p>
        </p:txBody>
      </p:sp>
      <p:sp>
        <p:nvSpPr>
          <p:cNvPr id="3" name="TextBox 2">
            <a:extLst>
              <a:ext uri="{FF2B5EF4-FFF2-40B4-BE49-F238E27FC236}">
                <a16:creationId xmlns:a16="http://schemas.microsoft.com/office/drawing/2014/main" id="{8BFCCC8A-173A-40EF-9B2D-ED793DE35F51}"/>
              </a:ext>
            </a:extLst>
          </p:cNvPr>
          <p:cNvSpPr txBox="1"/>
          <p:nvPr/>
        </p:nvSpPr>
        <p:spPr>
          <a:xfrm>
            <a:off x="10101943" y="6227953"/>
            <a:ext cx="2017486" cy="707886"/>
          </a:xfrm>
          <a:prstGeom prst="rect">
            <a:avLst/>
          </a:prstGeom>
          <a:solidFill>
            <a:srgbClr val="FFEFFD"/>
          </a:solidFill>
        </p:spPr>
        <p:txBody>
          <a:bodyPr wrap="square" rtlCol="0">
            <a:spAutoFit/>
          </a:bodyPr>
          <a:lstStyle/>
          <a:p>
            <a:r>
              <a:rPr lang="en-GB" sz="2000" b="1" dirty="0"/>
              <a:t>LO: To explore the impressions </a:t>
            </a:r>
          </a:p>
          <a:p>
            <a:r>
              <a:rPr lang="en-GB" sz="2000" b="1" dirty="0"/>
              <a:t>created by a writer.</a:t>
            </a:r>
          </a:p>
        </p:txBody>
      </p:sp>
    </p:spTree>
    <p:extLst>
      <p:ext uri="{BB962C8B-B14F-4D97-AF65-F5344CB8AC3E}">
        <p14:creationId xmlns:p14="http://schemas.microsoft.com/office/powerpoint/2010/main" val="296543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784788"/>
          </a:xfrm>
          <a:solidFill>
            <a:srgbClr val="FFEFFD"/>
          </a:solidFill>
        </p:spPr>
        <p:txBody>
          <a:bodyPr anchor="t">
            <a:noAutofit/>
          </a:bodyPr>
          <a:lstStyle/>
          <a:p>
            <a:r>
              <a:rPr lang="en-GB" sz="2000" b="1" dirty="0">
                <a:latin typeface="Arial" panose="020B0604020202020204" pitchFamily="34" charset="0"/>
                <a:cs typeface="Arial" panose="020B0604020202020204" pitchFamily="34" charset="0"/>
              </a:rPr>
              <a:t>Read lines 27-48 </a:t>
            </a:r>
            <a:br>
              <a:rPr lang="en-GB" sz="18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A3 </a:t>
            </a:r>
            <a:r>
              <a:rPr lang="en-GB" sz="2000" dirty="0">
                <a:latin typeface="Arial" panose="020B0604020202020204" pitchFamily="34" charset="0"/>
                <a:cs typeface="Arial" panose="020B0604020202020204" pitchFamily="34" charset="0"/>
              </a:rPr>
              <a:t>What impression do you get of Professor Millward’s life in these lines? </a:t>
            </a:r>
            <a:br>
              <a:rPr lang="en-GB" sz="1800" dirty="0">
                <a:latin typeface="Arial" panose="020B0604020202020204" pitchFamily="34" charset="0"/>
                <a:cs typeface="Arial" panose="020B0604020202020204" pitchFamily="34" charset="0"/>
              </a:rPr>
            </a:br>
            <a:br>
              <a:rPr lang="en-GB" dirty="0"/>
            </a:br>
            <a:r>
              <a:rPr lang="en-GB" i="1" dirty="0"/>
              <a:t> </a:t>
            </a:r>
            <a:endParaRPr lang="en-GB" dirty="0"/>
          </a:p>
        </p:txBody>
      </p:sp>
      <p:graphicFrame>
        <p:nvGraphicFramePr>
          <p:cNvPr id="9" name="Table 9">
            <a:extLst>
              <a:ext uri="{FF2B5EF4-FFF2-40B4-BE49-F238E27FC236}">
                <a16:creationId xmlns:a16="http://schemas.microsoft.com/office/drawing/2014/main" id="{42EA0822-6787-41BD-9A6C-83ABA3AD4DC6}"/>
              </a:ext>
            </a:extLst>
          </p:cNvPr>
          <p:cNvGraphicFramePr>
            <a:graphicFrameLocks noGrp="1"/>
          </p:cNvGraphicFramePr>
          <p:nvPr>
            <p:ph idx="1"/>
            <p:extLst>
              <p:ext uri="{D42A27DB-BD31-4B8C-83A1-F6EECF244321}">
                <p14:modId xmlns:p14="http://schemas.microsoft.com/office/powerpoint/2010/main" val="1272872980"/>
              </p:ext>
            </p:extLst>
          </p:nvPr>
        </p:nvGraphicFramePr>
        <p:xfrm>
          <a:off x="773043" y="956948"/>
          <a:ext cx="11353800" cy="5863053"/>
        </p:xfrm>
        <a:graphic>
          <a:graphicData uri="http://schemas.openxmlformats.org/drawingml/2006/table">
            <a:tbl>
              <a:tblPr firstRow="1" bandRow="1">
                <a:tableStyleId>{7DF18680-E054-41AD-8BC1-D1AEF772440D}</a:tableStyleId>
              </a:tblPr>
              <a:tblGrid>
                <a:gridCol w="2270760">
                  <a:extLst>
                    <a:ext uri="{9D8B030D-6E8A-4147-A177-3AD203B41FA5}">
                      <a16:colId xmlns:a16="http://schemas.microsoft.com/office/drawing/2014/main" val="3676897691"/>
                    </a:ext>
                  </a:extLst>
                </a:gridCol>
                <a:gridCol w="2159727">
                  <a:extLst>
                    <a:ext uri="{9D8B030D-6E8A-4147-A177-3AD203B41FA5}">
                      <a16:colId xmlns:a16="http://schemas.microsoft.com/office/drawing/2014/main" val="382407483"/>
                    </a:ext>
                  </a:extLst>
                </a:gridCol>
                <a:gridCol w="2381793">
                  <a:extLst>
                    <a:ext uri="{9D8B030D-6E8A-4147-A177-3AD203B41FA5}">
                      <a16:colId xmlns:a16="http://schemas.microsoft.com/office/drawing/2014/main" val="4049111992"/>
                    </a:ext>
                  </a:extLst>
                </a:gridCol>
                <a:gridCol w="2270760">
                  <a:extLst>
                    <a:ext uri="{9D8B030D-6E8A-4147-A177-3AD203B41FA5}">
                      <a16:colId xmlns:a16="http://schemas.microsoft.com/office/drawing/2014/main" val="3145232686"/>
                    </a:ext>
                  </a:extLst>
                </a:gridCol>
                <a:gridCol w="2270760">
                  <a:extLst>
                    <a:ext uri="{9D8B030D-6E8A-4147-A177-3AD203B41FA5}">
                      <a16:colId xmlns:a16="http://schemas.microsoft.com/office/drawing/2014/main" val="2092259318"/>
                    </a:ext>
                  </a:extLst>
                </a:gridCol>
              </a:tblGrid>
              <a:tr h="378650">
                <a:tc>
                  <a:txBody>
                    <a:bodyPr/>
                    <a:lstStyle/>
                    <a:p>
                      <a:pPr algn="ctr"/>
                      <a:r>
                        <a:rPr lang="en-GB" sz="2200" dirty="0">
                          <a:latin typeface="Aharoni" panose="02010803020104030203" pitchFamily="2" charset="-79"/>
                          <a:cs typeface="Aharoni" panose="02010803020104030203" pitchFamily="2" charset="-79"/>
                        </a:rPr>
                        <a:t>POINT</a:t>
                      </a:r>
                    </a:p>
                  </a:txBody>
                  <a:tcPr/>
                </a:tc>
                <a:tc>
                  <a:txBody>
                    <a:bodyPr/>
                    <a:lstStyle/>
                    <a:p>
                      <a:pPr algn="ctr"/>
                      <a:r>
                        <a:rPr lang="en-GB" sz="2200" dirty="0">
                          <a:latin typeface="Aharoni" panose="02010803020104030203" pitchFamily="2" charset="-79"/>
                          <a:cs typeface="Aharoni" panose="02010803020104030203" pitchFamily="2" charset="-79"/>
                        </a:rPr>
                        <a:t>EVIDENCE</a:t>
                      </a:r>
                    </a:p>
                  </a:txBody>
                  <a:tcPr/>
                </a:tc>
                <a:tc>
                  <a:txBody>
                    <a:bodyPr/>
                    <a:lstStyle/>
                    <a:p>
                      <a:pPr algn="ctr"/>
                      <a:r>
                        <a:rPr lang="en-GB" sz="2200" dirty="0">
                          <a:latin typeface="Aharoni" panose="02010803020104030203" pitchFamily="2" charset="-79"/>
                          <a:cs typeface="Aharoni" panose="02010803020104030203" pitchFamily="2" charset="-79"/>
                        </a:rPr>
                        <a:t>TERMINOLOGY</a:t>
                      </a:r>
                    </a:p>
                  </a:txBody>
                  <a:tcPr/>
                </a:tc>
                <a:tc>
                  <a:txBody>
                    <a:bodyPr/>
                    <a:lstStyle/>
                    <a:p>
                      <a:pPr algn="ctr"/>
                      <a:r>
                        <a:rPr lang="en-GB" sz="2200" dirty="0">
                          <a:latin typeface="Aharoni" panose="02010803020104030203" pitchFamily="2" charset="-79"/>
                          <a:cs typeface="Aharoni" panose="02010803020104030203" pitchFamily="2" charset="-79"/>
                        </a:rPr>
                        <a:t>EFFECT</a:t>
                      </a:r>
                    </a:p>
                  </a:txBody>
                  <a:tcPr/>
                </a:tc>
                <a:tc>
                  <a:txBody>
                    <a:bodyPr/>
                    <a:lstStyle/>
                    <a:p>
                      <a:pPr algn="ctr"/>
                      <a:r>
                        <a:rPr lang="en-GB" sz="2200" dirty="0">
                          <a:latin typeface="Aharoni" panose="02010803020104030203" pitchFamily="2" charset="-79"/>
                          <a:cs typeface="Aharoni" panose="02010803020104030203" pitchFamily="2" charset="-79"/>
                        </a:rPr>
                        <a:t>READER</a:t>
                      </a:r>
                    </a:p>
                  </a:txBody>
                  <a:tcPr/>
                </a:tc>
                <a:extLst>
                  <a:ext uri="{0D108BD9-81ED-4DB2-BD59-A6C34878D82A}">
                    <a16:rowId xmlns:a16="http://schemas.microsoft.com/office/drawing/2014/main" val="3984461564"/>
                  </a:ext>
                </a:extLst>
              </a:tr>
              <a:tr h="5436333">
                <a:tc>
                  <a:txBody>
                    <a:bodyPr/>
                    <a:lstStyle/>
                    <a:p>
                      <a:endParaRPr lang="en-GB" dirty="0">
                        <a:latin typeface="Arial" panose="020B0604020202020204" pitchFamily="34" charset="0"/>
                        <a:cs typeface="Arial" panose="020B0604020202020204" pitchFamily="34" charset="0"/>
                      </a:endParaRPr>
                    </a:p>
                    <a:p>
                      <a:r>
                        <a:rPr lang="en-GB" sz="3200" dirty="0">
                          <a:solidFill>
                            <a:srgbClr val="FF0000"/>
                          </a:solidFill>
                          <a:latin typeface="Arial" panose="020B0604020202020204" pitchFamily="34" charset="0"/>
                          <a:cs typeface="Arial" panose="020B0604020202020204" pitchFamily="34" charset="0"/>
                        </a:rPr>
                        <a:t>Hazardous</a:t>
                      </a:r>
                    </a:p>
                  </a:txBody>
                  <a:tcPr>
                    <a:solidFill>
                      <a:srgbClr val="E3F5F0"/>
                    </a:solidFill>
                  </a:tcPr>
                </a:tc>
                <a:tc>
                  <a:txBody>
                    <a:bodyPr/>
                    <a:lstStyle/>
                    <a:p>
                      <a:r>
                        <a:rPr lang="en-GB" sz="1800" dirty="0">
                          <a:solidFill>
                            <a:schemeClr val="accent1">
                              <a:lumMod val="75000"/>
                            </a:schemeClr>
                          </a:solidFill>
                          <a:latin typeface="Arial" panose="020B0604020202020204" pitchFamily="34" charset="0"/>
                          <a:cs typeface="Arial" panose="020B0604020202020204" pitchFamily="34" charset="0"/>
                        </a:rPr>
                        <a:t>“he was still cautious and always carried a revolver when he went into the open.”</a:t>
                      </a:r>
                    </a:p>
                    <a:p>
                      <a:endParaRPr lang="en-GB" sz="1800" dirty="0">
                        <a:solidFill>
                          <a:schemeClr val="accent1">
                            <a:lumMod val="75000"/>
                          </a:schemeClr>
                        </a:solidFill>
                        <a:latin typeface="Arial" panose="020B0604020202020204" pitchFamily="34" charset="0"/>
                        <a:cs typeface="Arial" panose="020B0604020202020204" pitchFamily="34" charset="0"/>
                      </a:endParaRPr>
                    </a:p>
                    <a:p>
                      <a:endParaRPr lang="en-GB" sz="1800" dirty="0">
                        <a:solidFill>
                          <a:schemeClr val="accent1">
                            <a:lumMod val="75000"/>
                          </a:schemeClr>
                        </a:solidFill>
                        <a:latin typeface="Arial" panose="020B0604020202020204" pitchFamily="34" charset="0"/>
                        <a:cs typeface="Arial" panose="020B0604020202020204" pitchFamily="34" charset="0"/>
                      </a:endParaRPr>
                    </a:p>
                    <a:p>
                      <a:r>
                        <a:rPr lang="en-GB" sz="1600" kern="1200" dirty="0">
                          <a:solidFill>
                            <a:schemeClr val="accent1">
                              <a:lumMod val="75000"/>
                            </a:schemeClr>
                          </a:solidFill>
                          <a:effectLst/>
                          <a:latin typeface="Arial" panose="020B0604020202020204" pitchFamily="34" charset="0"/>
                          <a:ea typeface="+mn-ea"/>
                          <a:cs typeface="Arial" panose="020B0604020202020204" pitchFamily="34" charset="0"/>
                        </a:rPr>
                        <a:t>“He kept away from the houses with their dangerous burdens of snow and their dagger-like icicles”</a:t>
                      </a:r>
                    </a:p>
                    <a:p>
                      <a:endParaRPr lang="en-GB" sz="1600" kern="1200" dirty="0">
                        <a:solidFill>
                          <a:schemeClr val="accent1">
                            <a:lumMod val="75000"/>
                          </a:schemeClr>
                        </a:solidFill>
                        <a:effectLst/>
                        <a:latin typeface="Arial" panose="020B0604020202020204" pitchFamily="34" charset="0"/>
                        <a:ea typeface="+mn-ea"/>
                        <a:cs typeface="Arial" panose="020B0604020202020204" pitchFamily="34" charset="0"/>
                      </a:endParaRPr>
                    </a:p>
                    <a:p>
                      <a:endParaRPr lang="en-GB" sz="1600" kern="1200" dirty="0">
                        <a:solidFill>
                          <a:schemeClr val="accent1">
                            <a:lumMod val="75000"/>
                          </a:schemeClr>
                        </a:solidFill>
                        <a:effectLst/>
                        <a:latin typeface="Arial" panose="020B0604020202020204" pitchFamily="34" charset="0"/>
                        <a:ea typeface="+mn-ea"/>
                        <a:cs typeface="Arial" panose="020B0604020202020204" pitchFamily="34" charset="0"/>
                      </a:endParaRPr>
                    </a:p>
                    <a:p>
                      <a:r>
                        <a:rPr lang="en-GB" sz="1600" kern="1200" dirty="0">
                          <a:solidFill>
                            <a:schemeClr val="accent1">
                              <a:lumMod val="75000"/>
                            </a:schemeClr>
                          </a:solidFill>
                          <a:effectLst/>
                          <a:latin typeface="Arial" panose="020B0604020202020204" pitchFamily="34" charset="0"/>
                          <a:ea typeface="+mn-ea"/>
                          <a:cs typeface="Arial" panose="020B0604020202020204" pitchFamily="34" charset="0"/>
                        </a:rPr>
                        <a:t>“of the lonely hours he had spent here before all hope died.” </a:t>
                      </a:r>
                      <a:endParaRPr lang="en-GB" sz="1600" dirty="0">
                        <a:solidFill>
                          <a:schemeClr val="accent1">
                            <a:lumMod val="75000"/>
                          </a:schemeClr>
                        </a:solidFill>
                        <a:latin typeface="Arial" panose="020B0604020202020204" pitchFamily="34" charset="0"/>
                        <a:cs typeface="Arial" panose="020B0604020202020204" pitchFamily="34" charset="0"/>
                      </a:endParaRPr>
                    </a:p>
                    <a:p>
                      <a:endParaRPr lang="en-GB" sz="1800" dirty="0">
                        <a:solidFill>
                          <a:srgbClr val="FFC000"/>
                        </a:solidFill>
                        <a:latin typeface="Arial" panose="020B0604020202020204" pitchFamily="34" charset="0"/>
                        <a:cs typeface="Arial" panose="020B0604020202020204" pitchFamily="34" charset="0"/>
                      </a:endParaRPr>
                    </a:p>
                    <a:p>
                      <a:endParaRPr lang="en-GB" dirty="0">
                        <a:solidFill>
                          <a:srgbClr val="FFC000"/>
                        </a:solidFill>
                        <a:latin typeface="Arial" panose="020B0604020202020204" pitchFamily="34" charset="0"/>
                        <a:cs typeface="Arial" panose="020B0604020202020204" pitchFamily="34" charset="0"/>
                      </a:endParaRPr>
                    </a:p>
                  </a:txBody>
                  <a:tcPr>
                    <a:solidFill>
                      <a:srgbClr val="E3F5F0"/>
                    </a:solidFill>
                  </a:tcPr>
                </a:tc>
                <a:tc>
                  <a:txBody>
                    <a:bodyPr/>
                    <a:lstStyle/>
                    <a:p>
                      <a:r>
                        <a:rPr lang="en-GB" dirty="0">
                          <a:solidFill>
                            <a:srgbClr val="00B050"/>
                          </a:solidFill>
                          <a:latin typeface="Arial" panose="020B0604020202020204" pitchFamily="34" charset="0"/>
                          <a:cs typeface="Arial" panose="020B0604020202020204" pitchFamily="34" charset="0"/>
                        </a:rPr>
                        <a:t>Adverbs – still/always</a:t>
                      </a:r>
                    </a:p>
                    <a:p>
                      <a:endParaRPr lang="en-GB" dirty="0">
                        <a:solidFill>
                          <a:srgbClr val="00B050"/>
                        </a:solidFill>
                        <a:latin typeface="Arial" panose="020B0604020202020204" pitchFamily="34" charset="0"/>
                        <a:cs typeface="Arial" panose="020B0604020202020204" pitchFamily="34" charset="0"/>
                      </a:endParaRPr>
                    </a:p>
                    <a:p>
                      <a:endParaRPr lang="en-GB" dirty="0">
                        <a:solidFill>
                          <a:srgbClr val="00B050"/>
                        </a:solidFill>
                        <a:latin typeface="Arial" panose="020B0604020202020204" pitchFamily="34" charset="0"/>
                        <a:cs typeface="Arial" panose="020B0604020202020204" pitchFamily="34" charset="0"/>
                      </a:endParaRPr>
                    </a:p>
                    <a:p>
                      <a:r>
                        <a:rPr lang="en-GB" dirty="0">
                          <a:solidFill>
                            <a:srgbClr val="00B050"/>
                          </a:solidFill>
                          <a:latin typeface="Arial" panose="020B0604020202020204" pitchFamily="34" charset="0"/>
                          <a:cs typeface="Arial" panose="020B0604020202020204" pitchFamily="34" charset="0"/>
                        </a:rPr>
                        <a:t>Adjective – cautious</a:t>
                      </a:r>
                    </a:p>
                    <a:p>
                      <a:endParaRPr lang="en-GB" dirty="0">
                        <a:solidFill>
                          <a:srgbClr val="00B050"/>
                        </a:solidFill>
                        <a:latin typeface="Arial" panose="020B0604020202020204" pitchFamily="34" charset="0"/>
                        <a:cs typeface="Arial" panose="020B0604020202020204" pitchFamily="34" charset="0"/>
                      </a:endParaRPr>
                    </a:p>
                    <a:p>
                      <a:r>
                        <a:rPr lang="en-GB" dirty="0">
                          <a:solidFill>
                            <a:srgbClr val="00B050"/>
                          </a:solidFill>
                          <a:latin typeface="Arial" panose="020B0604020202020204" pitchFamily="34" charset="0"/>
                          <a:cs typeface="Arial" panose="020B0604020202020204" pitchFamily="34" charset="0"/>
                        </a:rPr>
                        <a:t>Noun – revolver</a:t>
                      </a:r>
                    </a:p>
                  </a:txBody>
                  <a:tcPr>
                    <a:solidFill>
                      <a:srgbClr val="E3F5F0"/>
                    </a:solidFill>
                  </a:tcPr>
                </a:tc>
                <a:tc>
                  <a:txBody>
                    <a:bodyPr/>
                    <a:lstStyle/>
                    <a:p>
                      <a:r>
                        <a:rPr lang="en-GB" dirty="0">
                          <a:solidFill>
                            <a:srgbClr val="0070C0"/>
                          </a:solidFill>
                          <a:latin typeface="Arial" panose="020B0604020202020204" pitchFamily="34" charset="0"/>
                          <a:cs typeface="Arial" panose="020B0604020202020204" pitchFamily="34" charset="0"/>
                        </a:rPr>
                        <a:t>Permanently ready for danger. </a:t>
                      </a:r>
                    </a:p>
                    <a:p>
                      <a:endParaRPr lang="en-GB" dirty="0">
                        <a:solidFill>
                          <a:srgbClr val="0070C0"/>
                        </a:solidFill>
                        <a:latin typeface="Arial" panose="020B0604020202020204" pitchFamily="34" charset="0"/>
                        <a:cs typeface="Arial" panose="020B0604020202020204" pitchFamily="34" charset="0"/>
                      </a:endParaRPr>
                    </a:p>
                    <a:p>
                      <a:r>
                        <a:rPr lang="en-GB" dirty="0">
                          <a:solidFill>
                            <a:srgbClr val="0070C0"/>
                          </a:solidFill>
                          <a:latin typeface="Arial" panose="020B0604020202020204" pitchFamily="34" charset="0"/>
                          <a:cs typeface="Arial" panose="020B0604020202020204" pitchFamily="34" charset="0"/>
                        </a:rPr>
                        <a:t>Very aware of risks.</a:t>
                      </a:r>
                    </a:p>
                    <a:p>
                      <a:endParaRPr lang="en-GB" dirty="0">
                        <a:solidFill>
                          <a:srgbClr val="0070C0"/>
                        </a:solidFill>
                        <a:latin typeface="Arial" panose="020B0604020202020204" pitchFamily="34" charset="0"/>
                        <a:cs typeface="Arial" panose="020B0604020202020204" pitchFamily="34" charset="0"/>
                      </a:endParaRPr>
                    </a:p>
                    <a:p>
                      <a:r>
                        <a:rPr lang="en-GB" dirty="0">
                          <a:solidFill>
                            <a:srgbClr val="0070C0"/>
                          </a:solidFill>
                          <a:latin typeface="Arial" panose="020B0604020202020204" pitchFamily="34" charset="0"/>
                          <a:cs typeface="Arial" panose="020B0604020202020204" pitchFamily="34" charset="0"/>
                        </a:rPr>
                        <a:t>Carries weapon for protecting.</a:t>
                      </a:r>
                    </a:p>
                  </a:txBody>
                  <a:tcPr>
                    <a:solidFill>
                      <a:srgbClr val="E3F5F0"/>
                    </a:solidFill>
                  </a:tcPr>
                </a:tc>
                <a:tc>
                  <a:txBody>
                    <a:bodyPr/>
                    <a:lstStyle/>
                    <a:p>
                      <a:r>
                        <a:rPr lang="en-GB" dirty="0">
                          <a:solidFill>
                            <a:srgbClr val="7030A0"/>
                          </a:solidFill>
                          <a:latin typeface="Arial" panose="020B0604020202020204" pitchFamily="34" charset="0"/>
                          <a:cs typeface="Arial" panose="020B0604020202020204" pitchFamily="34" charset="0"/>
                        </a:rPr>
                        <a:t>Every trip outside is potentially deadly.</a:t>
                      </a:r>
                    </a:p>
                  </a:txBody>
                  <a:tcPr>
                    <a:solidFill>
                      <a:srgbClr val="E3F5F0"/>
                    </a:solidFill>
                  </a:tcPr>
                </a:tc>
                <a:extLst>
                  <a:ext uri="{0D108BD9-81ED-4DB2-BD59-A6C34878D82A}">
                    <a16:rowId xmlns:a16="http://schemas.microsoft.com/office/drawing/2014/main" val="1886781915"/>
                  </a:ext>
                </a:extLst>
              </a:tr>
            </a:tbl>
          </a:graphicData>
        </a:graphic>
      </p:graphicFrame>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3: Mastery</a:t>
            </a:r>
          </a:p>
        </p:txBody>
      </p:sp>
      <p:sp>
        <p:nvSpPr>
          <p:cNvPr id="8" name="TextBox 7">
            <a:extLst>
              <a:ext uri="{FF2B5EF4-FFF2-40B4-BE49-F238E27FC236}">
                <a16:creationId xmlns:a16="http://schemas.microsoft.com/office/drawing/2014/main" id="{51D88489-7CDF-4722-B964-C13E0FB90648}"/>
              </a:ext>
            </a:extLst>
          </p:cNvPr>
          <p:cNvSpPr txBox="1"/>
          <p:nvPr/>
        </p:nvSpPr>
        <p:spPr>
          <a:xfrm>
            <a:off x="773043" y="6310266"/>
            <a:ext cx="3933371" cy="461665"/>
          </a:xfrm>
          <a:prstGeom prst="rect">
            <a:avLst/>
          </a:prstGeom>
          <a:solidFill>
            <a:srgbClr val="FFEFFD"/>
          </a:solidFill>
        </p:spPr>
        <p:txBody>
          <a:bodyPr wrap="square" rtlCol="0">
            <a:spAutoFit/>
          </a:bodyPr>
          <a:lstStyle/>
          <a:p>
            <a:r>
              <a:rPr lang="en-GB" sz="2400" b="1" dirty="0"/>
              <a:t>LO: To explore the impressions created by a writer.</a:t>
            </a:r>
          </a:p>
        </p:txBody>
      </p:sp>
    </p:spTree>
    <p:extLst>
      <p:ext uri="{BB962C8B-B14F-4D97-AF65-F5344CB8AC3E}">
        <p14:creationId xmlns:p14="http://schemas.microsoft.com/office/powerpoint/2010/main" val="396870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784788"/>
          </a:xfrm>
          <a:solidFill>
            <a:srgbClr val="FFEFFD"/>
          </a:solidFill>
        </p:spPr>
        <p:txBody>
          <a:bodyPr anchor="t">
            <a:noAutofit/>
          </a:bodyPr>
          <a:lstStyle/>
          <a:p>
            <a:r>
              <a:rPr lang="en-GB" sz="2000" b="1" dirty="0">
                <a:latin typeface="Arial" panose="020B0604020202020204" pitchFamily="34" charset="0"/>
                <a:cs typeface="Arial" panose="020B0604020202020204" pitchFamily="34" charset="0"/>
              </a:rPr>
              <a:t>Read lines 27-48 </a:t>
            </a:r>
            <a:br>
              <a:rPr lang="en-GB" sz="18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A3 </a:t>
            </a:r>
            <a:r>
              <a:rPr lang="en-GB" sz="2000" dirty="0">
                <a:latin typeface="Arial" panose="020B0604020202020204" pitchFamily="34" charset="0"/>
                <a:cs typeface="Arial" panose="020B0604020202020204" pitchFamily="34" charset="0"/>
              </a:rPr>
              <a:t>What impression do you get of Professor Millward’s life in these lines? </a:t>
            </a:r>
            <a:br>
              <a:rPr lang="en-GB" sz="1800" dirty="0">
                <a:latin typeface="Arial" panose="020B0604020202020204" pitchFamily="34" charset="0"/>
                <a:cs typeface="Arial" panose="020B0604020202020204" pitchFamily="34" charset="0"/>
              </a:rPr>
            </a:br>
            <a:br>
              <a:rPr lang="en-GB" dirty="0"/>
            </a:br>
            <a:r>
              <a:rPr lang="en-GB" i="1" dirty="0"/>
              <a:t> </a:t>
            </a:r>
            <a:endParaRPr lang="en-GB" dirty="0"/>
          </a:p>
        </p:txBody>
      </p:sp>
      <p:graphicFrame>
        <p:nvGraphicFramePr>
          <p:cNvPr id="9" name="Table 9">
            <a:extLst>
              <a:ext uri="{FF2B5EF4-FFF2-40B4-BE49-F238E27FC236}">
                <a16:creationId xmlns:a16="http://schemas.microsoft.com/office/drawing/2014/main" id="{42EA0822-6787-41BD-9A6C-83ABA3AD4DC6}"/>
              </a:ext>
            </a:extLst>
          </p:cNvPr>
          <p:cNvGraphicFramePr>
            <a:graphicFrameLocks noGrp="1"/>
          </p:cNvGraphicFramePr>
          <p:nvPr>
            <p:ph idx="1"/>
            <p:extLst>
              <p:ext uri="{D42A27DB-BD31-4B8C-83A1-F6EECF244321}">
                <p14:modId xmlns:p14="http://schemas.microsoft.com/office/powerpoint/2010/main" val="2209433088"/>
              </p:ext>
            </p:extLst>
          </p:nvPr>
        </p:nvGraphicFramePr>
        <p:xfrm>
          <a:off x="773043" y="956949"/>
          <a:ext cx="11353800" cy="2438400"/>
        </p:xfrm>
        <a:graphic>
          <a:graphicData uri="http://schemas.openxmlformats.org/drawingml/2006/table">
            <a:tbl>
              <a:tblPr firstRow="1" bandRow="1">
                <a:tableStyleId>{7DF18680-E054-41AD-8BC1-D1AEF772440D}</a:tableStyleId>
              </a:tblPr>
              <a:tblGrid>
                <a:gridCol w="2270760">
                  <a:extLst>
                    <a:ext uri="{9D8B030D-6E8A-4147-A177-3AD203B41FA5}">
                      <a16:colId xmlns:a16="http://schemas.microsoft.com/office/drawing/2014/main" val="3676897691"/>
                    </a:ext>
                  </a:extLst>
                </a:gridCol>
                <a:gridCol w="2159727">
                  <a:extLst>
                    <a:ext uri="{9D8B030D-6E8A-4147-A177-3AD203B41FA5}">
                      <a16:colId xmlns:a16="http://schemas.microsoft.com/office/drawing/2014/main" val="382407483"/>
                    </a:ext>
                  </a:extLst>
                </a:gridCol>
                <a:gridCol w="2381793">
                  <a:extLst>
                    <a:ext uri="{9D8B030D-6E8A-4147-A177-3AD203B41FA5}">
                      <a16:colId xmlns:a16="http://schemas.microsoft.com/office/drawing/2014/main" val="4049111992"/>
                    </a:ext>
                  </a:extLst>
                </a:gridCol>
                <a:gridCol w="2270760">
                  <a:extLst>
                    <a:ext uri="{9D8B030D-6E8A-4147-A177-3AD203B41FA5}">
                      <a16:colId xmlns:a16="http://schemas.microsoft.com/office/drawing/2014/main" val="3145232686"/>
                    </a:ext>
                  </a:extLst>
                </a:gridCol>
                <a:gridCol w="2270760">
                  <a:extLst>
                    <a:ext uri="{9D8B030D-6E8A-4147-A177-3AD203B41FA5}">
                      <a16:colId xmlns:a16="http://schemas.microsoft.com/office/drawing/2014/main" val="2092259318"/>
                    </a:ext>
                  </a:extLst>
                </a:gridCol>
              </a:tblGrid>
              <a:tr h="281192">
                <a:tc>
                  <a:txBody>
                    <a:bodyPr/>
                    <a:lstStyle/>
                    <a:p>
                      <a:pPr algn="ctr"/>
                      <a:r>
                        <a:rPr lang="en-GB" sz="2200" dirty="0">
                          <a:latin typeface="Aharoni" panose="02010803020104030203" pitchFamily="2" charset="-79"/>
                          <a:cs typeface="Aharoni" panose="02010803020104030203" pitchFamily="2" charset="-79"/>
                        </a:rPr>
                        <a:t>POINT</a:t>
                      </a:r>
                    </a:p>
                  </a:txBody>
                  <a:tcPr/>
                </a:tc>
                <a:tc>
                  <a:txBody>
                    <a:bodyPr/>
                    <a:lstStyle/>
                    <a:p>
                      <a:pPr algn="ctr"/>
                      <a:r>
                        <a:rPr lang="en-GB" sz="2200" dirty="0">
                          <a:latin typeface="Aharoni" panose="02010803020104030203" pitchFamily="2" charset="-79"/>
                          <a:cs typeface="Aharoni" panose="02010803020104030203" pitchFamily="2" charset="-79"/>
                        </a:rPr>
                        <a:t>EVIDENCE</a:t>
                      </a:r>
                    </a:p>
                  </a:txBody>
                  <a:tcPr/>
                </a:tc>
                <a:tc>
                  <a:txBody>
                    <a:bodyPr/>
                    <a:lstStyle/>
                    <a:p>
                      <a:pPr algn="ctr"/>
                      <a:r>
                        <a:rPr lang="en-GB" sz="2200" dirty="0">
                          <a:latin typeface="Aharoni" panose="02010803020104030203" pitchFamily="2" charset="-79"/>
                          <a:cs typeface="Aharoni" panose="02010803020104030203" pitchFamily="2" charset="-79"/>
                        </a:rPr>
                        <a:t>TERMINOLOGY</a:t>
                      </a:r>
                    </a:p>
                  </a:txBody>
                  <a:tcPr/>
                </a:tc>
                <a:tc>
                  <a:txBody>
                    <a:bodyPr/>
                    <a:lstStyle/>
                    <a:p>
                      <a:pPr algn="ctr"/>
                      <a:r>
                        <a:rPr lang="en-GB" sz="2200" dirty="0">
                          <a:latin typeface="Aharoni" panose="02010803020104030203" pitchFamily="2" charset="-79"/>
                          <a:cs typeface="Aharoni" panose="02010803020104030203" pitchFamily="2" charset="-79"/>
                        </a:rPr>
                        <a:t>EFFECT</a:t>
                      </a:r>
                    </a:p>
                  </a:txBody>
                  <a:tcPr/>
                </a:tc>
                <a:tc>
                  <a:txBody>
                    <a:bodyPr/>
                    <a:lstStyle/>
                    <a:p>
                      <a:pPr algn="ctr"/>
                      <a:r>
                        <a:rPr lang="en-GB" sz="2200" dirty="0">
                          <a:latin typeface="Aharoni" panose="02010803020104030203" pitchFamily="2" charset="-79"/>
                          <a:cs typeface="Aharoni" panose="02010803020104030203" pitchFamily="2" charset="-79"/>
                        </a:rPr>
                        <a:t>READER</a:t>
                      </a:r>
                    </a:p>
                  </a:txBody>
                  <a:tcPr/>
                </a:tc>
                <a:extLst>
                  <a:ext uri="{0D108BD9-81ED-4DB2-BD59-A6C34878D82A}">
                    <a16:rowId xmlns:a16="http://schemas.microsoft.com/office/drawing/2014/main" val="3984461564"/>
                  </a:ext>
                </a:extLst>
              </a:tr>
              <a:tr h="1867916">
                <a:tc>
                  <a:txBody>
                    <a:bodyPr/>
                    <a:lstStyle/>
                    <a:p>
                      <a:endParaRPr lang="en-GB" dirty="0">
                        <a:latin typeface="Arial" panose="020B0604020202020204" pitchFamily="34" charset="0"/>
                        <a:cs typeface="Arial" panose="020B0604020202020204" pitchFamily="34" charset="0"/>
                      </a:endParaRPr>
                    </a:p>
                    <a:p>
                      <a:r>
                        <a:rPr lang="en-GB" sz="3200" dirty="0">
                          <a:solidFill>
                            <a:srgbClr val="FF0000"/>
                          </a:solidFill>
                          <a:latin typeface="Arial" panose="020B0604020202020204" pitchFamily="34" charset="0"/>
                          <a:cs typeface="Arial" panose="020B0604020202020204" pitchFamily="34" charset="0"/>
                        </a:rPr>
                        <a:t>Hazardous</a:t>
                      </a:r>
                    </a:p>
                  </a:txBody>
                  <a:tcPr>
                    <a:solidFill>
                      <a:srgbClr val="E3F5F0"/>
                    </a:solidFill>
                  </a:tcPr>
                </a:tc>
                <a:tc>
                  <a:txBody>
                    <a:bodyPr/>
                    <a:lstStyle/>
                    <a:p>
                      <a:r>
                        <a:rPr lang="en-GB" sz="1800" dirty="0">
                          <a:solidFill>
                            <a:schemeClr val="accent1">
                              <a:lumMod val="75000"/>
                            </a:schemeClr>
                          </a:solidFill>
                          <a:latin typeface="Arial" panose="020B0604020202020204" pitchFamily="34" charset="0"/>
                          <a:cs typeface="Arial" panose="020B0604020202020204" pitchFamily="34" charset="0"/>
                        </a:rPr>
                        <a:t>“he was still cautious and always carried a revolver when he went into the open.”</a:t>
                      </a:r>
                      <a:endParaRPr lang="en-GB" dirty="0">
                        <a:solidFill>
                          <a:schemeClr val="accent1">
                            <a:lumMod val="75000"/>
                          </a:schemeClr>
                        </a:solidFill>
                        <a:latin typeface="Arial" panose="020B0604020202020204" pitchFamily="34" charset="0"/>
                        <a:cs typeface="Arial" panose="020B0604020202020204" pitchFamily="34" charset="0"/>
                      </a:endParaRPr>
                    </a:p>
                  </a:txBody>
                  <a:tcPr>
                    <a:solidFill>
                      <a:srgbClr val="E3F5F0"/>
                    </a:solidFill>
                  </a:tcPr>
                </a:tc>
                <a:tc>
                  <a:txBody>
                    <a:bodyPr/>
                    <a:lstStyle/>
                    <a:p>
                      <a:r>
                        <a:rPr lang="en-GB" dirty="0">
                          <a:solidFill>
                            <a:srgbClr val="00B050"/>
                          </a:solidFill>
                          <a:latin typeface="Arial" panose="020B0604020202020204" pitchFamily="34" charset="0"/>
                          <a:cs typeface="Arial" panose="020B0604020202020204" pitchFamily="34" charset="0"/>
                        </a:rPr>
                        <a:t>Adverbs – still/always</a:t>
                      </a:r>
                    </a:p>
                    <a:p>
                      <a:endParaRPr lang="en-GB" dirty="0">
                        <a:solidFill>
                          <a:srgbClr val="00B050"/>
                        </a:solidFill>
                        <a:latin typeface="Arial" panose="020B0604020202020204" pitchFamily="34" charset="0"/>
                        <a:cs typeface="Arial" panose="020B0604020202020204" pitchFamily="34" charset="0"/>
                      </a:endParaRPr>
                    </a:p>
                    <a:p>
                      <a:endParaRPr lang="en-GB" dirty="0">
                        <a:solidFill>
                          <a:srgbClr val="00B050"/>
                        </a:solidFill>
                        <a:latin typeface="Arial" panose="020B0604020202020204" pitchFamily="34" charset="0"/>
                        <a:cs typeface="Arial" panose="020B0604020202020204" pitchFamily="34" charset="0"/>
                      </a:endParaRPr>
                    </a:p>
                    <a:p>
                      <a:r>
                        <a:rPr lang="en-GB" dirty="0">
                          <a:solidFill>
                            <a:srgbClr val="00B050"/>
                          </a:solidFill>
                          <a:latin typeface="Arial" panose="020B0604020202020204" pitchFamily="34" charset="0"/>
                          <a:cs typeface="Arial" panose="020B0604020202020204" pitchFamily="34" charset="0"/>
                        </a:rPr>
                        <a:t>Adjective – cautious</a:t>
                      </a:r>
                    </a:p>
                    <a:p>
                      <a:endParaRPr lang="en-GB" dirty="0">
                        <a:solidFill>
                          <a:srgbClr val="00B050"/>
                        </a:solidFill>
                        <a:latin typeface="Arial" panose="020B0604020202020204" pitchFamily="34" charset="0"/>
                        <a:cs typeface="Arial" panose="020B0604020202020204" pitchFamily="34" charset="0"/>
                      </a:endParaRPr>
                    </a:p>
                    <a:p>
                      <a:r>
                        <a:rPr lang="en-GB" dirty="0">
                          <a:solidFill>
                            <a:srgbClr val="00B050"/>
                          </a:solidFill>
                          <a:latin typeface="Arial" panose="020B0604020202020204" pitchFamily="34" charset="0"/>
                          <a:cs typeface="Arial" panose="020B0604020202020204" pitchFamily="34" charset="0"/>
                        </a:rPr>
                        <a:t>Noun – revolver</a:t>
                      </a:r>
                    </a:p>
                  </a:txBody>
                  <a:tcPr>
                    <a:solidFill>
                      <a:srgbClr val="E3F5F0"/>
                    </a:solidFill>
                  </a:tcPr>
                </a:tc>
                <a:tc>
                  <a:txBody>
                    <a:bodyPr/>
                    <a:lstStyle/>
                    <a:p>
                      <a:r>
                        <a:rPr lang="en-GB" dirty="0">
                          <a:solidFill>
                            <a:srgbClr val="0070C0"/>
                          </a:solidFill>
                          <a:latin typeface="Arial" panose="020B0604020202020204" pitchFamily="34" charset="0"/>
                          <a:cs typeface="Arial" panose="020B0604020202020204" pitchFamily="34" charset="0"/>
                        </a:rPr>
                        <a:t>Permanently ready for danger. </a:t>
                      </a:r>
                    </a:p>
                    <a:p>
                      <a:endParaRPr lang="en-GB" dirty="0">
                        <a:solidFill>
                          <a:srgbClr val="0070C0"/>
                        </a:solidFill>
                        <a:latin typeface="Arial" panose="020B0604020202020204" pitchFamily="34" charset="0"/>
                        <a:cs typeface="Arial" panose="020B0604020202020204" pitchFamily="34" charset="0"/>
                      </a:endParaRPr>
                    </a:p>
                    <a:p>
                      <a:r>
                        <a:rPr lang="en-GB" dirty="0">
                          <a:solidFill>
                            <a:srgbClr val="0070C0"/>
                          </a:solidFill>
                          <a:latin typeface="Arial" panose="020B0604020202020204" pitchFamily="34" charset="0"/>
                          <a:cs typeface="Arial" panose="020B0604020202020204" pitchFamily="34" charset="0"/>
                        </a:rPr>
                        <a:t>Very aware of risks.</a:t>
                      </a:r>
                    </a:p>
                    <a:p>
                      <a:endParaRPr lang="en-GB" dirty="0">
                        <a:solidFill>
                          <a:srgbClr val="0070C0"/>
                        </a:solidFill>
                        <a:latin typeface="Arial" panose="020B0604020202020204" pitchFamily="34" charset="0"/>
                        <a:cs typeface="Arial" panose="020B0604020202020204" pitchFamily="34" charset="0"/>
                      </a:endParaRPr>
                    </a:p>
                    <a:p>
                      <a:r>
                        <a:rPr lang="en-GB" dirty="0">
                          <a:solidFill>
                            <a:srgbClr val="0070C0"/>
                          </a:solidFill>
                          <a:latin typeface="Arial" panose="020B0604020202020204" pitchFamily="34" charset="0"/>
                          <a:cs typeface="Arial" panose="020B0604020202020204" pitchFamily="34" charset="0"/>
                        </a:rPr>
                        <a:t>Carries weapon for protecting.</a:t>
                      </a:r>
                    </a:p>
                  </a:txBody>
                  <a:tcPr>
                    <a:solidFill>
                      <a:srgbClr val="E3F5F0"/>
                    </a:solidFill>
                  </a:tcPr>
                </a:tc>
                <a:tc>
                  <a:txBody>
                    <a:bodyPr/>
                    <a:lstStyle/>
                    <a:p>
                      <a:r>
                        <a:rPr lang="en-GB" dirty="0">
                          <a:solidFill>
                            <a:srgbClr val="7030A0"/>
                          </a:solidFill>
                          <a:latin typeface="Arial" panose="020B0604020202020204" pitchFamily="34" charset="0"/>
                          <a:cs typeface="Arial" panose="020B0604020202020204" pitchFamily="34" charset="0"/>
                        </a:rPr>
                        <a:t>Every trip outside is potentially deadly.</a:t>
                      </a:r>
                    </a:p>
                  </a:txBody>
                  <a:tcPr>
                    <a:solidFill>
                      <a:srgbClr val="E3F5F0"/>
                    </a:solidFill>
                  </a:tcPr>
                </a:tc>
                <a:extLst>
                  <a:ext uri="{0D108BD9-81ED-4DB2-BD59-A6C34878D82A}">
                    <a16:rowId xmlns:a16="http://schemas.microsoft.com/office/drawing/2014/main" val="1886781915"/>
                  </a:ext>
                </a:extLst>
              </a:tr>
            </a:tbl>
          </a:graphicData>
        </a:graphic>
      </p:graphicFrame>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3: Mastery</a:t>
            </a:r>
          </a:p>
        </p:txBody>
      </p:sp>
      <p:sp>
        <p:nvSpPr>
          <p:cNvPr id="8" name="TextBox 7">
            <a:extLst>
              <a:ext uri="{FF2B5EF4-FFF2-40B4-BE49-F238E27FC236}">
                <a16:creationId xmlns:a16="http://schemas.microsoft.com/office/drawing/2014/main" id="{51D88489-7CDF-4722-B964-C13E0FB90648}"/>
              </a:ext>
            </a:extLst>
          </p:cNvPr>
          <p:cNvSpPr txBox="1"/>
          <p:nvPr/>
        </p:nvSpPr>
        <p:spPr>
          <a:xfrm>
            <a:off x="773043" y="6310266"/>
            <a:ext cx="3933371" cy="461665"/>
          </a:xfrm>
          <a:prstGeom prst="rect">
            <a:avLst/>
          </a:prstGeom>
          <a:solidFill>
            <a:srgbClr val="FFEFFD"/>
          </a:solidFill>
        </p:spPr>
        <p:txBody>
          <a:bodyPr wrap="square" rtlCol="0">
            <a:spAutoFit/>
          </a:bodyPr>
          <a:lstStyle/>
          <a:p>
            <a:r>
              <a:rPr lang="en-GB" sz="2400" b="1" dirty="0"/>
              <a:t>LO: To explore the impressions created by a writer.</a:t>
            </a:r>
          </a:p>
        </p:txBody>
      </p:sp>
      <p:sp>
        <p:nvSpPr>
          <p:cNvPr id="3" name="TextBox 2">
            <a:extLst>
              <a:ext uri="{FF2B5EF4-FFF2-40B4-BE49-F238E27FC236}">
                <a16:creationId xmlns:a16="http://schemas.microsoft.com/office/drawing/2014/main" id="{72D541D8-345A-412B-B8DE-FC30B81E28A0}"/>
              </a:ext>
            </a:extLst>
          </p:cNvPr>
          <p:cNvSpPr txBox="1"/>
          <p:nvPr/>
        </p:nvSpPr>
        <p:spPr>
          <a:xfrm>
            <a:off x="2223911" y="3891844"/>
            <a:ext cx="8806946" cy="2308324"/>
          </a:xfrm>
          <a:prstGeom prst="rect">
            <a:avLst/>
          </a:prstGeom>
          <a:solidFill>
            <a:srgbClr val="FFEFFD"/>
          </a:solidFill>
        </p:spPr>
        <p:txBody>
          <a:bodyPr wrap="square" rtlCol="0">
            <a:spAutoFit/>
          </a:bodyPr>
          <a:lstStyle/>
          <a:p>
            <a:pPr algn="ctr"/>
            <a:r>
              <a:rPr lang="en-GB" sz="4000" dirty="0">
                <a:latin typeface="Aharoni" panose="02010803020104030203" pitchFamily="2" charset="-79"/>
                <a:cs typeface="Aharoni" panose="02010803020104030203" pitchFamily="2" charset="-79"/>
              </a:rPr>
              <a:t>Now complete the table for the other 2 quotations taken from lines 27-48.</a:t>
            </a:r>
            <a:endParaRPr lang="en-GB" sz="2400" dirty="0">
              <a:latin typeface="Aharoni" panose="02010803020104030203" pitchFamily="2" charset="-79"/>
              <a:cs typeface="Aharoni" panose="02010803020104030203" pitchFamily="2" charset="-79"/>
            </a:endParaRPr>
          </a:p>
          <a:p>
            <a:endParaRPr lang="en-GB"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7041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ctrTitle"/>
          </p:nvPr>
        </p:nvSpPr>
        <p:spPr>
          <a:xfrm>
            <a:off x="759223" y="153136"/>
            <a:ext cx="4518985" cy="1092568"/>
          </a:xfrm>
          <a:solidFill>
            <a:srgbClr val="FFEFFD"/>
          </a:solidFill>
        </p:spPr>
        <p:txBody>
          <a:bodyPr anchor="t">
            <a:normAutofit fontScale="90000"/>
          </a:bodyPr>
          <a:lstStyle/>
          <a:p>
            <a:r>
              <a:rPr lang="en-GB" sz="6600" u="sng" dirty="0"/>
              <a:t>The Forgotten Enemy</a:t>
            </a:r>
          </a:p>
        </p:txBody>
      </p:sp>
      <p:sp>
        <p:nvSpPr>
          <p:cNvPr id="3" name="Subtitle 2">
            <a:extLst>
              <a:ext uri="{FF2B5EF4-FFF2-40B4-BE49-F238E27FC236}">
                <a16:creationId xmlns:a16="http://schemas.microsoft.com/office/drawing/2014/main" id="{DE10071A-CD41-48AD-991C-0F8BD1D85534}"/>
              </a:ext>
            </a:extLst>
          </p:cNvPr>
          <p:cNvSpPr>
            <a:spLocks noGrp="1"/>
          </p:cNvSpPr>
          <p:nvPr>
            <p:ph type="subTitle" idx="1"/>
          </p:nvPr>
        </p:nvSpPr>
        <p:spPr>
          <a:xfrm>
            <a:off x="5462793" y="153136"/>
            <a:ext cx="6645230" cy="2153828"/>
          </a:xfrm>
          <a:solidFill>
            <a:srgbClr val="FFEFFD"/>
          </a:solidFill>
        </p:spPr>
        <p:txBody>
          <a:bodyPr anchor="b">
            <a:normAutofit lnSpcReduction="10000"/>
          </a:bodyPr>
          <a:lstStyle/>
          <a:p>
            <a:r>
              <a:rPr lang="en-GB" sz="4000" b="1" dirty="0"/>
              <a:t>Read lines 1-9 </a:t>
            </a:r>
            <a:endParaRPr lang="en-GB" sz="4000" dirty="0"/>
          </a:p>
          <a:p>
            <a:r>
              <a:rPr lang="en-GB" sz="4000" b="1" dirty="0"/>
              <a:t>A1 </a:t>
            </a:r>
            <a:r>
              <a:rPr lang="en-GB" sz="4000" dirty="0"/>
              <a:t>List five things you learn about the setting that Professor Millward is in. (5) </a:t>
            </a:r>
            <a:endParaRPr lang="en-GB" sz="4000" dirty="0">
              <a:solidFill>
                <a:schemeClr val="bg1"/>
              </a:solidFill>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480AFBB5-2337-4D60-8DA2-65C0C073763C}"/>
              </a:ext>
            </a:extLst>
          </p:cNvPr>
          <p:cNvSpPr txBox="1"/>
          <p:nvPr/>
        </p:nvSpPr>
        <p:spPr>
          <a:xfrm>
            <a:off x="1222811" y="2660004"/>
            <a:ext cx="9736737" cy="2677656"/>
          </a:xfrm>
          <a:prstGeom prst="rect">
            <a:avLst/>
          </a:prstGeom>
          <a:solidFill>
            <a:srgbClr val="FFEFFD"/>
          </a:solidFill>
        </p:spPr>
        <p:txBody>
          <a:bodyPr wrap="square" rtlCol="0">
            <a:spAutoFit/>
          </a:bodyPr>
          <a:lstStyle/>
          <a:p>
            <a:r>
              <a:rPr lang="en-GB" sz="2400" dirty="0">
                <a:latin typeface="Bradley Hand ITC" panose="03070402050302030203" pitchFamily="66" charset="0"/>
              </a:rPr>
              <a:t>A1.</a:t>
            </a:r>
          </a:p>
          <a:p>
            <a:pPr marL="285750" indent="-285750">
              <a:buFont typeface="Arial" panose="020B0604020202020204" pitchFamily="34" charset="0"/>
              <a:buChar char="•"/>
            </a:pPr>
            <a:r>
              <a:rPr lang="en-GB" sz="2400" dirty="0">
                <a:latin typeface="Bradley Hand ITC" panose="03070402050302030203" pitchFamily="66" charset="0"/>
              </a:rPr>
              <a:t>The air was so cold it rasped against Millward’s lungs.</a:t>
            </a:r>
          </a:p>
          <a:p>
            <a:pPr marL="285750" indent="-285750">
              <a:buFont typeface="Arial" panose="020B0604020202020204" pitchFamily="34" charset="0"/>
              <a:buChar char="•"/>
            </a:pPr>
            <a:r>
              <a:rPr lang="en-GB" sz="2400" dirty="0">
                <a:latin typeface="Bradley Hand ITC" panose="03070402050302030203" pitchFamily="66" charset="0"/>
              </a:rPr>
              <a:t>Professor Millward got out of bed and went to the window.</a:t>
            </a:r>
          </a:p>
          <a:p>
            <a:pPr marL="285750" indent="-285750">
              <a:buFont typeface="Arial" panose="020B0604020202020204" pitchFamily="34" charset="0"/>
              <a:buChar char="•"/>
            </a:pPr>
            <a:r>
              <a:rPr lang="en-GB" sz="2400" dirty="0">
                <a:latin typeface="Bradley Hand ITC" panose="03070402050302030203" pitchFamily="66" charset="0"/>
              </a:rPr>
              <a:t>It was really quiet.</a:t>
            </a:r>
          </a:p>
          <a:p>
            <a:pPr marL="285750" indent="-285750">
              <a:buFont typeface="Arial" panose="020B0604020202020204" pitchFamily="34" charset="0"/>
              <a:buChar char="•"/>
            </a:pPr>
            <a:r>
              <a:rPr lang="en-GB" sz="2400" dirty="0">
                <a:latin typeface="Bradley Hand ITC" panose="03070402050302030203" pitchFamily="66" charset="0"/>
              </a:rPr>
              <a:t> He shielded his eyes from the brilliant moonlight and peered out into the night. </a:t>
            </a:r>
          </a:p>
          <a:p>
            <a:pPr marL="285750" indent="-285750">
              <a:buFont typeface="Arial" panose="020B0604020202020204" pitchFamily="34" charset="0"/>
              <a:buChar char="•"/>
            </a:pPr>
            <a:r>
              <a:rPr lang="en-GB" sz="2400" dirty="0">
                <a:latin typeface="Bradley Hand ITC" panose="03070402050302030203" pitchFamily="66" charset="0"/>
              </a:rPr>
              <a:t>There were no clouds in the sky.</a:t>
            </a:r>
          </a:p>
        </p:txBody>
      </p:sp>
      <p:sp>
        <p:nvSpPr>
          <p:cNvPr id="21" name="TextBox 20">
            <a:extLst>
              <a:ext uri="{FF2B5EF4-FFF2-40B4-BE49-F238E27FC236}">
                <a16:creationId xmlns:a16="http://schemas.microsoft.com/office/drawing/2014/main" id="{C005C007-8977-4771-923C-4811F42CC2D5}"/>
              </a:ext>
            </a:extLst>
          </p:cNvPr>
          <p:cNvSpPr txBox="1"/>
          <p:nvPr/>
        </p:nvSpPr>
        <p:spPr>
          <a:xfrm>
            <a:off x="759223" y="6380786"/>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
        <p:nvSpPr>
          <p:cNvPr id="18" name="Oval 17">
            <a:extLst>
              <a:ext uri="{FF2B5EF4-FFF2-40B4-BE49-F238E27FC236}">
                <a16:creationId xmlns:a16="http://schemas.microsoft.com/office/drawing/2014/main" id="{EC000E32-9959-4B10-9CBA-2FB06F102F5F}"/>
              </a:ext>
            </a:extLst>
          </p:cNvPr>
          <p:cNvSpPr/>
          <p:nvPr/>
        </p:nvSpPr>
        <p:spPr>
          <a:xfrm>
            <a:off x="6429829" y="4551037"/>
            <a:ext cx="5283200" cy="2306963"/>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latin typeface="Aharoni" panose="02010803020104030203" pitchFamily="2" charset="-79"/>
                <a:cs typeface="Aharoni" panose="02010803020104030203" pitchFamily="2" charset="-79"/>
              </a:rPr>
              <a:t>How many marks would this person get?</a:t>
            </a:r>
            <a:endParaRPr lang="en-GB"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1037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ctrTitle"/>
          </p:nvPr>
        </p:nvSpPr>
        <p:spPr>
          <a:xfrm>
            <a:off x="759223" y="153136"/>
            <a:ext cx="4518985" cy="1092568"/>
          </a:xfrm>
          <a:solidFill>
            <a:srgbClr val="FFEFFD"/>
          </a:solidFill>
        </p:spPr>
        <p:txBody>
          <a:bodyPr anchor="t">
            <a:normAutofit fontScale="90000"/>
          </a:bodyPr>
          <a:lstStyle/>
          <a:p>
            <a:r>
              <a:rPr lang="en-GB" sz="6600" u="sng" dirty="0"/>
              <a:t>The Forgotten Enemy</a:t>
            </a:r>
          </a:p>
        </p:txBody>
      </p:sp>
      <p:sp>
        <p:nvSpPr>
          <p:cNvPr id="3" name="Subtitle 2">
            <a:extLst>
              <a:ext uri="{FF2B5EF4-FFF2-40B4-BE49-F238E27FC236}">
                <a16:creationId xmlns:a16="http://schemas.microsoft.com/office/drawing/2014/main" id="{DE10071A-CD41-48AD-991C-0F8BD1D85534}"/>
              </a:ext>
            </a:extLst>
          </p:cNvPr>
          <p:cNvSpPr>
            <a:spLocks noGrp="1"/>
          </p:cNvSpPr>
          <p:nvPr>
            <p:ph type="subTitle" idx="1"/>
          </p:nvPr>
        </p:nvSpPr>
        <p:spPr>
          <a:xfrm>
            <a:off x="5462793" y="153136"/>
            <a:ext cx="6645230" cy="2153828"/>
          </a:xfrm>
          <a:solidFill>
            <a:srgbClr val="FFEFFD"/>
          </a:solidFill>
        </p:spPr>
        <p:txBody>
          <a:bodyPr anchor="b">
            <a:normAutofit lnSpcReduction="10000"/>
          </a:bodyPr>
          <a:lstStyle/>
          <a:p>
            <a:r>
              <a:rPr lang="en-GB" sz="4000" b="1" dirty="0"/>
              <a:t>Read lines 1-9 </a:t>
            </a:r>
            <a:endParaRPr lang="en-GB" sz="4000" dirty="0"/>
          </a:p>
          <a:p>
            <a:r>
              <a:rPr lang="en-GB" sz="4000" b="1" dirty="0"/>
              <a:t>A1 </a:t>
            </a:r>
            <a:r>
              <a:rPr lang="en-GB" sz="4000" dirty="0"/>
              <a:t>List five things you learn about the setting that Professor Millward is in. (5) </a:t>
            </a:r>
            <a:endParaRPr lang="en-GB" sz="4000" dirty="0">
              <a:solidFill>
                <a:schemeClr val="bg1"/>
              </a:solidFill>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480AFBB5-2337-4D60-8DA2-65C0C073763C}"/>
              </a:ext>
            </a:extLst>
          </p:cNvPr>
          <p:cNvSpPr txBox="1"/>
          <p:nvPr/>
        </p:nvSpPr>
        <p:spPr>
          <a:xfrm>
            <a:off x="1222811" y="2660004"/>
            <a:ext cx="9736737" cy="2677656"/>
          </a:xfrm>
          <a:prstGeom prst="rect">
            <a:avLst/>
          </a:prstGeom>
          <a:solidFill>
            <a:srgbClr val="FFEFFD"/>
          </a:solidFill>
        </p:spPr>
        <p:txBody>
          <a:bodyPr wrap="square" rtlCol="0">
            <a:spAutoFit/>
          </a:bodyPr>
          <a:lstStyle/>
          <a:p>
            <a:r>
              <a:rPr lang="en-GB" sz="2400" dirty="0">
                <a:latin typeface="Bradley Hand ITC" panose="03070402050302030203" pitchFamily="66" charset="0"/>
              </a:rPr>
              <a:t>A1.</a:t>
            </a:r>
          </a:p>
          <a:p>
            <a:pPr marL="285750" indent="-285750">
              <a:buFont typeface="Arial" panose="020B0604020202020204" pitchFamily="34" charset="0"/>
              <a:buChar char="•"/>
            </a:pPr>
            <a:r>
              <a:rPr lang="en-GB" sz="2400" dirty="0">
                <a:latin typeface="Bradley Hand ITC" panose="03070402050302030203" pitchFamily="66" charset="0"/>
              </a:rPr>
              <a:t>The air was so cold it rasped against Millward’s lungs.</a:t>
            </a:r>
          </a:p>
          <a:p>
            <a:pPr marL="285750" indent="-285750">
              <a:buFont typeface="Arial" panose="020B0604020202020204" pitchFamily="34" charset="0"/>
              <a:buChar char="•"/>
            </a:pPr>
            <a:r>
              <a:rPr lang="en-GB" sz="2400" dirty="0">
                <a:latin typeface="Bradley Hand ITC" panose="03070402050302030203" pitchFamily="66" charset="0"/>
              </a:rPr>
              <a:t>Professor Millward got out of bed and went to the window.</a:t>
            </a:r>
          </a:p>
          <a:p>
            <a:pPr marL="285750" indent="-285750">
              <a:buFont typeface="Arial" panose="020B0604020202020204" pitchFamily="34" charset="0"/>
              <a:buChar char="•"/>
            </a:pPr>
            <a:r>
              <a:rPr lang="en-GB" sz="2400" dirty="0">
                <a:latin typeface="Bradley Hand ITC" panose="03070402050302030203" pitchFamily="66" charset="0"/>
              </a:rPr>
              <a:t>It was really quiet.</a:t>
            </a:r>
          </a:p>
          <a:p>
            <a:pPr marL="285750" indent="-285750">
              <a:buFont typeface="Arial" panose="020B0604020202020204" pitchFamily="34" charset="0"/>
              <a:buChar char="•"/>
            </a:pPr>
            <a:r>
              <a:rPr lang="en-GB" sz="2400" dirty="0">
                <a:latin typeface="Bradley Hand ITC" panose="03070402050302030203" pitchFamily="66" charset="0"/>
              </a:rPr>
              <a:t> He shielded his eyes from the brilliant moonlight and peered out into the night. </a:t>
            </a:r>
          </a:p>
          <a:p>
            <a:pPr marL="285750" indent="-285750">
              <a:buFont typeface="Arial" panose="020B0604020202020204" pitchFamily="34" charset="0"/>
              <a:buChar char="•"/>
            </a:pPr>
            <a:r>
              <a:rPr lang="en-GB" sz="2400" dirty="0">
                <a:latin typeface="Bradley Hand ITC" panose="03070402050302030203" pitchFamily="66" charset="0"/>
              </a:rPr>
              <a:t>There were no clouds in the sky.</a:t>
            </a:r>
          </a:p>
        </p:txBody>
      </p:sp>
      <p:sp>
        <p:nvSpPr>
          <p:cNvPr id="8" name="Oval 7">
            <a:extLst>
              <a:ext uri="{FF2B5EF4-FFF2-40B4-BE49-F238E27FC236}">
                <a16:creationId xmlns:a16="http://schemas.microsoft.com/office/drawing/2014/main" id="{1BF85F21-C35B-4268-8591-437D4DF8EAD1}"/>
              </a:ext>
            </a:extLst>
          </p:cNvPr>
          <p:cNvSpPr/>
          <p:nvPr/>
        </p:nvSpPr>
        <p:spPr>
          <a:xfrm>
            <a:off x="6429829" y="4551037"/>
            <a:ext cx="5283200" cy="2306963"/>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latin typeface="Aharoni" panose="02010803020104030203" pitchFamily="2" charset="-79"/>
                <a:cs typeface="Aharoni" panose="02010803020104030203" pitchFamily="2" charset="-79"/>
              </a:rPr>
              <a:t>3/5</a:t>
            </a:r>
          </a:p>
          <a:p>
            <a:pPr algn="ctr"/>
            <a:r>
              <a:rPr lang="en-GB" sz="2800" dirty="0">
                <a:latin typeface="Aharoni" panose="02010803020104030203" pitchFamily="2" charset="-79"/>
                <a:cs typeface="Aharoni" panose="02010803020104030203" pitchFamily="2" charset="-79"/>
              </a:rPr>
              <a:t>Now change the incorrect points to get </a:t>
            </a:r>
            <a:r>
              <a:rPr lang="en-GB" sz="4000" dirty="0">
                <a:latin typeface="Aharoni" panose="02010803020104030203" pitchFamily="2" charset="-79"/>
                <a:cs typeface="Aharoni" panose="02010803020104030203" pitchFamily="2" charset="-79"/>
              </a:rPr>
              <a:t>5/5. </a:t>
            </a:r>
          </a:p>
        </p:txBody>
      </p:sp>
      <p:pic>
        <p:nvPicPr>
          <p:cNvPr id="1026" name="Picture 2" descr="Free Green Tick Mark, Download Free Clip Art, Free Clip Art on ...">
            <a:extLst>
              <a:ext uri="{FF2B5EF4-FFF2-40B4-BE49-F238E27FC236}">
                <a16:creationId xmlns:a16="http://schemas.microsoft.com/office/drawing/2014/main" id="{B44F7B10-6EA2-4BAC-A690-E729DC046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6400" y="2433639"/>
            <a:ext cx="927011" cy="8835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Free Green Tick Mark, Download Free Clip Art, Free Clip Art on ...">
            <a:extLst>
              <a:ext uri="{FF2B5EF4-FFF2-40B4-BE49-F238E27FC236}">
                <a16:creationId xmlns:a16="http://schemas.microsoft.com/office/drawing/2014/main" id="{B0A016F9-69BC-46D2-9300-C9596F0B1282}"/>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18715" y="3317196"/>
            <a:ext cx="927011" cy="8835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Green Tick Mark, Download Free Clip Art, Free Clip Art on ...">
            <a:extLst>
              <a:ext uri="{FF2B5EF4-FFF2-40B4-BE49-F238E27FC236}">
                <a16:creationId xmlns:a16="http://schemas.microsoft.com/office/drawing/2014/main" id="{F1A1CD5B-7B81-4B3E-8BAD-BF59C6681A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161" y="4468245"/>
            <a:ext cx="927011" cy="8835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ree Red Cross Transparent Background, Download Free Clip Art ...">
            <a:extLst>
              <a:ext uri="{FF2B5EF4-FFF2-40B4-BE49-F238E27FC236}">
                <a16:creationId xmlns:a16="http://schemas.microsoft.com/office/drawing/2014/main" id="{E5AF53EA-9CEE-4AE6-9F2B-B7DCC2D5FA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8821" y="3977293"/>
            <a:ext cx="644663" cy="55274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Free Red Cross Transparent Background, Download Free Clip Art ...">
            <a:extLst>
              <a:ext uri="{FF2B5EF4-FFF2-40B4-BE49-F238E27FC236}">
                <a16:creationId xmlns:a16="http://schemas.microsoft.com/office/drawing/2014/main" id="{E2C7115E-4CCC-4741-9CD2-D85E8C8818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28622" y="3317196"/>
            <a:ext cx="644663" cy="55274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FC7C2AD9-8DCC-4035-8D1D-A24CDABA7281}"/>
              </a:ext>
            </a:extLst>
          </p:cNvPr>
          <p:cNvSpPr txBox="1"/>
          <p:nvPr/>
        </p:nvSpPr>
        <p:spPr>
          <a:xfrm>
            <a:off x="9173029" y="1887828"/>
            <a:ext cx="2917371" cy="923330"/>
          </a:xfrm>
          <a:prstGeom prst="rect">
            <a:avLst/>
          </a:prstGeom>
          <a:solidFill>
            <a:schemeClr val="accent5">
              <a:lumMod val="75000"/>
            </a:schemeClr>
          </a:solidFill>
          <a:ln>
            <a:solidFill>
              <a:schemeClr val="tx1">
                <a:lumMod val="85000"/>
                <a:lumOff val="15000"/>
              </a:schemeClr>
            </a:solidFill>
          </a:ln>
        </p:spPr>
        <p:txBody>
          <a:bodyPr wrap="square" rtlCol="0">
            <a:spAutoFit/>
          </a:bodyPr>
          <a:lstStyle/>
          <a:p>
            <a:r>
              <a:rPr lang="en-GB" dirty="0">
                <a:latin typeface="Aharoni" panose="02010803020104030203" pitchFamily="2" charset="-79"/>
                <a:cs typeface="Aharoni" panose="02010803020104030203" pitchFamily="2" charset="-79"/>
              </a:rPr>
              <a:t>Comments on Professor Millward – not the setting</a:t>
            </a:r>
            <a:r>
              <a:rPr lang="en-GB" dirty="0"/>
              <a:t>,</a:t>
            </a:r>
          </a:p>
        </p:txBody>
      </p:sp>
      <p:cxnSp>
        <p:nvCxnSpPr>
          <p:cNvPr id="16" name="Straight Arrow Connector 15">
            <a:extLst>
              <a:ext uri="{FF2B5EF4-FFF2-40B4-BE49-F238E27FC236}">
                <a16:creationId xmlns:a16="http://schemas.microsoft.com/office/drawing/2014/main" id="{38075FAF-4A7B-4D5A-875A-2E2808E40F77}"/>
              </a:ext>
            </a:extLst>
          </p:cNvPr>
          <p:cNvCxnSpPr>
            <a:endCxn id="12" idx="0"/>
          </p:cNvCxnSpPr>
          <p:nvPr/>
        </p:nvCxnSpPr>
        <p:spPr>
          <a:xfrm flipH="1">
            <a:off x="8850954" y="2875417"/>
            <a:ext cx="655903" cy="44177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B9B704A3-A460-403E-AC29-84CF2BC5F2AC}"/>
              </a:ext>
            </a:extLst>
          </p:cNvPr>
          <p:cNvSpPr txBox="1"/>
          <p:nvPr/>
        </p:nvSpPr>
        <p:spPr>
          <a:xfrm>
            <a:off x="1028355" y="5662293"/>
            <a:ext cx="2917371" cy="646331"/>
          </a:xfrm>
          <a:prstGeom prst="rect">
            <a:avLst/>
          </a:prstGeom>
          <a:solidFill>
            <a:schemeClr val="accent5">
              <a:lumMod val="75000"/>
            </a:schemeClr>
          </a:solidFill>
          <a:ln>
            <a:solidFill>
              <a:schemeClr val="tx1">
                <a:lumMod val="85000"/>
                <a:lumOff val="15000"/>
              </a:schemeClr>
            </a:solidFill>
          </a:ln>
        </p:spPr>
        <p:txBody>
          <a:bodyPr wrap="square" rtlCol="0">
            <a:spAutoFit/>
          </a:bodyPr>
          <a:lstStyle/>
          <a:p>
            <a:r>
              <a:rPr lang="en-GB" dirty="0">
                <a:latin typeface="Aharoni" panose="02010803020104030203" pitchFamily="2" charset="-79"/>
                <a:cs typeface="Aharoni" panose="02010803020104030203" pitchFamily="2" charset="-79"/>
              </a:rPr>
              <a:t>Copies unabridged from the text.</a:t>
            </a:r>
            <a:endParaRPr lang="en-GB" dirty="0"/>
          </a:p>
        </p:txBody>
      </p:sp>
      <p:cxnSp>
        <p:nvCxnSpPr>
          <p:cNvPr id="22" name="Straight Arrow Connector 21">
            <a:extLst>
              <a:ext uri="{FF2B5EF4-FFF2-40B4-BE49-F238E27FC236}">
                <a16:creationId xmlns:a16="http://schemas.microsoft.com/office/drawing/2014/main" id="{9F605A9C-0D9E-4B49-80D0-0210D92D2BC5}"/>
              </a:ext>
            </a:extLst>
          </p:cNvPr>
          <p:cNvCxnSpPr>
            <a:cxnSpLocks/>
          </p:cNvCxnSpPr>
          <p:nvPr/>
        </p:nvCxnSpPr>
        <p:spPr>
          <a:xfrm flipV="1">
            <a:off x="2527763" y="4468246"/>
            <a:ext cx="1639741" cy="109577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C005C007-8977-4771-923C-4811F42CC2D5}"/>
              </a:ext>
            </a:extLst>
          </p:cNvPr>
          <p:cNvSpPr txBox="1"/>
          <p:nvPr/>
        </p:nvSpPr>
        <p:spPr>
          <a:xfrm>
            <a:off x="759223" y="6380786"/>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Tree>
    <p:extLst>
      <p:ext uri="{BB962C8B-B14F-4D97-AF65-F5344CB8AC3E}">
        <p14:creationId xmlns:p14="http://schemas.microsoft.com/office/powerpoint/2010/main" val="254716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38200" y="162533"/>
            <a:ext cx="10515600" cy="1028246"/>
          </a:xfrm>
          <a:solidFill>
            <a:srgbClr val="FFEFFD"/>
          </a:solidFill>
        </p:spPr>
        <p:txBody>
          <a:bodyPr anchor="t">
            <a:normAutofit fontScale="90000"/>
          </a:bodyPr>
          <a:lstStyle/>
          <a:p>
            <a:r>
              <a:rPr lang="en-GB" sz="6600" u="sng" dirty="0"/>
              <a:t>Match the vocabulary to the correct definitions</a:t>
            </a: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838200" y="1353333"/>
            <a:ext cx="11136086" cy="5342133"/>
          </a:xfrm>
          <a:solidFill>
            <a:srgbClr val="FFEFFD"/>
          </a:solidFill>
        </p:spPr>
        <p:txBody>
          <a:bodyPr>
            <a:normAutofit fontScale="85000" lnSpcReduction="20000"/>
          </a:bodyPr>
          <a:lstStyle/>
          <a:p>
            <a:pPr marL="0" indent="0">
              <a:buNone/>
            </a:pPr>
            <a:r>
              <a:rPr lang="en-GB" sz="3300" dirty="0">
                <a:latin typeface="Arial" panose="020B0604020202020204" pitchFamily="34" charset="0"/>
                <a:cs typeface="Arial" panose="020B0604020202020204" pitchFamily="34" charset="0"/>
              </a:rPr>
              <a:t>1.  struggle or stagger clumsily</a:t>
            </a:r>
          </a:p>
          <a:p>
            <a:pPr marL="0" indent="0">
              <a:buNone/>
            </a:pPr>
            <a:r>
              <a:rPr lang="en-GB" sz="3300" dirty="0">
                <a:latin typeface="Arial" panose="020B0604020202020204" pitchFamily="34" charset="0"/>
                <a:cs typeface="Arial" panose="020B0604020202020204" pitchFamily="34" charset="0"/>
              </a:rPr>
              <a:t>2. the mass or size of something large.</a:t>
            </a:r>
          </a:p>
          <a:p>
            <a:pPr marL="0" indent="0">
              <a:buNone/>
            </a:pPr>
            <a:r>
              <a:rPr lang="en-GB" sz="3300" dirty="0">
                <a:latin typeface="Arial" panose="020B0604020202020204" pitchFamily="34" charset="0"/>
                <a:cs typeface="Arial" panose="020B0604020202020204" pitchFamily="34" charset="0"/>
              </a:rPr>
              <a:t>3. a mass departure of people</a:t>
            </a:r>
          </a:p>
          <a:p>
            <a:pPr marL="0" indent="0">
              <a:buNone/>
            </a:pPr>
            <a:r>
              <a:rPr lang="en-GB" sz="3300" dirty="0">
                <a:latin typeface="Arial" panose="020B0604020202020204" pitchFamily="34" charset="0"/>
                <a:cs typeface="Arial" panose="020B0604020202020204" pitchFamily="34" charset="0"/>
              </a:rPr>
              <a:t>4. continuously and without end.</a:t>
            </a:r>
          </a:p>
          <a:p>
            <a:pPr marL="0" indent="0">
              <a:buNone/>
            </a:pPr>
            <a:r>
              <a:rPr lang="en-GB" sz="3300" dirty="0">
                <a:latin typeface="Arial" panose="020B0604020202020204" pitchFamily="34" charset="0"/>
                <a:cs typeface="Arial" panose="020B0604020202020204" pitchFamily="34" charset="0"/>
              </a:rPr>
              <a:t>5. something that is unbearable</a:t>
            </a:r>
          </a:p>
          <a:p>
            <a:pPr marL="0" indent="0">
              <a:buNone/>
            </a:pPr>
            <a:r>
              <a:rPr lang="en-GB" sz="3300" dirty="0">
                <a:latin typeface="Arial" panose="020B0604020202020204" pitchFamily="34" charset="0"/>
                <a:cs typeface="Arial" panose="020B0604020202020204" pitchFamily="34" charset="0"/>
              </a:rPr>
              <a:t>6. the state or condition of being superior to all others in authority, power, or status</a:t>
            </a:r>
            <a:br>
              <a:rPr lang="en-GB" dirty="0"/>
            </a:br>
            <a:endParaRPr lang="en-GB" sz="3600" dirty="0">
              <a:latin typeface="Arial" panose="020B0604020202020204" pitchFamily="34" charset="0"/>
              <a:cs typeface="Arial" panose="020B0604020202020204" pitchFamily="34" charset="0"/>
            </a:endParaRPr>
          </a:p>
          <a:p>
            <a:pPr marL="0" indent="0" algn="ctr">
              <a:buNone/>
            </a:pPr>
            <a:r>
              <a:rPr lang="en-GB" sz="3600" dirty="0">
                <a:latin typeface="Aharoni" panose="02010803020104030203" pitchFamily="2" charset="-79"/>
                <a:cs typeface="Aharoni" panose="02010803020104030203" pitchFamily="2" charset="-79"/>
              </a:rPr>
              <a:t>Bulk     Ceaselessly       Supremacy </a:t>
            </a:r>
          </a:p>
          <a:p>
            <a:pPr marL="0" indent="0" algn="ctr">
              <a:buNone/>
            </a:pPr>
            <a:r>
              <a:rPr lang="en-GB" sz="3600" dirty="0">
                <a:latin typeface="Aharoni" panose="02010803020104030203" pitchFamily="2" charset="-79"/>
                <a:cs typeface="Aharoni" panose="02010803020104030203" pitchFamily="2" charset="-79"/>
              </a:rPr>
              <a:t>Exodus       Floundering        Intolerable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12" name="TextBox 11">
            <a:extLst>
              <a:ext uri="{FF2B5EF4-FFF2-40B4-BE49-F238E27FC236}">
                <a16:creationId xmlns:a16="http://schemas.microsoft.com/office/drawing/2014/main" id="{66344420-5BE7-420A-8F67-BE03108401B1}"/>
              </a:ext>
            </a:extLst>
          </p:cNvPr>
          <p:cNvSpPr txBox="1"/>
          <p:nvPr/>
        </p:nvSpPr>
        <p:spPr>
          <a:xfrm>
            <a:off x="838200" y="6315068"/>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Tree>
    <p:extLst>
      <p:ext uri="{BB962C8B-B14F-4D97-AF65-F5344CB8AC3E}">
        <p14:creationId xmlns:p14="http://schemas.microsoft.com/office/powerpoint/2010/main" val="391665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38200" y="162533"/>
            <a:ext cx="4328886" cy="1028246"/>
          </a:xfrm>
          <a:solidFill>
            <a:srgbClr val="FFEFFD"/>
          </a:solidFill>
        </p:spPr>
        <p:txBody>
          <a:bodyPr anchor="t">
            <a:normAutofit fontScale="90000"/>
          </a:bodyPr>
          <a:lstStyle/>
          <a:p>
            <a:r>
              <a:rPr lang="en-GB" sz="6600" u="sng" dirty="0"/>
              <a:t>Check your answers</a:t>
            </a: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838200" y="1353333"/>
            <a:ext cx="11136086" cy="5342133"/>
          </a:xfrm>
          <a:solidFill>
            <a:srgbClr val="FFEFFD"/>
          </a:solidFill>
        </p:spPr>
        <p:txBody>
          <a:bodyPr>
            <a:normAutofit/>
          </a:bodyPr>
          <a:lstStyle/>
          <a:p>
            <a:pPr marL="0" indent="0">
              <a:buNone/>
            </a:pPr>
            <a:r>
              <a:rPr lang="en-GB" sz="3300" dirty="0">
                <a:latin typeface="Arial" panose="020B0604020202020204" pitchFamily="34" charset="0"/>
                <a:cs typeface="Arial" panose="020B0604020202020204" pitchFamily="34" charset="0"/>
              </a:rPr>
              <a:t>1. </a:t>
            </a:r>
            <a:r>
              <a:rPr lang="en-GB" sz="3200" dirty="0">
                <a:latin typeface="Aharoni" panose="02010803020104030203" pitchFamily="2" charset="-79"/>
                <a:cs typeface="Aharoni" panose="02010803020104030203" pitchFamily="2" charset="-79"/>
              </a:rPr>
              <a:t>Floundering: </a:t>
            </a:r>
            <a:r>
              <a:rPr lang="en-GB" sz="3300" dirty="0">
                <a:latin typeface="Arial" panose="020B0604020202020204" pitchFamily="34" charset="0"/>
                <a:cs typeface="Arial" panose="020B0604020202020204" pitchFamily="34" charset="0"/>
              </a:rPr>
              <a:t>struggle or stagger clumsily</a:t>
            </a:r>
          </a:p>
          <a:p>
            <a:pPr marL="0" indent="0">
              <a:buNone/>
            </a:pPr>
            <a:r>
              <a:rPr lang="en-GB" sz="3300" dirty="0">
                <a:latin typeface="Arial" panose="020B0604020202020204" pitchFamily="34" charset="0"/>
                <a:cs typeface="Arial" panose="020B0604020202020204" pitchFamily="34" charset="0"/>
              </a:rPr>
              <a:t>2. </a:t>
            </a:r>
            <a:r>
              <a:rPr lang="en-GB" sz="3200" dirty="0">
                <a:latin typeface="Aharoni" panose="02010803020104030203" pitchFamily="2" charset="-79"/>
                <a:cs typeface="Aharoni" panose="02010803020104030203" pitchFamily="2" charset="-79"/>
              </a:rPr>
              <a:t>Bulk: </a:t>
            </a:r>
            <a:r>
              <a:rPr lang="en-GB" sz="3300" dirty="0">
                <a:latin typeface="Arial" panose="020B0604020202020204" pitchFamily="34" charset="0"/>
                <a:cs typeface="Arial" panose="020B0604020202020204" pitchFamily="34" charset="0"/>
              </a:rPr>
              <a:t>the mass or size of something large.</a:t>
            </a:r>
          </a:p>
          <a:p>
            <a:pPr marL="0" indent="0">
              <a:buNone/>
            </a:pPr>
            <a:r>
              <a:rPr lang="en-GB" sz="3300" dirty="0">
                <a:latin typeface="Arial" panose="020B0604020202020204" pitchFamily="34" charset="0"/>
                <a:cs typeface="Arial" panose="020B0604020202020204" pitchFamily="34" charset="0"/>
              </a:rPr>
              <a:t>3.</a:t>
            </a:r>
            <a:r>
              <a:rPr lang="en-GB" sz="3200" dirty="0">
                <a:latin typeface="Aharoni" panose="02010803020104030203" pitchFamily="2" charset="-79"/>
                <a:cs typeface="Aharoni" panose="02010803020104030203" pitchFamily="2" charset="-79"/>
              </a:rPr>
              <a:t> Exodus: </a:t>
            </a:r>
            <a:r>
              <a:rPr lang="en-GB" sz="3300" dirty="0">
                <a:latin typeface="Arial" panose="020B0604020202020204" pitchFamily="34" charset="0"/>
                <a:cs typeface="Arial" panose="020B0604020202020204" pitchFamily="34" charset="0"/>
              </a:rPr>
              <a:t>a mass departure of people</a:t>
            </a:r>
          </a:p>
          <a:p>
            <a:pPr marL="0" indent="0">
              <a:buNone/>
            </a:pPr>
            <a:r>
              <a:rPr lang="en-GB" sz="3300" dirty="0">
                <a:latin typeface="Arial" panose="020B0604020202020204" pitchFamily="34" charset="0"/>
                <a:cs typeface="Arial" panose="020B0604020202020204" pitchFamily="34" charset="0"/>
              </a:rPr>
              <a:t>4. </a:t>
            </a:r>
            <a:r>
              <a:rPr lang="en-GB" sz="3200" dirty="0">
                <a:latin typeface="Aharoni" panose="02010803020104030203" pitchFamily="2" charset="-79"/>
                <a:cs typeface="Aharoni" panose="02010803020104030203" pitchFamily="2" charset="-79"/>
              </a:rPr>
              <a:t>Ceaselessly: </a:t>
            </a:r>
            <a:r>
              <a:rPr lang="en-GB" sz="3300" dirty="0">
                <a:latin typeface="Arial" panose="020B0604020202020204" pitchFamily="34" charset="0"/>
                <a:cs typeface="Arial" panose="020B0604020202020204" pitchFamily="34" charset="0"/>
              </a:rPr>
              <a:t>continuously and without end.</a:t>
            </a:r>
          </a:p>
          <a:p>
            <a:pPr marL="0" indent="0">
              <a:buNone/>
            </a:pPr>
            <a:r>
              <a:rPr lang="en-GB" sz="3300" dirty="0">
                <a:latin typeface="Arial" panose="020B0604020202020204" pitchFamily="34" charset="0"/>
                <a:cs typeface="Arial" panose="020B0604020202020204" pitchFamily="34" charset="0"/>
              </a:rPr>
              <a:t>5. </a:t>
            </a:r>
            <a:r>
              <a:rPr lang="en-GB" sz="3200" dirty="0">
                <a:latin typeface="Aharoni" panose="02010803020104030203" pitchFamily="2" charset="-79"/>
                <a:cs typeface="Aharoni" panose="02010803020104030203" pitchFamily="2" charset="-79"/>
              </a:rPr>
              <a:t>Intolerable: </a:t>
            </a:r>
            <a:r>
              <a:rPr lang="en-GB" sz="3300" dirty="0">
                <a:latin typeface="Arial" panose="020B0604020202020204" pitchFamily="34" charset="0"/>
                <a:cs typeface="Arial" panose="020B0604020202020204" pitchFamily="34" charset="0"/>
              </a:rPr>
              <a:t>something that is unbearable</a:t>
            </a:r>
          </a:p>
          <a:p>
            <a:pPr marL="0" indent="0">
              <a:buNone/>
            </a:pPr>
            <a:r>
              <a:rPr lang="en-GB" sz="3300" dirty="0">
                <a:latin typeface="Arial" panose="020B0604020202020204" pitchFamily="34" charset="0"/>
                <a:cs typeface="Arial" panose="020B0604020202020204" pitchFamily="34" charset="0"/>
              </a:rPr>
              <a:t>6. </a:t>
            </a:r>
            <a:r>
              <a:rPr lang="en-GB" sz="3200" dirty="0">
                <a:latin typeface="Aharoni" panose="02010803020104030203" pitchFamily="2" charset="-79"/>
                <a:cs typeface="Aharoni" panose="02010803020104030203" pitchFamily="2" charset="-79"/>
              </a:rPr>
              <a:t>Supremacy: </a:t>
            </a:r>
            <a:r>
              <a:rPr lang="en-GB" sz="3300" dirty="0">
                <a:latin typeface="Arial" panose="020B0604020202020204" pitchFamily="34" charset="0"/>
                <a:cs typeface="Arial" panose="020B0604020202020204" pitchFamily="34" charset="0"/>
              </a:rPr>
              <a:t>the state or condition of being superior to all others in authority, power, or status</a:t>
            </a:r>
            <a:br>
              <a:rPr lang="en-GB" dirty="0"/>
            </a:br>
            <a:endParaRPr lang="en-GB" sz="3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3" name="TextBox 2">
            <a:extLst>
              <a:ext uri="{FF2B5EF4-FFF2-40B4-BE49-F238E27FC236}">
                <a16:creationId xmlns:a16="http://schemas.microsoft.com/office/drawing/2014/main" id="{33EFEA47-55A6-4876-88CF-D4061E5DD2E5}"/>
              </a:ext>
            </a:extLst>
          </p:cNvPr>
          <p:cNvSpPr txBox="1"/>
          <p:nvPr/>
        </p:nvSpPr>
        <p:spPr>
          <a:xfrm>
            <a:off x="818243" y="6245406"/>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Tree>
    <p:extLst>
      <p:ext uri="{BB962C8B-B14F-4D97-AF65-F5344CB8AC3E}">
        <p14:creationId xmlns:p14="http://schemas.microsoft.com/office/powerpoint/2010/main" val="262170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1325161"/>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10-26    A2 </a:t>
            </a:r>
            <a:r>
              <a:rPr lang="en-GB" sz="2800" dirty="0">
                <a:latin typeface="Arial" panose="020B0604020202020204" pitchFamily="34" charset="0"/>
                <a:cs typeface="Arial" panose="020B0604020202020204" pitchFamily="34" charset="0"/>
              </a:rPr>
              <a:t>How does the writer show that Professor Millward is in a future that is very different to now. (5) </a:t>
            </a:r>
            <a:br>
              <a:rPr lang="en-GB" sz="2800" dirty="0">
                <a:latin typeface="Arial" panose="020B0604020202020204" pitchFamily="34" charset="0"/>
                <a:cs typeface="Arial" panose="020B0604020202020204" pitchFamily="34" charset="0"/>
              </a:rPr>
            </a:br>
            <a:r>
              <a:rPr lang="en-GB" sz="1800" i="1" dirty="0">
                <a:latin typeface="Arial" panose="020B0604020202020204" pitchFamily="34" charset="0"/>
                <a:cs typeface="Arial" panose="020B0604020202020204" pitchFamily="34" charset="0"/>
              </a:rPr>
              <a:t>You must refer to the language used in the text to support your answer, using relevant subject terminology. </a:t>
            </a:r>
            <a:endParaRPr lang="en-GB" sz="28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850151" y="1435392"/>
            <a:ext cx="11199585" cy="4850689"/>
          </a:xfrm>
          <a:solidFill>
            <a:srgbClr val="FFEFFD"/>
          </a:solidFill>
        </p:spPr>
        <p:txBody>
          <a:bodyPr>
            <a:noAutofit/>
          </a:bodyPr>
          <a:lstStyle/>
          <a:p>
            <a:pPr marL="0" indent="0">
              <a:buNone/>
            </a:pPr>
            <a:r>
              <a:rPr lang="en-GB" sz="1800" dirty="0">
                <a:latin typeface="Arial" panose="020B0604020202020204" pitchFamily="34" charset="0"/>
                <a:cs typeface="Arial" panose="020B0604020202020204" pitchFamily="34" charset="0"/>
              </a:rPr>
              <a:t>Distance and the bulk of the hills that lay beyond London had softened it. It was like no natural sound that he had ever heard, and for a moment he dared to hope again. Only Man, he was sure, could have made such a sound. Perhaps the dream that had kept him here for more than twenty years would soon be a dream no longer. Men were returning to England, blasting their way through the ice and snow with the weapons science had given them before the coming of the Dust. It was strange that they should come by land, and from the north, but he thrust aside any thoughts that would quench his flame of hope. </a:t>
            </a:r>
          </a:p>
          <a:p>
            <a:pPr marL="0" indent="0">
              <a:buNone/>
            </a:pPr>
            <a:r>
              <a:rPr lang="en-GB" sz="1800" dirty="0">
                <a:latin typeface="Arial" panose="020B0604020202020204" pitchFamily="34" charset="0"/>
                <a:cs typeface="Arial" panose="020B0604020202020204" pitchFamily="34" charset="0"/>
              </a:rPr>
              <a:t>Twenty years ago he had watched the last helicopters climbing heavily out of Hyde Park in the ceaselessly falling snow. Even then, when the silence had closed around him, he could not bring himself to believe that England had been abandoned forever. Yet already he had waited a whole generation among the books, the treasures of civilisation to which he had dedicated his life. </a:t>
            </a:r>
          </a:p>
          <a:p>
            <a:pPr marL="0" indent="0">
              <a:buNone/>
            </a:pPr>
            <a:r>
              <a:rPr lang="en-GB" sz="1800" dirty="0">
                <a:latin typeface="Arial" panose="020B0604020202020204" pitchFamily="34" charset="0"/>
                <a:cs typeface="Arial" panose="020B0604020202020204" pitchFamily="34" charset="0"/>
              </a:rPr>
              <a:t>Now that the dome of St Paul’s had collapsed beneath the weight of snow, only Battersea Power Station, its tall stacks glimmering like ghosts against the night sky, challenged the supremacy of the University building in which Professor Millward lived. He left the University building only through sheer necessity. Over the past twenty years he had collected everything he needed from the shops in the area, for in the final exodus vast supplies of stock had been left behind.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2: Reading</a:t>
            </a:r>
          </a:p>
        </p:txBody>
      </p:sp>
      <p:sp>
        <p:nvSpPr>
          <p:cNvPr id="3" name="TextBox 2">
            <a:extLst>
              <a:ext uri="{FF2B5EF4-FFF2-40B4-BE49-F238E27FC236}">
                <a16:creationId xmlns:a16="http://schemas.microsoft.com/office/drawing/2014/main" id="{8BFCCC8A-173A-40EF-9B2D-ED793DE35F51}"/>
              </a:ext>
            </a:extLst>
          </p:cNvPr>
          <p:cNvSpPr txBox="1"/>
          <p:nvPr/>
        </p:nvSpPr>
        <p:spPr>
          <a:xfrm>
            <a:off x="850151" y="6396335"/>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Tree>
    <p:extLst>
      <p:ext uri="{BB962C8B-B14F-4D97-AF65-F5344CB8AC3E}">
        <p14:creationId xmlns:p14="http://schemas.microsoft.com/office/powerpoint/2010/main" val="3599991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1325161"/>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10-26    A2 </a:t>
            </a:r>
            <a:r>
              <a:rPr lang="en-GB" sz="2800" dirty="0">
                <a:latin typeface="Arial" panose="020B0604020202020204" pitchFamily="34" charset="0"/>
                <a:cs typeface="Arial" panose="020B0604020202020204" pitchFamily="34" charset="0"/>
              </a:rPr>
              <a:t>How does the writer show that Professor Millward is in a future that is very different to now. (5) </a:t>
            </a:r>
            <a:br>
              <a:rPr lang="en-GB" sz="2800" dirty="0">
                <a:latin typeface="Arial" panose="020B0604020202020204" pitchFamily="34" charset="0"/>
                <a:cs typeface="Arial" panose="020B0604020202020204" pitchFamily="34" charset="0"/>
              </a:rPr>
            </a:br>
            <a:r>
              <a:rPr lang="en-GB" sz="1800" i="1" dirty="0">
                <a:latin typeface="Arial" panose="020B0604020202020204" pitchFamily="34" charset="0"/>
                <a:cs typeface="Arial" panose="020B0604020202020204" pitchFamily="34" charset="0"/>
              </a:rPr>
              <a:t>You must refer to the language used in the text to support your answer, using relevant subject terminology. </a:t>
            </a:r>
            <a:endParaRPr lang="en-GB" sz="28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2217590" y="1545646"/>
            <a:ext cx="8464707" cy="4850689"/>
          </a:xfrm>
          <a:solidFill>
            <a:srgbClr val="FFEFFD"/>
          </a:solidFill>
        </p:spPr>
        <p:txBody>
          <a:bodyPr>
            <a:noAutofit/>
          </a:bodyPr>
          <a:lstStyle/>
          <a:p>
            <a:pPr marL="0" indent="0">
              <a:buNone/>
            </a:pPr>
            <a:r>
              <a:rPr lang="en-GB" sz="2400" dirty="0">
                <a:latin typeface="Arial" panose="020B0604020202020204" pitchFamily="34" charset="0"/>
                <a:cs typeface="Arial" panose="020B0604020202020204" pitchFamily="34" charset="0"/>
              </a:rPr>
              <a:t>Distance and the bulk of the hills that lay beyond London had softened it. It was like </a:t>
            </a:r>
            <a:r>
              <a:rPr lang="en-GB" sz="2400" dirty="0">
                <a:highlight>
                  <a:srgbClr val="FFFF00"/>
                </a:highlight>
                <a:latin typeface="Arial" panose="020B0604020202020204" pitchFamily="34" charset="0"/>
                <a:cs typeface="Arial" panose="020B0604020202020204" pitchFamily="34" charset="0"/>
              </a:rPr>
              <a:t>no natural sound </a:t>
            </a:r>
            <a:r>
              <a:rPr lang="en-GB" sz="2400" dirty="0">
                <a:latin typeface="Arial" panose="020B0604020202020204" pitchFamily="34" charset="0"/>
                <a:cs typeface="Arial" panose="020B0604020202020204" pitchFamily="34" charset="0"/>
              </a:rPr>
              <a:t>that he had ever heard, and for a moment </a:t>
            </a:r>
            <a:r>
              <a:rPr lang="en-GB" sz="2400" dirty="0">
                <a:highlight>
                  <a:srgbClr val="FFFF00"/>
                </a:highlight>
                <a:latin typeface="Arial" panose="020B0604020202020204" pitchFamily="34" charset="0"/>
                <a:cs typeface="Arial" panose="020B0604020202020204" pitchFamily="34" charset="0"/>
              </a:rPr>
              <a:t>he dared to hope again</a:t>
            </a:r>
            <a:r>
              <a:rPr lang="en-GB" sz="2400" dirty="0">
                <a:latin typeface="Arial" panose="020B0604020202020204" pitchFamily="34" charset="0"/>
                <a:cs typeface="Arial" panose="020B0604020202020204" pitchFamily="34" charset="0"/>
              </a:rPr>
              <a:t>. Only Man, he was sure, could have made such a sound. </a:t>
            </a:r>
            <a:r>
              <a:rPr lang="en-GB" sz="2400" dirty="0">
                <a:highlight>
                  <a:srgbClr val="FFFF00"/>
                </a:highlight>
                <a:latin typeface="Arial" panose="020B0604020202020204" pitchFamily="34" charset="0"/>
                <a:cs typeface="Arial" panose="020B0604020202020204" pitchFamily="34" charset="0"/>
              </a:rPr>
              <a:t>Perhaps the dream that had kept him here for more than twenty years would soon be a dream no longer</a:t>
            </a:r>
            <a:r>
              <a:rPr lang="en-GB" sz="2400" dirty="0">
                <a:latin typeface="Arial" panose="020B0604020202020204" pitchFamily="34" charset="0"/>
                <a:cs typeface="Arial" panose="020B0604020202020204" pitchFamily="34" charset="0"/>
              </a:rPr>
              <a:t>. </a:t>
            </a:r>
            <a:r>
              <a:rPr lang="en-GB" sz="2400" dirty="0">
                <a:highlight>
                  <a:srgbClr val="FFFF00"/>
                </a:highlight>
                <a:latin typeface="Arial" panose="020B0604020202020204" pitchFamily="34" charset="0"/>
                <a:cs typeface="Arial" panose="020B0604020202020204" pitchFamily="34" charset="0"/>
              </a:rPr>
              <a:t>Men were returning to England</a:t>
            </a:r>
            <a:r>
              <a:rPr lang="en-GB" sz="2400" dirty="0">
                <a:latin typeface="Arial" panose="020B0604020202020204" pitchFamily="34" charset="0"/>
                <a:cs typeface="Arial" panose="020B0604020202020204" pitchFamily="34" charset="0"/>
              </a:rPr>
              <a:t>, blasting their way through the </a:t>
            </a:r>
            <a:r>
              <a:rPr lang="en-GB" sz="2400" dirty="0">
                <a:highlight>
                  <a:srgbClr val="FFFF00"/>
                </a:highlight>
                <a:latin typeface="Arial" panose="020B0604020202020204" pitchFamily="34" charset="0"/>
                <a:cs typeface="Arial" panose="020B0604020202020204" pitchFamily="34" charset="0"/>
              </a:rPr>
              <a:t>ice and snow </a:t>
            </a:r>
            <a:r>
              <a:rPr lang="en-GB" sz="2400" dirty="0">
                <a:latin typeface="Arial" panose="020B0604020202020204" pitchFamily="34" charset="0"/>
                <a:cs typeface="Arial" panose="020B0604020202020204" pitchFamily="34" charset="0"/>
              </a:rPr>
              <a:t>with the weapons science had given them </a:t>
            </a:r>
            <a:r>
              <a:rPr lang="en-GB" sz="2400" dirty="0">
                <a:highlight>
                  <a:srgbClr val="FFFF00"/>
                </a:highlight>
                <a:latin typeface="Arial" panose="020B0604020202020204" pitchFamily="34" charset="0"/>
                <a:cs typeface="Arial" panose="020B0604020202020204" pitchFamily="34" charset="0"/>
              </a:rPr>
              <a:t>before the coming of the Dust</a:t>
            </a:r>
            <a:r>
              <a:rPr lang="en-GB" sz="2400" dirty="0">
                <a:latin typeface="Arial" panose="020B0604020202020204" pitchFamily="34" charset="0"/>
                <a:cs typeface="Arial" panose="020B0604020202020204" pitchFamily="34" charset="0"/>
              </a:rPr>
              <a:t>. It was strange that they should come by land, and from the north, but he thrust aside any thoughts that would quench his flame of hope.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2: Mastery</a:t>
            </a:r>
          </a:p>
        </p:txBody>
      </p:sp>
      <p:sp>
        <p:nvSpPr>
          <p:cNvPr id="3" name="TextBox 2">
            <a:extLst>
              <a:ext uri="{FF2B5EF4-FFF2-40B4-BE49-F238E27FC236}">
                <a16:creationId xmlns:a16="http://schemas.microsoft.com/office/drawing/2014/main" id="{8BFCCC8A-173A-40EF-9B2D-ED793DE35F51}"/>
              </a:ext>
            </a:extLst>
          </p:cNvPr>
          <p:cNvSpPr txBox="1"/>
          <p:nvPr/>
        </p:nvSpPr>
        <p:spPr>
          <a:xfrm>
            <a:off x="850151" y="6396335"/>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
        <p:nvSpPr>
          <p:cNvPr id="7" name="Oval 6">
            <a:extLst>
              <a:ext uri="{FF2B5EF4-FFF2-40B4-BE49-F238E27FC236}">
                <a16:creationId xmlns:a16="http://schemas.microsoft.com/office/drawing/2014/main" id="{47678AC8-CB1F-4282-87D2-6CB0D76C6FB9}"/>
              </a:ext>
            </a:extLst>
          </p:cNvPr>
          <p:cNvSpPr/>
          <p:nvPr/>
        </p:nvSpPr>
        <p:spPr>
          <a:xfrm>
            <a:off x="8624711" y="5532838"/>
            <a:ext cx="3567289" cy="1325162"/>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haroni" panose="02010803020104030203" pitchFamily="2" charset="-79"/>
                <a:cs typeface="Aharoni" panose="02010803020104030203" pitchFamily="2" charset="-79"/>
              </a:rPr>
              <a:t>How could the highlighted quotes be used to answer the question?</a:t>
            </a:r>
            <a:endParaRPr lang="en-GB"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2169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1325161"/>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10-26    A2 </a:t>
            </a:r>
            <a:r>
              <a:rPr lang="en-GB" sz="2800" dirty="0">
                <a:latin typeface="Arial" panose="020B0604020202020204" pitchFamily="34" charset="0"/>
                <a:cs typeface="Arial" panose="020B0604020202020204" pitchFamily="34" charset="0"/>
              </a:rPr>
              <a:t>How does the writer show that Professor Millward is in a future that is very different to now. (5) </a:t>
            </a:r>
            <a:br>
              <a:rPr lang="en-GB" sz="2800" dirty="0">
                <a:latin typeface="Arial" panose="020B0604020202020204" pitchFamily="34" charset="0"/>
                <a:cs typeface="Arial" panose="020B0604020202020204" pitchFamily="34" charset="0"/>
              </a:rPr>
            </a:br>
            <a:r>
              <a:rPr lang="en-GB" sz="1800" i="1" dirty="0">
                <a:latin typeface="Arial" panose="020B0604020202020204" pitchFamily="34" charset="0"/>
                <a:cs typeface="Arial" panose="020B0604020202020204" pitchFamily="34" charset="0"/>
              </a:rPr>
              <a:t>You must refer to the language used in the text to support your answer, using relevant subject terminology. </a:t>
            </a:r>
            <a:endParaRPr lang="en-GB" sz="28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2293257" y="1462899"/>
            <a:ext cx="8696936" cy="4850689"/>
          </a:xfrm>
          <a:solidFill>
            <a:srgbClr val="FFEFFD"/>
          </a:solidFill>
        </p:spPr>
        <p:txBody>
          <a:bodyPr>
            <a:noAutofit/>
          </a:bodyPr>
          <a:lstStyle/>
          <a:p>
            <a:pPr marL="0" indent="0">
              <a:buNone/>
            </a:pPr>
            <a:r>
              <a:rPr lang="en-GB" sz="2000" dirty="0">
                <a:latin typeface="Arial" panose="020B0604020202020204" pitchFamily="34" charset="0"/>
                <a:cs typeface="Arial" panose="020B0604020202020204" pitchFamily="34" charset="0"/>
              </a:rPr>
              <a:t>Twenty years ago he had watched the last helicopters climbing heavily out of Hyde Park in the ceaselessly falling snow. Even then, when the silence had closed around him, he could not bring himself to believe that England had been abandoned forever. Yet already he had waited a whole generation among the books, the treasures of civilisation to which he had dedicated his life. </a:t>
            </a:r>
          </a:p>
          <a:p>
            <a:pPr marL="0" indent="0">
              <a:buNone/>
            </a:pPr>
            <a:r>
              <a:rPr lang="en-GB" sz="2000" dirty="0">
                <a:latin typeface="Arial" panose="020B0604020202020204" pitchFamily="34" charset="0"/>
                <a:cs typeface="Arial" panose="020B0604020202020204" pitchFamily="34" charset="0"/>
              </a:rPr>
              <a:t>Now that the dome of St Paul’s had collapsed beneath the weight of snow, only Battersea Power Station, its tall stacks glimmering like ghosts against the night sky, challenged the supremacy of the University building in which Professor Millward lived. He left the University building only through sheer necessity. Over the past twenty years he had collected everything he needed from the shops in the area, for in the final exodus vast supplies of stock had been left behind.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2: Mastery</a:t>
            </a:r>
          </a:p>
        </p:txBody>
      </p:sp>
      <p:sp>
        <p:nvSpPr>
          <p:cNvPr id="3" name="TextBox 2">
            <a:extLst>
              <a:ext uri="{FF2B5EF4-FFF2-40B4-BE49-F238E27FC236}">
                <a16:creationId xmlns:a16="http://schemas.microsoft.com/office/drawing/2014/main" id="{8BFCCC8A-173A-40EF-9B2D-ED793DE35F51}"/>
              </a:ext>
            </a:extLst>
          </p:cNvPr>
          <p:cNvSpPr txBox="1"/>
          <p:nvPr/>
        </p:nvSpPr>
        <p:spPr>
          <a:xfrm>
            <a:off x="850151" y="6396335"/>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
        <p:nvSpPr>
          <p:cNvPr id="7" name="Oval 6">
            <a:extLst>
              <a:ext uri="{FF2B5EF4-FFF2-40B4-BE49-F238E27FC236}">
                <a16:creationId xmlns:a16="http://schemas.microsoft.com/office/drawing/2014/main" id="{9B3305A8-E4E8-4AD1-8B76-FB6BE9025194}"/>
              </a:ext>
            </a:extLst>
          </p:cNvPr>
          <p:cNvSpPr/>
          <p:nvPr/>
        </p:nvSpPr>
        <p:spPr>
          <a:xfrm>
            <a:off x="8624711" y="5532838"/>
            <a:ext cx="3567289" cy="1325162"/>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haroni" panose="02010803020104030203" pitchFamily="2" charset="-79"/>
                <a:cs typeface="Aharoni" panose="02010803020104030203" pitchFamily="2" charset="-79"/>
              </a:rPr>
              <a:t>Find more quotes that you could use from this section.</a:t>
            </a:r>
            <a:endParaRPr lang="en-GB"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19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1325161"/>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10-26    A2 </a:t>
            </a:r>
            <a:r>
              <a:rPr lang="en-GB" sz="2800" dirty="0">
                <a:latin typeface="Arial" panose="020B0604020202020204" pitchFamily="34" charset="0"/>
                <a:cs typeface="Arial" panose="020B0604020202020204" pitchFamily="34" charset="0"/>
              </a:rPr>
              <a:t>How does the writer show that Professor Millward is in a future that is very different to now. (5) </a:t>
            </a:r>
            <a:br>
              <a:rPr lang="en-GB" sz="2800" dirty="0">
                <a:latin typeface="Arial" panose="020B0604020202020204" pitchFamily="34" charset="0"/>
                <a:cs typeface="Arial" panose="020B0604020202020204" pitchFamily="34" charset="0"/>
              </a:rPr>
            </a:br>
            <a:r>
              <a:rPr lang="en-GB" sz="1800" i="1" dirty="0">
                <a:latin typeface="Arial" panose="020B0604020202020204" pitchFamily="34" charset="0"/>
                <a:cs typeface="Arial" panose="020B0604020202020204" pitchFamily="34" charset="0"/>
              </a:rPr>
              <a:t>You must refer to the language used in the text to support your answer, using relevant subject terminology. </a:t>
            </a:r>
            <a:endParaRPr lang="en-GB" sz="28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2293257" y="1462899"/>
            <a:ext cx="8696936" cy="4850689"/>
          </a:xfrm>
          <a:solidFill>
            <a:srgbClr val="FFEFFD"/>
          </a:solidFill>
        </p:spPr>
        <p:txBody>
          <a:bodyPr>
            <a:noAutofit/>
          </a:bodyPr>
          <a:lstStyle/>
          <a:p>
            <a:pPr marL="0" indent="0">
              <a:buNone/>
            </a:pPr>
            <a:r>
              <a:rPr lang="en-GB" sz="3200" dirty="0">
                <a:solidFill>
                  <a:srgbClr val="FF0000"/>
                </a:solidFill>
                <a:latin typeface="Arial" panose="020B0604020202020204" pitchFamily="34" charset="0"/>
                <a:cs typeface="Arial" panose="020B0604020202020204" pitchFamily="34" charset="0"/>
              </a:rPr>
              <a:t>The writer shows us that Professor Millward lives a very different life to our own by focusing on time periods. </a:t>
            </a:r>
            <a:r>
              <a:rPr lang="en-GB" sz="3200" dirty="0">
                <a:solidFill>
                  <a:srgbClr val="FFC000"/>
                </a:solidFill>
                <a:latin typeface="Arial" panose="020B0604020202020204" pitchFamily="34" charset="0"/>
                <a:cs typeface="Arial" panose="020B0604020202020204" pitchFamily="34" charset="0"/>
              </a:rPr>
              <a:t>“before the coming of the Dust.” </a:t>
            </a:r>
            <a:r>
              <a:rPr lang="en-GB" sz="3200" dirty="0">
                <a:solidFill>
                  <a:srgbClr val="00B050"/>
                </a:solidFill>
                <a:latin typeface="Arial" panose="020B0604020202020204" pitchFamily="34" charset="0"/>
                <a:cs typeface="Arial" panose="020B0604020202020204" pitchFamily="34" charset="0"/>
              </a:rPr>
              <a:t>By capitalising the D, </a:t>
            </a:r>
            <a:r>
              <a:rPr lang="en-GB" sz="3200" dirty="0">
                <a:solidFill>
                  <a:srgbClr val="0070C0"/>
                </a:solidFill>
                <a:latin typeface="Arial" panose="020B0604020202020204" pitchFamily="34" charset="0"/>
                <a:cs typeface="Arial" panose="020B0604020202020204" pitchFamily="34" charset="0"/>
              </a:rPr>
              <a:t>it implies….</a:t>
            </a:r>
          </a:p>
          <a:p>
            <a:pPr marL="0" indent="0">
              <a:buNone/>
            </a:pPr>
            <a:endParaRPr lang="en-GB" sz="3200" dirty="0">
              <a:solidFill>
                <a:srgbClr val="7030A0"/>
              </a:solidFill>
              <a:latin typeface="Arial" panose="020B0604020202020204" pitchFamily="34" charset="0"/>
              <a:cs typeface="Arial" panose="020B0604020202020204" pitchFamily="34" charset="0"/>
            </a:endParaRPr>
          </a:p>
          <a:p>
            <a:pPr marL="0" indent="0">
              <a:buNone/>
            </a:pPr>
            <a:endParaRPr lang="en-GB" sz="3200" dirty="0">
              <a:solidFill>
                <a:srgbClr val="7030A0"/>
              </a:solidFill>
              <a:latin typeface="Arial" panose="020B0604020202020204" pitchFamily="34" charset="0"/>
              <a:cs typeface="Arial" panose="020B0604020202020204" pitchFamily="34" charset="0"/>
            </a:endParaRPr>
          </a:p>
          <a:p>
            <a:pPr marL="0" indent="0">
              <a:buNone/>
            </a:pPr>
            <a:r>
              <a:rPr lang="en-GB" sz="3200" dirty="0">
                <a:solidFill>
                  <a:srgbClr val="7030A0"/>
                </a:solidFill>
                <a:latin typeface="Arial" panose="020B0604020202020204" pitchFamily="34" charset="0"/>
                <a:cs typeface="Arial" panose="020B0604020202020204" pitchFamily="34" charset="0"/>
              </a:rPr>
              <a:t>The reader ….</a:t>
            </a:r>
          </a:p>
          <a:p>
            <a:pPr marL="0" indent="0">
              <a:buNone/>
            </a:pPr>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2: Mastery</a:t>
            </a:r>
          </a:p>
        </p:txBody>
      </p:sp>
      <p:sp>
        <p:nvSpPr>
          <p:cNvPr id="3" name="TextBox 2">
            <a:extLst>
              <a:ext uri="{FF2B5EF4-FFF2-40B4-BE49-F238E27FC236}">
                <a16:creationId xmlns:a16="http://schemas.microsoft.com/office/drawing/2014/main" id="{8BFCCC8A-173A-40EF-9B2D-ED793DE35F51}"/>
              </a:ext>
            </a:extLst>
          </p:cNvPr>
          <p:cNvSpPr txBox="1"/>
          <p:nvPr/>
        </p:nvSpPr>
        <p:spPr>
          <a:xfrm>
            <a:off x="850151" y="6396335"/>
            <a:ext cx="3933371" cy="461665"/>
          </a:xfrm>
          <a:prstGeom prst="rect">
            <a:avLst/>
          </a:prstGeom>
          <a:solidFill>
            <a:srgbClr val="FFEFFD"/>
          </a:solidFill>
        </p:spPr>
        <p:txBody>
          <a:bodyPr wrap="square" rtlCol="0">
            <a:spAutoFit/>
          </a:bodyPr>
          <a:lstStyle/>
          <a:p>
            <a:r>
              <a:rPr lang="en-GB" sz="2400" b="1" dirty="0"/>
              <a:t>LO: To comment on how the writer creates meaning.</a:t>
            </a:r>
          </a:p>
        </p:txBody>
      </p:sp>
      <p:sp>
        <p:nvSpPr>
          <p:cNvPr id="6" name="Rounded Rectangle 3">
            <a:extLst>
              <a:ext uri="{FF2B5EF4-FFF2-40B4-BE49-F238E27FC236}">
                <a16:creationId xmlns:a16="http://schemas.microsoft.com/office/drawing/2014/main" id="{559F509B-090A-4AED-A2A2-FA7764366BFF}"/>
              </a:ext>
            </a:extLst>
          </p:cNvPr>
          <p:cNvSpPr/>
          <p:nvPr/>
        </p:nvSpPr>
        <p:spPr>
          <a:xfrm>
            <a:off x="8574156" y="5897963"/>
            <a:ext cx="3481715" cy="832691"/>
          </a:xfrm>
          <a:prstGeom prst="roundRect">
            <a:avLst/>
          </a:prstGeom>
          <a:solidFill>
            <a:srgbClr val="FFEFFD"/>
          </a:solidFill>
          <a:ln>
            <a:solidFill>
              <a:schemeClr val="tx1">
                <a:lumMod val="95000"/>
                <a:lumOff val="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latin typeface="Aharoni" panose="02010803020104030203" pitchFamily="2" charset="-79"/>
                <a:cs typeface="Aharoni" panose="02010803020104030203" pitchFamily="2" charset="-79"/>
              </a:rPr>
              <a:t>Use </a:t>
            </a:r>
            <a:r>
              <a:rPr lang="en-GB" sz="4800" b="1" dirty="0">
                <a:solidFill>
                  <a:srgbClr val="FF0000"/>
                </a:solidFill>
                <a:latin typeface="Aharoni" panose="02010803020104030203" pitchFamily="2" charset="-79"/>
                <a:cs typeface="Aharoni" panose="02010803020104030203" pitchFamily="2" charset="-79"/>
              </a:rPr>
              <a:t>P</a:t>
            </a:r>
            <a:r>
              <a:rPr lang="en-GB" sz="4800" b="1" dirty="0">
                <a:solidFill>
                  <a:srgbClr val="FFC000"/>
                </a:solidFill>
                <a:latin typeface="Aharoni" panose="02010803020104030203" pitchFamily="2" charset="-79"/>
                <a:cs typeface="Aharoni" panose="02010803020104030203" pitchFamily="2" charset="-79"/>
              </a:rPr>
              <a:t>E</a:t>
            </a:r>
            <a:r>
              <a:rPr lang="en-GB" sz="4800" b="1" dirty="0">
                <a:solidFill>
                  <a:srgbClr val="00B050"/>
                </a:solidFill>
                <a:latin typeface="Aharoni" panose="02010803020104030203" pitchFamily="2" charset="-79"/>
                <a:cs typeface="Aharoni" panose="02010803020104030203" pitchFamily="2" charset="-79"/>
              </a:rPr>
              <a:t>T</a:t>
            </a:r>
            <a:r>
              <a:rPr lang="en-GB" sz="4800" b="1" dirty="0">
                <a:solidFill>
                  <a:srgbClr val="0070C0"/>
                </a:solidFill>
                <a:latin typeface="Aharoni" panose="02010803020104030203" pitchFamily="2" charset="-79"/>
                <a:cs typeface="Aharoni" panose="02010803020104030203" pitchFamily="2" charset="-79"/>
              </a:rPr>
              <a:t>E</a:t>
            </a:r>
            <a:r>
              <a:rPr lang="en-GB" sz="4800" b="1" dirty="0">
                <a:solidFill>
                  <a:srgbClr val="7030A0"/>
                </a:solidFill>
                <a:latin typeface="Aharoni" panose="02010803020104030203" pitchFamily="2" charset="-79"/>
                <a:cs typeface="Aharoni" panose="02010803020104030203" pitchFamily="2" charset="-79"/>
              </a:rPr>
              <a:t>R</a:t>
            </a:r>
            <a:r>
              <a:rPr lang="en-GB" sz="4800" b="1" dirty="0">
                <a:latin typeface="Aharoni" panose="02010803020104030203" pitchFamily="2" charset="-79"/>
                <a:cs typeface="Aharoni" panose="02010803020104030203" pitchFamily="2" charset="-79"/>
              </a:rPr>
              <a:t>!</a:t>
            </a:r>
          </a:p>
        </p:txBody>
      </p:sp>
      <p:sp>
        <p:nvSpPr>
          <p:cNvPr id="8" name="Oval 7">
            <a:extLst>
              <a:ext uri="{FF2B5EF4-FFF2-40B4-BE49-F238E27FC236}">
                <a16:creationId xmlns:a16="http://schemas.microsoft.com/office/drawing/2014/main" id="{7CD0A7AE-C8E4-481D-B2A5-5B88B7B7EF72}"/>
              </a:ext>
            </a:extLst>
          </p:cNvPr>
          <p:cNvSpPr/>
          <p:nvPr/>
        </p:nvSpPr>
        <p:spPr>
          <a:xfrm>
            <a:off x="8023807" y="4028389"/>
            <a:ext cx="3567289" cy="1325162"/>
          </a:xfrm>
          <a:prstGeom prst="ellipse">
            <a:avLst/>
          </a:prstGeom>
          <a:solidFill>
            <a:schemeClr val="accent5">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haroni" panose="02010803020104030203" pitchFamily="2" charset="-79"/>
                <a:cs typeface="Aharoni" panose="02010803020104030203" pitchFamily="2" charset="-79"/>
              </a:rPr>
              <a:t>You need to finish this answer and then write one of your own PETER paragraphs.</a:t>
            </a:r>
            <a:endParaRPr lang="en-GB"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40248749"/>
      </p:ext>
    </p:extLst>
  </p:cSld>
  <p:clrMapOvr>
    <a:masterClrMapping/>
  </p:clrMapOvr>
</p:sld>
</file>

<file path=ppt/theme/theme1.xml><?xml version="1.0" encoding="utf-8"?>
<a:theme xmlns:a="http://schemas.openxmlformats.org/drawingml/2006/main" name="SketchyVTI">
  <a:themeElements>
    <a:clrScheme name="AnalogousFromLightSeed_2SEEDS">
      <a:dk1>
        <a:srgbClr val="000000"/>
      </a:dk1>
      <a:lt1>
        <a:srgbClr val="FFFFFF"/>
      </a:lt1>
      <a:dk2>
        <a:srgbClr val="233A3D"/>
      </a:dk2>
      <a:lt2>
        <a:srgbClr val="E2E5E8"/>
      </a:lt2>
      <a:accent1>
        <a:srgbClr val="E29038"/>
      </a:accent1>
      <a:accent2>
        <a:srgbClr val="EB7E72"/>
      </a:accent2>
      <a:accent3>
        <a:srgbClr val="ABA553"/>
      </a:accent3>
      <a:accent4>
        <a:srgbClr val="3FB492"/>
      </a:accent4>
      <a:accent5>
        <a:srgbClr val="35B2C4"/>
      </a:accent5>
      <a:accent6>
        <a:srgbClr val="5296E6"/>
      </a:accent6>
      <a:hlink>
        <a:srgbClr val="6084A9"/>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2116</Words>
  <Application>Microsoft Office PowerPoint</Application>
  <PresentationFormat>Widescreen</PresentationFormat>
  <Paragraphs>163</Paragraphs>
  <Slides>13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Aharoni</vt:lpstr>
      <vt:lpstr>Arial</vt:lpstr>
      <vt:lpstr>Bradley Hand ITC</vt:lpstr>
      <vt:lpstr>Calibri</vt:lpstr>
      <vt:lpstr>Century Gothic</vt:lpstr>
      <vt:lpstr>The Hand</vt:lpstr>
      <vt:lpstr>The Serif Hand Black</vt:lpstr>
      <vt:lpstr>SketchyVTI</vt:lpstr>
      <vt:lpstr>The Forgotten Enemy</vt:lpstr>
      <vt:lpstr>The Forgotten Enemy</vt:lpstr>
      <vt:lpstr>The Forgotten Enemy</vt:lpstr>
      <vt:lpstr>Match the vocabulary to the correct definitions</vt:lpstr>
      <vt:lpstr>Check your answers</vt:lpstr>
      <vt:lpstr>Read lines 10-26    A2 How does the writer show that Professor Millward is in a future that is very different to now. (5)  You must refer to the language used in the text to support your answer, using relevant subject terminology. </vt:lpstr>
      <vt:lpstr>Read lines 10-26    A2 How does the writer show that Professor Millward is in a future that is very different to now. (5)  You must refer to the language used in the text to support your answer, using relevant subject terminology. </vt:lpstr>
      <vt:lpstr>Read lines 10-26    A2 How does the writer show that Professor Millward is in a future that is very different to now. (5)  You must refer to the language used in the text to support your answer, using relevant subject terminology. </vt:lpstr>
      <vt:lpstr>Read lines 10-26    A2 How does the writer show that Professor Millward is in a future that is very different to now. (5)  You must refer to the language used in the text to support your answer, using relevant subject terminology. </vt:lpstr>
      <vt:lpstr>Create a list of synonyms for the following vocabulary taken from ‘The Forgotten Enemy’.</vt:lpstr>
      <vt:lpstr>Read lines 27-48  A3 What impression do you get of Professor Millward’s life in these lines?  You should write about:  how Professor Millward thinks and feels; the writer’s use of language to show those thoughts and feelings; the effects on the reader. (10)  You must refer to the text to support your answer, using relevant subject terminology.   </vt:lpstr>
      <vt:lpstr>Read lines 27-48  A3 What impression do you get of Professor Millward’s life in these lines?    </vt:lpstr>
      <vt:lpstr>Read lines 27-48  A3 What impression do you get of Professor Millward’s life in these lines?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Forgotten Enemy</dc:title>
  <dc:creator>Amanda Allen</dc:creator>
  <cp:lastModifiedBy>A Allen</cp:lastModifiedBy>
  <cp:revision>45</cp:revision>
  <dcterms:created xsi:type="dcterms:W3CDTF">2020-07-13T10:03:05Z</dcterms:created>
  <dcterms:modified xsi:type="dcterms:W3CDTF">2020-12-04T14:45:18Z</dcterms:modified>
</cp:coreProperties>
</file>