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6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1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8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5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9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8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1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7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0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603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78D35-198D-4C7D-984A-081B790C7F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32" b="169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612" y="457200"/>
            <a:ext cx="3703320" cy="9499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88635B-5F1E-450D-988C-60E58FE5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612" y="457200"/>
            <a:ext cx="3703320" cy="94997"/>
          </a:xfrm>
          <a:prstGeom prst="rect">
            <a:avLst/>
          </a:prstGeom>
          <a:solidFill>
            <a:srgbClr val="7D86DF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1798" y="601201"/>
            <a:ext cx="3702134" cy="5791132"/>
          </a:xfrm>
          <a:prstGeom prst="rect">
            <a:avLst/>
          </a:prstGeom>
          <a:solidFill>
            <a:schemeClr val="tx1">
              <a:alpha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94F1D8-917A-408B-9C96-873AE00BF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1798" y="601201"/>
            <a:ext cx="3702134" cy="5791132"/>
          </a:xfrm>
          <a:prstGeom prst="rect">
            <a:avLst/>
          </a:prstGeom>
          <a:solidFill>
            <a:srgbClr val="7D86DF">
              <a:alpha val="40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28C43B-C534-4046-A30B-49F7CA714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733" y="1524001"/>
            <a:ext cx="3412067" cy="3478384"/>
          </a:xfrm>
        </p:spPr>
        <p:txBody>
          <a:bodyPr>
            <a:normAutofit fontScale="90000"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Paper 1 Reading:</a:t>
            </a:r>
            <a:br>
              <a:rPr lang="en-GB" sz="6000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Sherlock Holmes – The Adventure of the Speckled band. 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E3EFB-FC5B-4A94-ABA8-0367FDC01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5733" y="5145513"/>
            <a:ext cx="3412067" cy="738820"/>
          </a:xfrm>
        </p:spPr>
        <p:txBody>
          <a:bodyPr>
            <a:normAutofit/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262D3-581E-4A48-BB58-99A1C478D3F2}"/>
              </a:ext>
            </a:extLst>
          </p:cNvPr>
          <p:cNvSpPr/>
          <p:nvPr/>
        </p:nvSpPr>
        <p:spPr>
          <a:xfrm>
            <a:off x="318866" y="601201"/>
            <a:ext cx="65602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7030A0"/>
                </a:solidFill>
              </a:rPr>
              <a:t>This reading paper focuses on an extract from the Sherlock Holmes story ‘The Adventure of the Speckled Band’. </a:t>
            </a:r>
          </a:p>
          <a:p>
            <a:endParaRPr lang="en-GB" sz="3600" dirty="0">
              <a:solidFill>
                <a:srgbClr val="7030A0"/>
              </a:solidFill>
            </a:endParaRPr>
          </a:p>
          <a:p>
            <a:r>
              <a:rPr lang="en-GB" sz="3600" dirty="0">
                <a:solidFill>
                  <a:srgbClr val="7030A0"/>
                </a:solidFill>
              </a:rPr>
              <a:t>This lesson covers Q4 and Q5. </a:t>
            </a:r>
          </a:p>
          <a:p>
            <a:endParaRPr lang="en-GB" sz="3600" dirty="0">
              <a:solidFill>
                <a:srgbClr val="7030A0"/>
              </a:solidFill>
            </a:endParaRPr>
          </a:p>
          <a:p>
            <a:r>
              <a:rPr lang="en-GB" sz="3600" dirty="0">
                <a:solidFill>
                  <a:srgbClr val="7030A0"/>
                </a:solidFill>
              </a:rPr>
              <a:t>You will also need the word document – ‘Sherlock </a:t>
            </a:r>
            <a:r>
              <a:rPr lang="en-GB" sz="3600">
                <a:solidFill>
                  <a:srgbClr val="7030A0"/>
                </a:solidFill>
              </a:rPr>
              <a:t>Holmes Extract’.</a:t>
            </a:r>
            <a:endParaRPr lang="en-GB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2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01E69-E06A-456A-B8AF-1420220F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 fontScale="90000"/>
          </a:bodyPr>
          <a:lstStyle/>
          <a:p>
            <a:r>
              <a:rPr lang="en-GB" sz="4000" dirty="0">
                <a:solidFill>
                  <a:srgbClr val="FFFEFF"/>
                </a:solidFill>
              </a:rPr>
              <a:t>Identify quotations that create a build up of tension and drama.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FE0E-E4E6-4D99-84C2-CBF73F403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830" y="597643"/>
            <a:ext cx="7950169" cy="623324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1300" u="sng" dirty="0">
                <a:solidFill>
                  <a:schemeClr val="tx1"/>
                </a:solidFill>
              </a:rPr>
              <a:t>Section 4</a:t>
            </a:r>
            <a:endParaRPr lang="en-GB" sz="1300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"But I have heard that the crocuses promise well," continued my companion imperturbably.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"Ha! You put me off, do you?" said our new visitor, taking a step forward and shaking his hunting-crop. "I know you, you scoundrel! I have heard of you before. You are Holmes, the meddler."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My friend smiled.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"Holmes, the busybody!"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His smile broadened.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"Holmes, the Scotland Yard Jack-in-office!"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Holmes chuckled heartily. "Your conversation is most entertaining," said he. "When you go out close the door, for there is a decided draught."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"I will go when I have said my say. Don’t you dare to meddle with my affairs. I know that Miss Stoner has been here. I traced her! I am a dangerous man to fall foul of! See here." He stepped swiftly forward, seized the poker, and bent it into a curve with his huge brown hands.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"See that you keep yourself out of my grip," he snarled, and hurling the twisted poker into the fireplace he strode out of the room.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300" dirty="0">
                <a:solidFill>
                  <a:schemeClr val="tx1"/>
                </a:solidFill>
              </a:rPr>
              <a:t>"He seems a very amiable person," said Holmes, laughing. "I am not quite so bulky, but if he had remained I might have shown him that my grip was not much more feeble than his own." As he spoke he picked up the steel poker and, with a sudden effort, straightened it out again.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050" dirty="0">
                <a:solidFill>
                  <a:schemeClr val="tx1"/>
                </a:solidFill>
              </a:rPr>
              <a:t> 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050" b="1" dirty="0">
                <a:solidFill>
                  <a:schemeClr val="tx1"/>
                </a:solidFill>
              </a:rPr>
              <a:t>A4. How does the writer make these lines tense and dramatic? [10]</a:t>
            </a:r>
            <a:endParaRPr lang="en-GB" sz="1050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050" b="1" dirty="0">
                <a:solidFill>
                  <a:schemeClr val="tx1"/>
                </a:solidFill>
              </a:rPr>
              <a:t>You should write about:</a:t>
            </a:r>
            <a:endParaRPr lang="en-GB" sz="1050" dirty="0">
              <a:solidFill>
                <a:schemeClr val="tx1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GB" sz="1050" b="1" dirty="0">
                <a:solidFill>
                  <a:schemeClr val="tx1"/>
                </a:solidFill>
              </a:rPr>
              <a:t>what happens to build tension and drama;</a:t>
            </a:r>
            <a:endParaRPr lang="en-GB" sz="1050" dirty="0">
              <a:solidFill>
                <a:schemeClr val="tx1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GB" sz="1050" b="1" dirty="0">
                <a:solidFill>
                  <a:schemeClr val="tx1"/>
                </a:solidFill>
              </a:rPr>
              <a:t>the writer’s use of language to create tension and drama; </a:t>
            </a:r>
            <a:endParaRPr lang="en-GB" sz="1050" dirty="0">
              <a:solidFill>
                <a:schemeClr val="tx1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GB" sz="1050" b="1" dirty="0">
                <a:solidFill>
                  <a:schemeClr val="tx1"/>
                </a:solidFill>
              </a:rPr>
              <a:t>the effects on the reader.</a:t>
            </a:r>
            <a:endParaRPr lang="en-GB" sz="105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endParaRPr lang="en-GB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94C99D-0013-4282-88A2-837593E18112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75880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9CB4C-7D2D-4BFE-8D0B-37E52EE4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EFF"/>
                </a:solidFill>
              </a:rPr>
              <a:t>Draw a graph that represents the build up of the tension and drama through this section of the text.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D4CD2-CBC8-4CFA-85CA-F70D2CB54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830" y="597643"/>
            <a:ext cx="7729775" cy="57014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800" dirty="0"/>
              <a:t>Which of these graphs most accurately represents the build up of tension and drama in this section?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7899DB-3926-4216-8D5C-1FC17E42536B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406A9-610F-46C0-81AB-428FD488905F}"/>
              </a:ext>
            </a:extLst>
          </p:cNvPr>
          <p:cNvSpPr/>
          <p:nvPr/>
        </p:nvSpPr>
        <p:spPr>
          <a:xfrm>
            <a:off x="4867422" y="2293034"/>
            <a:ext cx="4360984" cy="1392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A4FCD4-D5C0-4565-840F-75952422C922}"/>
              </a:ext>
            </a:extLst>
          </p:cNvPr>
          <p:cNvSpPr/>
          <p:nvPr/>
        </p:nvSpPr>
        <p:spPr>
          <a:xfrm>
            <a:off x="4867422" y="3793704"/>
            <a:ext cx="4360984" cy="1392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31A961-7A3E-4ED0-A22F-BF8203B6688B}"/>
              </a:ext>
            </a:extLst>
          </p:cNvPr>
          <p:cNvSpPr/>
          <p:nvPr/>
        </p:nvSpPr>
        <p:spPr>
          <a:xfrm>
            <a:off x="4867422" y="5294374"/>
            <a:ext cx="4360984" cy="1392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E906C46-3E77-4A91-A2CB-3D46A39E66A3}"/>
              </a:ext>
            </a:extLst>
          </p:cNvPr>
          <p:cNvCxnSpPr/>
          <p:nvPr/>
        </p:nvCxnSpPr>
        <p:spPr>
          <a:xfrm flipV="1">
            <a:off x="4867422" y="2293034"/>
            <a:ext cx="4360984" cy="139270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F3B6C74-6E91-48A5-A2BA-6073935E57AD}"/>
              </a:ext>
            </a:extLst>
          </p:cNvPr>
          <p:cNvCxnSpPr>
            <a:cxnSpLocks/>
            <a:stCxn id="13" idx="1"/>
            <a:endCxn id="13" idx="3"/>
          </p:cNvCxnSpPr>
          <p:nvPr/>
        </p:nvCxnSpPr>
        <p:spPr>
          <a:xfrm>
            <a:off x="4867422" y="5990725"/>
            <a:ext cx="436098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D1327D-CEFF-49D1-84DF-BB05273C071A}"/>
              </a:ext>
            </a:extLst>
          </p:cNvPr>
          <p:cNvCxnSpPr>
            <a:cxnSpLocks/>
          </p:cNvCxnSpPr>
          <p:nvPr/>
        </p:nvCxnSpPr>
        <p:spPr>
          <a:xfrm flipV="1">
            <a:off x="4867422" y="3938954"/>
            <a:ext cx="2686929" cy="124307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17428A7-850D-478A-A1B7-2636BF290B9B}"/>
              </a:ext>
            </a:extLst>
          </p:cNvPr>
          <p:cNvCxnSpPr>
            <a:cxnSpLocks/>
          </p:cNvCxnSpPr>
          <p:nvPr/>
        </p:nvCxnSpPr>
        <p:spPr>
          <a:xfrm>
            <a:off x="7569883" y="3938954"/>
            <a:ext cx="1073668" cy="54395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85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F62F1E-A23B-46F4-85D4-3C0C7897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EFF"/>
                </a:solidFill>
              </a:rPr>
              <a:t>Now add quotations to 5/6 different points on the graph to represent how the extract builds in tension and drama.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2BE1-C65B-440B-92E5-1E976F33B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5798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600" dirty="0"/>
              <a:t>Start of the graph -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27208-DF43-4ADF-8BF3-B76BD6E582AA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46AFC5-E0AF-45AB-89D8-DC522BC326A0}"/>
              </a:ext>
            </a:extLst>
          </p:cNvPr>
          <p:cNvCxnSpPr>
            <a:cxnSpLocks/>
          </p:cNvCxnSpPr>
          <p:nvPr/>
        </p:nvCxnSpPr>
        <p:spPr>
          <a:xfrm flipV="1">
            <a:off x="5254189" y="3494104"/>
            <a:ext cx="2391508" cy="180066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8C57FDC-EEEC-4D94-A07E-C6D93FBC1324}"/>
              </a:ext>
            </a:extLst>
          </p:cNvPr>
          <p:cNvSpPr/>
          <p:nvPr/>
        </p:nvSpPr>
        <p:spPr>
          <a:xfrm>
            <a:off x="5649466" y="5594206"/>
            <a:ext cx="6096000" cy="6776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GB" dirty="0"/>
              <a:t>1. "But I have heard that the crocuses promise well," continued my companion imperturbably.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A81E13-35F0-499A-B72B-287299D55222}"/>
              </a:ext>
            </a:extLst>
          </p:cNvPr>
          <p:cNvCxnSpPr/>
          <p:nvPr/>
        </p:nvCxnSpPr>
        <p:spPr>
          <a:xfrm flipH="1" flipV="1">
            <a:off x="5254189" y="5294769"/>
            <a:ext cx="654242" cy="442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A322F37-1A2D-41C7-BAE9-54C8A8FF9B67}"/>
              </a:ext>
            </a:extLst>
          </p:cNvPr>
          <p:cNvSpPr/>
          <p:nvPr/>
        </p:nvSpPr>
        <p:spPr>
          <a:xfrm>
            <a:off x="7645697" y="4053227"/>
            <a:ext cx="3013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2. taking a step forward and </a:t>
            </a:r>
          </a:p>
          <a:p>
            <a:r>
              <a:rPr lang="en-GB" dirty="0"/>
              <a:t>shaking his hunting-crop.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1ED1486-A2D2-44DD-AE90-A1E792EBAFE6}"/>
              </a:ext>
            </a:extLst>
          </p:cNvPr>
          <p:cNvCxnSpPr/>
          <p:nvPr/>
        </p:nvCxnSpPr>
        <p:spPr>
          <a:xfrm flipH="1" flipV="1">
            <a:off x="7484012" y="3685735"/>
            <a:ext cx="558135" cy="478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0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193F4-F067-4610-9BC0-E4C7CF089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 fontScale="90000"/>
          </a:bodyPr>
          <a:lstStyle/>
          <a:p>
            <a:r>
              <a:rPr lang="en-GB" dirty="0">
                <a:solidFill>
                  <a:srgbClr val="FFFEFF"/>
                </a:solidFill>
              </a:rPr>
              <a:t>Now turn the points on your graph into peter paragraphs to answer the question.</a:t>
            </a:r>
            <a:br>
              <a:rPr lang="en-GB" dirty="0">
                <a:solidFill>
                  <a:srgbClr val="FFFEFF"/>
                </a:solidFill>
              </a:rPr>
            </a:br>
            <a:br>
              <a:rPr lang="en-GB" dirty="0">
                <a:solidFill>
                  <a:srgbClr val="FFFEFF"/>
                </a:solidFill>
              </a:rPr>
            </a:br>
            <a:r>
              <a:rPr lang="en-GB" dirty="0">
                <a:solidFill>
                  <a:srgbClr val="FFFEFF"/>
                </a:solidFill>
              </a:rPr>
              <a:t>Remember – the start of each paragraph should show the build up.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6FCCB-AA17-4915-80B4-86375CBB0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122" y="836794"/>
            <a:ext cx="6725899" cy="62332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900" u="sng" dirty="0"/>
              <a:t>PETER STARTING PARAGRAPH </a:t>
            </a:r>
          </a:p>
          <a:p>
            <a:pPr marL="0" indent="0">
              <a:buNone/>
            </a:pPr>
            <a:r>
              <a:rPr lang="en-GB" sz="2900" dirty="0">
                <a:solidFill>
                  <a:srgbClr val="FF0000"/>
                </a:solidFill>
              </a:rPr>
              <a:t>At the beginning of the section there seems to be little tension as Sherlock Holmes is unconcerned about Roylott’s aggressive manner. </a:t>
            </a:r>
            <a:r>
              <a:rPr lang="en-GB" sz="2900" dirty="0">
                <a:solidFill>
                  <a:srgbClr val="FFC000"/>
                </a:solidFill>
              </a:rPr>
              <a:t>‘"But I have heard that the crocuses promise well," continued my companion imperturbably.’</a:t>
            </a:r>
            <a:r>
              <a:rPr lang="en-GB" sz="2900" dirty="0">
                <a:solidFill>
                  <a:schemeClr val="tx1"/>
                </a:solidFill>
              </a:rPr>
              <a:t> </a:t>
            </a:r>
            <a:r>
              <a:rPr lang="en-GB" sz="2900" dirty="0">
                <a:solidFill>
                  <a:srgbClr val="00B050"/>
                </a:solidFill>
              </a:rPr>
              <a:t>The use of the mundane conversation</a:t>
            </a:r>
            <a:r>
              <a:rPr lang="en-GB" sz="2900" dirty="0">
                <a:solidFill>
                  <a:schemeClr val="tx1"/>
                </a:solidFill>
              </a:rPr>
              <a:t> </a:t>
            </a:r>
            <a:r>
              <a:rPr lang="en-GB" sz="2900" dirty="0">
                <a:solidFill>
                  <a:srgbClr val="00B0F0"/>
                </a:solidFill>
              </a:rPr>
              <a:t>means…</a:t>
            </a:r>
          </a:p>
          <a:p>
            <a:pPr marL="0" indent="0">
              <a:buNone/>
            </a:pPr>
            <a:r>
              <a:rPr lang="en-GB" sz="2900" dirty="0">
                <a:solidFill>
                  <a:srgbClr val="00B050"/>
                </a:solidFill>
              </a:rPr>
              <a:t>While the choice of the adverb, “imperturbably”</a:t>
            </a:r>
            <a:r>
              <a:rPr lang="en-GB" sz="2900" dirty="0">
                <a:solidFill>
                  <a:srgbClr val="7030A0"/>
                </a:solidFill>
              </a:rPr>
              <a:t> suggests to the reader…</a:t>
            </a:r>
          </a:p>
          <a:p>
            <a:pPr marL="0" indent="0">
              <a:buNone/>
            </a:pPr>
            <a:endParaRPr lang="en-GB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1"/>
                </a:solidFill>
              </a:rPr>
              <a:t>SENTENCE IDEAS</a:t>
            </a:r>
          </a:p>
          <a:p>
            <a:r>
              <a:rPr lang="en-GB" sz="2900" dirty="0">
                <a:solidFill>
                  <a:schemeClr val="tx1"/>
                </a:solidFill>
              </a:rPr>
              <a:t>The tension begins to build when </a:t>
            </a:r>
            <a:r>
              <a:rPr lang="en-GB" sz="2900" dirty="0" err="1">
                <a:solidFill>
                  <a:schemeClr val="tx1"/>
                </a:solidFill>
              </a:rPr>
              <a:t>Roylett</a:t>
            </a:r>
            <a:r>
              <a:rPr lang="en-GB" sz="2900" dirty="0">
                <a:solidFill>
                  <a:schemeClr val="tx1"/>
                </a:solidFill>
              </a:rPr>
              <a:t> moves towards Holmes…</a:t>
            </a:r>
          </a:p>
          <a:p>
            <a:r>
              <a:rPr lang="en-GB" sz="2900" dirty="0">
                <a:solidFill>
                  <a:schemeClr val="tx1"/>
                </a:solidFill>
              </a:rPr>
              <a:t>Further tension and drama is added when…</a:t>
            </a:r>
          </a:p>
          <a:p>
            <a:r>
              <a:rPr lang="en-GB" sz="2900" dirty="0">
                <a:solidFill>
                  <a:schemeClr val="tx1"/>
                </a:solidFill>
              </a:rPr>
              <a:t>The tension and drama reaches a climax as…</a:t>
            </a:r>
          </a:p>
          <a:p>
            <a:pPr marL="0" indent="0">
              <a:buNone/>
            </a:pPr>
            <a:endParaRPr lang="en-GB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rgbClr val="FF0000"/>
                </a:solidFill>
              </a:rPr>
              <a:t>Point</a:t>
            </a:r>
            <a:r>
              <a:rPr lang="en-GB" sz="2900" dirty="0">
                <a:solidFill>
                  <a:srgbClr val="7030A0"/>
                </a:solidFill>
              </a:rPr>
              <a:t>  </a:t>
            </a:r>
            <a:r>
              <a:rPr lang="en-GB" sz="2900" dirty="0">
                <a:solidFill>
                  <a:srgbClr val="FFC000"/>
                </a:solidFill>
              </a:rPr>
              <a:t>Evidence</a:t>
            </a:r>
            <a:r>
              <a:rPr lang="en-GB" sz="2900" dirty="0">
                <a:solidFill>
                  <a:srgbClr val="7030A0"/>
                </a:solidFill>
              </a:rPr>
              <a:t>  </a:t>
            </a:r>
            <a:r>
              <a:rPr lang="en-GB" sz="2900" dirty="0">
                <a:solidFill>
                  <a:srgbClr val="00B050"/>
                </a:solidFill>
              </a:rPr>
              <a:t>Terminology</a:t>
            </a:r>
            <a:r>
              <a:rPr lang="en-GB" sz="2900" dirty="0">
                <a:solidFill>
                  <a:srgbClr val="7030A0"/>
                </a:solidFill>
              </a:rPr>
              <a:t>  </a:t>
            </a:r>
            <a:r>
              <a:rPr lang="en-GB" sz="2900" dirty="0">
                <a:solidFill>
                  <a:srgbClr val="00B0F0"/>
                </a:solidFill>
              </a:rPr>
              <a:t>Effect</a:t>
            </a:r>
            <a:r>
              <a:rPr lang="en-GB" sz="2900" dirty="0">
                <a:solidFill>
                  <a:srgbClr val="7030A0"/>
                </a:solidFill>
              </a:rPr>
              <a:t>  Reader</a:t>
            </a:r>
            <a:endParaRPr lang="en-GB" sz="2900" dirty="0"/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48C38-104C-4E9C-B4A9-907125A4F512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510129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D8C50-97B1-43AE-847D-3FEEAD5BA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EFF"/>
                </a:solidFill>
              </a:rPr>
              <a:t>Identify any words or phrases that show sherlock </a:t>
            </a:r>
            <a:r>
              <a:rPr lang="en-GB" dirty="0" err="1">
                <a:solidFill>
                  <a:srgbClr val="FFFEFF"/>
                </a:solidFill>
              </a:rPr>
              <a:t>holmes</a:t>
            </a:r>
            <a:r>
              <a:rPr lang="en-GB" dirty="0">
                <a:solidFill>
                  <a:srgbClr val="FFFEFF"/>
                </a:solidFill>
              </a:rPr>
              <a:t> has been affected by Roylott’s actions and is keen to investigate him.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8D32-49D4-4B7B-8143-D711965D9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489" y="502920"/>
            <a:ext cx="7478874" cy="685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u="sng" dirty="0"/>
              <a:t>Section 5</a:t>
            </a:r>
            <a:endParaRPr lang="en-GB" sz="1400" dirty="0"/>
          </a:p>
          <a:p>
            <a:pPr marL="0" indent="0">
              <a:buNone/>
            </a:pPr>
            <a:r>
              <a:rPr lang="en-GB" sz="1800" dirty="0"/>
              <a:t>"Fancy his having the insolence to confound me with the official detective force! This incident gives zest to our investigation, however, and I only trust that our little friend will not suffer from her imprudence in allowing this brute to trace her. And now, Watson, we shall order breakfast, and afterwards I shall walk down to Doctors’ Commons, where I hope to get some data which may help us in this matter."</a:t>
            </a:r>
          </a:p>
          <a:p>
            <a:pPr marL="0" indent="0">
              <a:buNone/>
            </a:pPr>
            <a:r>
              <a:rPr lang="en-GB" sz="1800" b="1" dirty="0"/>
              <a:t>A5. ‘In the last section of this passage, the writer forces us to rethink our initial impression of Sherlock Holmes and his interaction with </a:t>
            </a:r>
            <a:r>
              <a:rPr lang="en-GB" sz="1800" b="1" dirty="0" err="1"/>
              <a:t>Dr.</a:t>
            </a:r>
            <a:r>
              <a:rPr lang="en-GB" sz="1800" b="1" dirty="0"/>
              <a:t> Roylott.’ [10]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To what extent do you agree with this view?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You should write about:</a:t>
            </a:r>
            <a:endParaRPr lang="en-GB" sz="1800" dirty="0"/>
          </a:p>
          <a:p>
            <a:r>
              <a:rPr lang="en-GB" sz="1400" b="1" dirty="0"/>
              <a:t>your own impressions of Sherlock Holmes as he is presented here and in the passage as a whole; </a:t>
            </a:r>
          </a:p>
          <a:p>
            <a:r>
              <a:rPr lang="en-GB" sz="1400" b="1" dirty="0"/>
              <a:t>how the writer has created these impressions. </a:t>
            </a:r>
            <a:endParaRPr lang="en-GB" sz="1400" dirty="0"/>
          </a:p>
          <a:p>
            <a:pPr marL="0" indent="0">
              <a:buNone/>
            </a:pPr>
            <a:r>
              <a:rPr lang="en-GB" sz="1800" b="1" i="1" dirty="0"/>
              <a:t>You must refer to the text to support your answer. </a:t>
            </a:r>
            <a:endParaRPr lang="en-GB" sz="1800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AFEF3D-52F4-4DDF-A714-156877695FC7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321230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6A11-FB18-4929-8372-D71EFE6A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817" y="702156"/>
            <a:ext cx="11029616" cy="1188720"/>
          </a:xfrm>
        </p:spPr>
        <p:txBody>
          <a:bodyPr>
            <a:normAutofit fontScale="90000"/>
          </a:bodyPr>
          <a:lstStyle/>
          <a:p>
            <a:r>
              <a:rPr lang="en-GB" dirty="0"/>
              <a:t>How has your view changed of Sherlock Holmes by the end? Create two mind maps of adjectives to show your initial impression and view by the end.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3FC29-470E-4B36-968C-5317E760775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A96AE05-1D50-4A08-8210-553942D81FD6}"/>
              </a:ext>
            </a:extLst>
          </p:cNvPr>
          <p:cNvSpPr/>
          <p:nvPr/>
        </p:nvSpPr>
        <p:spPr>
          <a:xfrm>
            <a:off x="1899138" y="3428999"/>
            <a:ext cx="3460653" cy="118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Initial Impression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803D9F3-B2B3-481F-879E-E948DCE39400}"/>
              </a:ext>
            </a:extLst>
          </p:cNvPr>
          <p:cNvSpPr/>
          <p:nvPr/>
        </p:nvSpPr>
        <p:spPr>
          <a:xfrm>
            <a:off x="7695028" y="3428999"/>
            <a:ext cx="3756074" cy="1382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Opinion formed by the last section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BF8199-7D6A-4124-8404-3EEB6CDCE058}"/>
              </a:ext>
            </a:extLst>
          </p:cNvPr>
          <p:cNvCxnSpPr/>
          <p:nvPr/>
        </p:nvCxnSpPr>
        <p:spPr>
          <a:xfrm flipH="1" flipV="1">
            <a:off x="1899138" y="2743200"/>
            <a:ext cx="872197" cy="685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0CC01A-0EC6-4B95-9774-55939587467C}"/>
              </a:ext>
            </a:extLst>
          </p:cNvPr>
          <p:cNvCxnSpPr/>
          <p:nvPr/>
        </p:nvCxnSpPr>
        <p:spPr>
          <a:xfrm flipH="1">
            <a:off x="7469945" y="4617719"/>
            <a:ext cx="633046" cy="119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4D77D6F-9AD9-4B6D-B662-1F5A227459C0}"/>
              </a:ext>
            </a:extLst>
          </p:cNvPr>
          <p:cNvSpPr txBox="1"/>
          <p:nvPr/>
        </p:nvSpPr>
        <p:spPr>
          <a:xfrm>
            <a:off x="6710289" y="5809957"/>
            <a:ext cx="260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Cunning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4CFC5B-9E7C-4EA2-A00F-905C872CE643}"/>
              </a:ext>
            </a:extLst>
          </p:cNvPr>
          <p:cNvSpPr txBox="1"/>
          <p:nvPr/>
        </p:nvSpPr>
        <p:spPr>
          <a:xfrm>
            <a:off x="1167618" y="2222695"/>
            <a:ext cx="301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Undaunted</a:t>
            </a:r>
          </a:p>
        </p:txBody>
      </p:sp>
    </p:spTree>
    <p:extLst>
      <p:ext uri="{BB962C8B-B14F-4D97-AF65-F5344CB8AC3E}">
        <p14:creationId xmlns:p14="http://schemas.microsoft.com/office/powerpoint/2010/main" val="142700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6A11-FB18-4929-8372-D71EFE6A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983" y="84351"/>
            <a:ext cx="11029616" cy="1188720"/>
          </a:xfrm>
        </p:spPr>
        <p:txBody>
          <a:bodyPr>
            <a:normAutofit/>
          </a:bodyPr>
          <a:lstStyle/>
          <a:p>
            <a:r>
              <a:rPr lang="en-GB" dirty="0"/>
              <a:t>Now add quotations to your adjective choices.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3FC29-470E-4B36-968C-5317E760775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A96AE05-1D50-4A08-8210-553942D81FD6}"/>
              </a:ext>
            </a:extLst>
          </p:cNvPr>
          <p:cNvSpPr/>
          <p:nvPr/>
        </p:nvSpPr>
        <p:spPr>
          <a:xfrm>
            <a:off x="1899138" y="3428999"/>
            <a:ext cx="3460653" cy="118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Initial Impression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803D9F3-B2B3-481F-879E-E948DCE39400}"/>
              </a:ext>
            </a:extLst>
          </p:cNvPr>
          <p:cNvSpPr/>
          <p:nvPr/>
        </p:nvSpPr>
        <p:spPr>
          <a:xfrm>
            <a:off x="7695028" y="3428999"/>
            <a:ext cx="3756074" cy="1382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Opinion formed by the last section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BF8199-7D6A-4124-8404-3EEB6CDCE058}"/>
              </a:ext>
            </a:extLst>
          </p:cNvPr>
          <p:cNvCxnSpPr/>
          <p:nvPr/>
        </p:nvCxnSpPr>
        <p:spPr>
          <a:xfrm flipH="1" flipV="1">
            <a:off x="1899138" y="2743200"/>
            <a:ext cx="872197" cy="685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0CC01A-0EC6-4B95-9774-55939587467C}"/>
              </a:ext>
            </a:extLst>
          </p:cNvPr>
          <p:cNvCxnSpPr/>
          <p:nvPr/>
        </p:nvCxnSpPr>
        <p:spPr>
          <a:xfrm flipH="1">
            <a:off x="7469945" y="4617719"/>
            <a:ext cx="633046" cy="119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4D77D6F-9AD9-4B6D-B662-1F5A227459C0}"/>
              </a:ext>
            </a:extLst>
          </p:cNvPr>
          <p:cNvSpPr txBox="1"/>
          <p:nvPr/>
        </p:nvSpPr>
        <p:spPr>
          <a:xfrm>
            <a:off x="6710289" y="5809957"/>
            <a:ext cx="260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Cunning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4CFC5B-9E7C-4EA2-A00F-905C872CE643}"/>
              </a:ext>
            </a:extLst>
          </p:cNvPr>
          <p:cNvSpPr txBox="1"/>
          <p:nvPr/>
        </p:nvSpPr>
        <p:spPr>
          <a:xfrm>
            <a:off x="1167618" y="2222695"/>
            <a:ext cx="301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Undaunted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B0ABCE-84D8-4F51-B5B7-10B93EA17106}"/>
              </a:ext>
            </a:extLst>
          </p:cNvPr>
          <p:cNvSpPr/>
          <p:nvPr/>
        </p:nvSpPr>
        <p:spPr>
          <a:xfrm>
            <a:off x="8102991" y="6003389"/>
            <a:ext cx="3247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“I hope to get some data which</a:t>
            </a:r>
          </a:p>
          <a:p>
            <a:r>
              <a:rPr lang="en-GB" dirty="0"/>
              <a:t> may help us in this matter”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23FDBA-6F0D-4919-8606-9AFFA5BA7AD5}"/>
              </a:ext>
            </a:extLst>
          </p:cNvPr>
          <p:cNvCxnSpPr/>
          <p:nvPr/>
        </p:nvCxnSpPr>
        <p:spPr>
          <a:xfrm>
            <a:off x="7695028" y="6003389"/>
            <a:ext cx="520504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B2B1B-F213-412D-863E-188DD8953029}"/>
              </a:ext>
            </a:extLst>
          </p:cNvPr>
          <p:cNvSpPr/>
          <p:nvPr/>
        </p:nvSpPr>
        <p:spPr>
          <a:xfrm>
            <a:off x="2039825" y="1554480"/>
            <a:ext cx="405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sto MT" panose="0204060305050503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"Indeed, Doctor," said Holmes blandly. </a:t>
            </a:r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ADC382-D6E2-442C-9B7F-B65750B17439}"/>
              </a:ext>
            </a:extLst>
          </p:cNvPr>
          <p:cNvCxnSpPr/>
          <p:nvPr/>
        </p:nvCxnSpPr>
        <p:spPr>
          <a:xfrm flipV="1">
            <a:off x="2039825" y="1923812"/>
            <a:ext cx="633036" cy="298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37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AF030-9C65-4DD7-8028-9CD906B5A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597643"/>
            <a:ext cx="3378706" cy="5792922"/>
          </a:xfrm>
        </p:spPr>
        <p:txBody>
          <a:bodyPr anchor="ctr">
            <a:normAutofit fontScale="90000"/>
          </a:bodyPr>
          <a:lstStyle/>
          <a:p>
            <a:pPr marL="0" indent="0"/>
            <a:r>
              <a:rPr lang="en-GB" sz="2000" b="1" dirty="0">
                <a:solidFill>
                  <a:schemeClr val="bg1"/>
                </a:solidFill>
              </a:rPr>
              <a:t>A5. ‘In the last section of this passage, the writer forces us to rethink our initial impression of Sherlock Holmes and his interaction with </a:t>
            </a:r>
            <a:r>
              <a:rPr lang="en-GB" sz="2000" b="1" dirty="0" err="1">
                <a:solidFill>
                  <a:schemeClr val="bg1"/>
                </a:solidFill>
              </a:rPr>
              <a:t>Dr.</a:t>
            </a:r>
            <a:r>
              <a:rPr lang="en-GB" sz="2000" b="1" dirty="0">
                <a:solidFill>
                  <a:schemeClr val="bg1"/>
                </a:solidFill>
              </a:rPr>
              <a:t> Roylott.’ [10]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To what extent do you agree with this view?</a:t>
            </a:r>
            <a:br>
              <a:rPr lang="en-GB" sz="1600" dirty="0">
                <a:solidFill>
                  <a:schemeClr val="bg1"/>
                </a:solidFill>
              </a:rPr>
            </a:b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Create PETER Paragraphs to show how your impression of Sherlock Holmes has changed from the beginning to the end of the passage.</a:t>
            </a:r>
            <a:br>
              <a:rPr lang="en-GB" sz="1600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B4106-ADFA-4040-9838-7F40B65B2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830" y="689083"/>
            <a:ext cx="7842317" cy="60774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u="sng" dirty="0"/>
              <a:t>BEGINNING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P: In the first part of the extract the writer gives the reader the impression that Sherlock Holmes…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C000"/>
                </a:solidFill>
              </a:rPr>
              <a:t>E</a:t>
            </a:r>
            <a:br>
              <a:rPr lang="en-GB" sz="2400" dirty="0"/>
            </a:br>
            <a:r>
              <a:rPr lang="en-GB" sz="2400" dirty="0">
                <a:solidFill>
                  <a:srgbClr val="00B050"/>
                </a:solidFill>
              </a:rPr>
              <a:t>T</a:t>
            </a:r>
            <a:br>
              <a:rPr lang="en-GB" sz="2400" dirty="0"/>
            </a:br>
            <a:r>
              <a:rPr lang="en-GB" sz="2400" dirty="0">
                <a:solidFill>
                  <a:srgbClr val="00B0F0"/>
                </a:solidFill>
              </a:rPr>
              <a:t>E</a:t>
            </a:r>
            <a:br>
              <a:rPr lang="en-GB" sz="2400" dirty="0"/>
            </a:br>
            <a:r>
              <a:rPr lang="en-GB" sz="2400" dirty="0">
                <a:solidFill>
                  <a:srgbClr val="7030A0"/>
                </a:solidFill>
              </a:rPr>
              <a:t>R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u="sng" dirty="0"/>
              <a:t>LAST SECTION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P: However, by the last section of the extract, we begin to understand…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C000"/>
                </a:solidFill>
              </a:rPr>
              <a:t>E</a:t>
            </a:r>
            <a:br>
              <a:rPr lang="en-GB" sz="2400" dirty="0"/>
            </a:br>
            <a:r>
              <a:rPr lang="en-GB" sz="2400" dirty="0">
                <a:solidFill>
                  <a:srgbClr val="00B050"/>
                </a:solidFill>
              </a:rPr>
              <a:t>T</a:t>
            </a:r>
            <a:br>
              <a:rPr lang="en-GB" sz="2400" dirty="0"/>
            </a:br>
            <a:r>
              <a:rPr lang="en-GB" sz="2400" dirty="0">
                <a:solidFill>
                  <a:srgbClr val="00B0F0"/>
                </a:solidFill>
              </a:rPr>
              <a:t>E</a:t>
            </a:r>
            <a:br>
              <a:rPr lang="en-GB" sz="2400" dirty="0"/>
            </a:br>
            <a:r>
              <a:rPr lang="en-GB" sz="2400" dirty="0">
                <a:solidFill>
                  <a:srgbClr val="7030A0"/>
                </a:solidFill>
              </a:rPr>
              <a:t>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C26D4E-3A5A-4650-A327-868CCDAFB30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440561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43341"/>
      </a:dk2>
      <a:lt2>
        <a:srgbClr val="E8E7E2"/>
      </a:lt2>
      <a:accent1>
        <a:srgbClr val="7D86DF"/>
      </a:accent1>
      <a:accent2>
        <a:srgbClr val="609DD8"/>
      </a:accent2>
      <a:accent3>
        <a:srgbClr val="55B0B8"/>
      </a:accent3>
      <a:accent4>
        <a:srgbClr val="51B594"/>
      </a:accent4>
      <a:accent5>
        <a:srgbClr val="55B86E"/>
      </a:accent5>
      <a:accent6>
        <a:srgbClr val="63B751"/>
      </a:accent6>
      <a:hlink>
        <a:srgbClr val="898453"/>
      </a:hlink>
      <a:folHlink>
        <a:srgbClr val="7F7F7F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1035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Nova Light</vt:lpstr>
      <vt:lpstr>Calisto MT</vt:lpstr>
      <vt:lpstr>Century Gothic</vt:lpstr>
      <vt:lpstr>Wingdings 2</vt:lpstr>
      <vt:lpstr>DividendVTI</vt:lpstr>
      <vt:lpstr>Paper 1 Reading: Sherlock Holmes – The Adventure of the Speckled band. </vt:lpstr>
      <vt:lpstr>Identify quotations that create a build up of tension and drama. </vt:lpstr>
      <vt:lpstr>Draw a graph that represents the build up of the tension and drama through this section of the text.</vt:lpstr>
      <vt:lpstr>Now add quotations to 5/6 different points on the graph to represent how the extract builds in tension and drama.</vt:lpstr>
      <vt:lpstr>Now turn the points on your graph into peter paragraphs to answer the question.  Remember – the start of each paragraph should show the build up. </vt:lpstr>
      <vt:lpstr>Identify any words or phrases that show sherlock holmes has been affected by Roylott’s actions and is keen to investigate him.</vt:lpstr>
      <vt:lpstr>How has your view changed of Sherlock Holmes by the end? Create two mind maps of adjectives to show your initial impression and view by the end. </vt:lpstr>
      <vt:lpstr>Now add quotations to your adjective choices.</vt:lpstr>
      <vt:lpstr>A5. ‘In the last section of this passage, the writer forces us to rethink our initial impression of Sherlock Holmes and his interaction with Dr. Roylott.’ [10] To what extent do you agree with this view?  Create PETER Paragraphs to show how your impression of Sherlock Holmes has changed from the beginning to the end of the passage.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1 Reading: Sherlock Holmes – The Adventure of the Speckled band. </dc:title>
  <dc:creator>Amanda Allen</dc:creator>
  <cp:lastModifiedBy>Amanda Allen</cp:lastModifiedBy>
  <cp:revision>11</cp:revision>
  <dcterms:created xsi:type="dcterms:W3CDTF">2020-06-02T12:40:23Z</dcterms:created>
  <dcterms:modified xsi:type="dcterms:W3CDTF">2020-10-04T13:25:06Z</dcterms:modified>
</cp:coreProperties>
</file>