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98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89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85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47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85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70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68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99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3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8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6/4/2020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89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6/4/2020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34496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93C4E3-A7B7-455D-ABEE-D9990B545097}"/>
              </a:ext>
            </a:extLst>
          </p:cNvPr>
          <p:cNvPicPr>
            <a:picLocks noChangeAspect="1"/>
          </p:cNvPicPr>
          <p:nvPr/>
        </p:nvPicPr>
        <p:blipFill rotWithShape="1">
          <a:blip r:embed="rId2">
            <a:alphaModFix/>
          </a:blip>
          <a:srcRect t="11407" b="11801"/>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47C76-DB0E-4973-9F92-6978257B947D}"/>
              </a:ext>
            </a:extLst>
          </p:cNvPr>
          <p:cNvSpPr>
            <a:spLocks noGrp="1"/>
          </p:cNvSpPr>
          <p:nvPr>
            <p:ph type="ctrTitle"/>
          </p:nvPr>
        </p:nvSpPr>
        <p:spPr>
          <a:xfrm>
            <a:off x="241835" y="1891780"/>
            <a:ext cx="4221603" cy="3626217"/>
          </a:xfrm>
        </p:spPr>
        <p:txBody>
          <a:bodyPr anchor="b">
            <a:normAutofit fontScale="90000"/>
          </a:bodyPr>
          <a:lstStyle/>
          <a:p>
            <a:pPr algn="r"/>
            <a:r>
              <a:rPr lang="en-GB" sz="6400" dirty="0">
                <a:solidFill>
                  <a:schemeClr val="bg1"/>
                </a:solidFill>
              </a:rPr>
              <a:t>Paper 1 Reading:</a:t>
            </a:r>
            <a:br>
              <a:rPr lang="en-GB" sz="6400" dirty="0">
                <a:solidFill>
                  <a:schemeClr val="bg1"/>
                </a:solidFill>
              </a:rPr>
            </a:br>
            <a:r>
              <a:rPr lang="en-GB" sz="4000" dirty="0">
                <a:solidFill>
                  <a:schemeClr val="bg1"/>
                </a:solidFill>
              </a:rPr>
              <a:t>Sherlock Holmes – The Adventure of the Speckled band. </a:t>
            </a:r>
            <a:endParaRPr lang="en-GB" sz="6400" dirty="0">
              <a:solidFill>
                <a:schemeClr val="bg1"/>
              </a:solidFill>
            </a:endParaRPr>
          </a:p>
        </p:txBody>
      </p:sp>
      <p:sp>
        <p:nvSpPr>
          <p:cNvPr id="1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D501DA0-6025-446A-85C8-DD723C32CC09}"/>
              </a:ext>
            </a:extLst>
          </p:cNvPr>
          <p:cNvSpPr/>
          <p:nvPr/>
        </p:nvSpPr>
        <p:spPr>
          <a:xfrm>
            <a:off x="5555381" y="533799"/>
            <a:ext cx="6096000" cy="5509200"/>
          </a:xfrm>
          <a:prstGeom prst="rect">
            <a:avLst/>
          </a:prstGeom>
        </p:spPr>
        <p:txBody>
          <a:bodyPr>
            <a:spAutoFit/>
          </a:bodyPr>
          <a:lstStyle/>
          <a:p>
            <a:r>
              <a:rPr lang="en-GB" sz="3200" dirty="0">
                <a:solidFill>
                  <a:schemeClr val="bg1"/>
                </a:solidFill>
              </a:rPr>
              <a:t>This reading paper focuses on an extract from the Sherlock Holmes story ‘The Adventure of the Speckled Band’. </a:t>
            </a:r>
          </a:p>
          <a:p>
            <a:endParaRPr lang="en-GB" sz="3200" dirty="0">
              <a:solidFill>
                <a:schemeClr val="bg1"/>
              </a:solidFill>
            </a:endParaRPr>
          </a:p>
          <a:p>
            <a:r>
              <a:rPr lang="en-GB" sz="3200" dirty="0">
                <a:solidFill>
                  <a:schemeClr val="bg1"/>
                </a:solidFill>
              </a:rPr>
              <a:t>This lesson covers Q1, Q2 and Q3. </a:t>
            </a:r>
          </a:p>
          <a:p>
            <a:endParaRPr lang="en-GB" sz="3200" dirty="0">
              <a:solidFill>
                <a:schemeClr val="bg1"/>
              </a:solidFill>
            </a:endParaRPr>
          </a:p>
          <a:p>
            <a:r>
              <a:rPr lang="en-GB" sz="3200" dirty="0">
                <a:solidFill>
                  <a:schemeClr val="bg1"/>
                </a:solidFill>
              </a:rPr>
              <a:t>You will also need the word document – ‘Year 10 Paper 1 ASB Extract’.</a:t>
            </a:r>
          </a:p>
        </p:txBody>
      </p:sp>
    </p:spTree>
    <p:extLst>
      <p:ext uri="{BB962C8B-B14F-4D97-AF65-F5344CB8AC3E}">
        <p14:creationId xmlns:p14="http://schemas.microsoft.com/office/powerpoint/2010/main" val="217560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6353C-FEC6-4CF1-B117-6CB704D10352}"/>
              </a:ext>
            </a:extLst>
          </p:cNvPr>
          <p:cNvSpPr>
            <a:spLocks noGrp="1"/>
          </p:cNvSpPr>
          <p:nvPr>
            <p:ph type="title"/>
          </p:nvPr>
        </p:nvSpPr>
        <p:spPr>
          <a:xfrm>
            <a:off x="1188069" y="381935"/>
            <a:ext cx="4008583" cy="5974414"/>
          </a:xfrm>
        </p:spPr>
        <p:txBody>
          <a:bodyPr anchor="ctr">
            <a:noAutofit/>
          </a:bodyPr>
          <a:lstStyle/>
          <a:p>
            <a:r>
              <a:rPr lang="en-GB" sz="4800" dirty="0"/>
              <a:t>Create a mind map of words that show Holmes remains untroubled by Roylott.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A22B6F0-9247-4326-A3A2-53DF5303D5D9}"/>
              </a:ext>
            </a:extLst>
          </p:cNvPr>
          <p:cNvSpPr/>
          <p:nvPr/>
        </p:nvSpPr>
        <p:spPr>
          <a:xfrm>
            <a:off x="6747425" y="2461591"/>
            <a:ext cx="3684104" cy="1934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Words to show Holmes is not threatened by Dr Roylott.</a:t>
            </a:r>
          </a:p>
        </p:txBody>
      </p:sp>
      <p:cxnSp>
        <p:nvCxnSpPr>
          <p:cNvPr id="9" name="Straight Arrow Connector 8">
            <a:extLst>
              <a:ext uri="{FF2B5EF4-FFF2-40B4-BE49-F238E27FC236}">
                <a16:creationId xmlns:a16="http://schemas.microsoft.com/office/drawing/2014/main" id="{8BE7560A-BA2B-46C9-8D12-018AFC85ACA9}"/>
              </a:ext>
            </a:extLst>
          </p:cNvPr>
          <p:cNvCxnSpPr>
            <a:cxnSpLocks/>
          </p:cNvCxnSpPr>
          <p:nvPr/>
        </p:nvCxnSpPr>
        <p:spPr>
          <a:xfrm flipH="1" flipV="1">
            <a:off x="7182678" y="1351722"/>
            <a:ext cx="609601" cy="1109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EA48696-6999-4E8C-8438-761B21398CAD}"/>
              </a:ext>
            </a:extLst>
          </p:cNvPr>
          <p:cNvSpPr txBox="1"/>
          <p:nvPr/>
        </p:nvSpPr>
        <p:spPr>
          <a:xfrm>
            <a:off x="6559052" y="949431"/>
            <a:ext cx="2218587" cy="369332"/>
          </a:xfrm>
          <a:prstGeom prst="rect">
            <a:avLst/>
          </a:prstGeom>
          <a:noFill/>
        </p:spPr>
        <p:txBody>
          <a:bodyPr wrap="square" rtlCol="0">
            <a:spAutoFit/>
          </a:bodyPr>
          <a:lstStyle/>
          <a:p>
            <a:r>
              <a:rPr lang="en-GB" dirty="0"/>
              <a:t>blandly</a:t>
            </a:r>
          </a:p>
        </p:txBody>
      </p:sp>
      <p:sp>
        <p:nvSpPr>
          <p:cNvPr id="17" name="TextBox 16">
            <a:extLst>
              <a:ext uri="{FF2B5EF4-FFF2-40B4-BE49-F238E27FC236}">
                <a16:creationId xmlns:a16="http://schemas.microsoft.com/office/drawing/2014/main" id="{BF1D0280-19B6-4CD2-8EB6-E8EEE9659CAF}"/>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4072775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1A5DE-7478-41FD-A2AE-AD7D2F178E36}"/>
              </a:ext>
            </a:extLst>
          </p:cNvPr>
          <p:cNvSpPr>
            <a:spLocks noGrp="1"/>
          </p:cNvSpPr>
          <p:nvPr>
            <p:ph type="title"/>
          </p:nvPr>
        </p:nvSpPr>
        <p:spPr>
          <a:xfrm>
            <a:off x="1188069" y="381935"/>
            <a:ext cx="4008583" cy="5974414"/>
          </a:xfrm>
        </p:spPr>
        <p:txBody>
          <a:bodyPr anchor="ctr">
            <a:normAutofit/>
          </a:bodyPr>
          <a:lstStyle/>
          <a:p>
            <a:r>
              <a:rPr lang="en-GB" dirty="0"/>
              <a:t>What is the effect of the contrast created between Sherlock Holmes and </a:t>
            </a:r>
            <a:r>
              <a:rPr lang="en-GB" dirty="0" err="1"/>
              <a:t>Dr.</a:t>
            </a:r>
            <a:r>
              <a:rPr lang="en-GB" dirty="0"/>
              <a:t> Roylott?</a:t>
            </a:r>
            <a:endParaRPr lang="en-GB" sz="7200" dirty="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13E503A6-FB4C-4384-9E14-E39D4A04E6FB}"/>
              </a:ext>
            </a:extLst>
          </p:cNvPr>
          <p:cNvSpPr>
            <a:spLocks noGrp="1"/>
          </p:cNvSpPr>
          <p:nvPr>
            <p:ph idx="1"/>
          </p:nvPr>
        </p:nvSpPr>
        <p:spPr>
          <a:xfrm>
            <a:off x="6096000" y="381935"/>
            <a:ext cx="4986955" cy="5974415"/>
          </a:xfrm>
        </p:spPr>
        <p:txBody>
          <a:bodyPr anchor="ctr">
            <a:normAutofit fontScale="85000" lnSpcReduction="10000"/>
          </a:bodyPr>
          <a:lstStyle/>
          <a:p>
            <a:pPr marL="0" indent="0">
              <a:buNone/>
            </a:pPr>
            <a:r>
              <a:rPr lang="en-GB" sz="1800" u="sng" dirty="0"/>
              <a:t>Section 3</a:t>
            </a:r>
            <a:endParaRPr lang="en-GB" sz="1800" dirty="0"/>
          </a:p>
          <a:p>
            <a:pPr marL="0" indent="0">
              <a:buNone/>
            </a:pPr>
            <a:r>
              <a:rPr lang="en-GB" sz="1800" dirty="0"/>
              <a:t>"Indeed, Doctor," said Holmes blandly. "Pray take a seat."</a:t>
            </a:r>
          </a:p>
          <a:p>
            <a:pPr marL="0" indent="0">
              <a:buNone/>
            </a:pPr>
            <a:r>
              <a:rPr lang="en-GB" sz="1800" dirty="0"/>
              <a:t>"I will do nothing of the kind. My stepdaughter has been here. I have traced her. What has she been saying to you?"</a:t>
            </a:r>
          </a:p>
          <a:p>
            <a:pPr marL="0" indent="0">
              <a:buNone/>
            </a:pPr>
            <a:r>
              <a:rPr lang="en-GB" sz="1800" dirty="0"/>
              <a:t>"It is a little cold for the time of the year," said Holmes.</a:t>
            </a:r>
          </a:p>
          <a:p>
            <a:pPr marL="0" indent="0">
              <a:buNone/>
            </a:pPr>
            <a:r>
              <a:rPr lang="en-GB" sz="1800" dirty="0"/>
              <a:t>"What has she been saying to you?" screamed the old man furiously.</a:t>
            </a:r>
          </a:p>
          <a:p>
            <a:pPr marL="0" indent="0">
              <a:buNone/>
            </a:pPr>
            <a:r>
              <a:rPr lang="en-GB" sz="1800" dirty="0"/>
              <a:t>"But I have heard that the crocuses promise well," continued my companion imperturbably.</a:t>
            </a:r>
          </a:p>
          <a:p>
            <a:pPr marL="0" indent="0">
              <a:buNone/>
            </a:pPr>
            <a:r>
              <a:rPr lang="en-GB" sz="1800" dirty="0"/>
              <a:t>"Ha! You put me off, do you?" said our new visitor, taking a step forward and shaking his hunting-crop. "I know you, you scoundrel! I have heard of you before. You are Holmes, the meddler."</a:t>
            </a:r>
          </a:p>
          <a:p>
            <a:pPr marL="0" indent="0">
              <a:buNone/>
            </a:pPr>
            <a:r>
              <a:rPr lang="en-GB" sz="1800" dirty="0"/>
              <a:t>My friend smiled.</a:t>
            </a:r>
          </a:p>
          <a:p>
            <a:pPr marL="0" indent="0">
              <a:buNone/>
            </a:pPr>
            <a:r>
              <a:rPr lang="en-GB" sz="1800" dirty="0"/>
              <a:t>"Holmes, the busybody!"</a:t>
            </a:r>
          </a:p>
          <a:p>
            <a:pPr marL="0" indent="0">
              <a:buNone/>
            </a:pPr>
            <a:r>
              <a:rPr lang="en-GB" sz="1800" dirty="0"/>
              <a:t>His smile broadened.</a:t>
            </a:r>
          </a:p>
          <a:p>
            <a:pPr marL="0" indent="0">
              <a:buNone/>
            </a:pPr>
            <a:r>
              <a:rPr lang="en-GB" sz="1800" b="1" dirty="0"/>
              <a:t>A3. What impressions do you get of Sherlock Holmes from these lines? [10]</a:t>
            </a:r>
            <a:endParaRPr lang="en-GB" sz="1800" dirty="0"/>
          </a:p>
          <a:p>
            <a:pPr marL="0" indent="0">
              <a:buNone/>
            </a:pPr>
            <a:r>
              <a:rPr lang="en-GB" sz="1800" b="1" i="1" dirty="0"/>
              <a:t>You must refer to the text to support your answer. </a:t>
            </a:r>
            <a:endParaRPr lang="en-GB" sz="1800" dirty="0"/>
          </a:p>
          <a:p>
            <a:pPr marL="0" indent="0">
              <a:buNone/>
            </a:pPr>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0F27DE-727A-4084-B182-74CAD753A827}"/>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383509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67D2F-806A-4A09-AC17-981A4D9EAE98}"/>
              </a:ext>
            </a:extLst>
          </p:cNvPr>
          <p:cNvSpPr>
            <a:spLocks noGrp="1"/>
          </p:cNvSpPr>
          <p:nvPr>
            <p:ph type="title"/>
          </p:nvPr>
        </p:nvSpPr>
        <p:spPr>
          <a:xfrm>
            <a:off x="771437" y="0"/>
            <a:ext cx="4821356" cy="6849121"/>
          </a:xfrm>
        </p:spPr>
        <p:txBody>
          <a:bodyPr anchor="ctr">
            <a:normAutofit fontScale="90000"/>
          </a:bodyPr>
          <a:lstStyle/>
          <a:p>
            <a:pPr marL="0" indent="0"/>
            <a:r>
              <a:rPr lang="en-GB" sz="1800" u="sng" dirty="0"/>
              <a:t>Section 3</a:t>
            </a:r>
            <a:br>
              <a:rPr lang="en-GB" sz="1800" dirty="0"/>
            </a:br>
            <a:r>
              <a:rPr lang="en-GB" sz="1800" dirty="0"/>
              <a:t>"Indeed, Doctor," said Holmes blandly. "Pray take a seat."</a:t>
            </a:r>
            <a:br>
              <a:rPr lang="en-GB" sz="1800" dirty="0"/>
            </a:br>
            <a:r>
              <a:rPr lang="en-GB" sz="1800" dirty="0"/>
              <a:t>"I will do nothing of the kind. My stepdaughter has been here. I have traced her. What has she been saying to you?"</a:t>
            </a:r>
            <a:br>
              <a:rPr lang="en-GB" sz="1800" dirty="0"/>
            </a:br>
            <a:r>
              <a:rPr lang="en-GB" sz="1800" dirty="0"/>
              <a:t>"It is a little cold for the time of the year," said Holmes.</a:t>
            </a:r>
            <a:br>
              <a:rPr lang="en-GB" sz="1800" dirty="0"/>
            </a:br>
            <a:r>
              <a:rPr lang="en-GB" sz="1800" dirty="0"/>
              <a:t>"What has she been saying to you?" screamed the old man furiously.</a:t>
            </a:r>
            <a:br>
              <a:rPr lang="en-GB" sz="1800" dirty="0"/>
            </a:br>
            <a:r>
              <a:rPr lang="en-GB" sz="1800" dirty="0"/>
              <a:t>"But I have heard that the crocuses promise well," continued my companion imperturbably.</a:t>
            </a:r>
            <a:br>
              <a:rPr lang="en-GB" sz="1800" dirty="0"/>
            </a:br>
            <a:r>
              <a:rPr lang="en-GB" sz="1800" dirty="0"/>
              <a:t>"Ha! You put me off, do you?" said our new visitor, taking a step forward and shaking his hunting-crop. "I know you, you scoundrel! I have heard of you before. You are Holmes, the meddler."</a:t>
            </a:r>
            <a:br>
              <a:rPr lang="en-GB" sz="1800" dirty="0"/>
            </a:br>
            <a:r>
              <a:rPr lang="en-GB" sz="1800" dirty="0"/>
              <a:t>My friend smiled.</a:t>
            </a:r>
            <a:br>
              <a:rPr lang="en-GB" sz="1800" dirty="0"/>
            </a:br>
            <a:r>
              <a:rPr lang="en-GB" sz="1800" dirty="0"/>
              <a:t>"Holmes, the busybody!"</a:t>
            </a:r>
            <a:br>
              <a:rPr lang="en-GB" sz="1800" dirty="0"/>
            </a:br>
            <a:r>
              <a:rPr lang="en-GB" sz="1800" dirty="0"/>
              <a:t>His smile broadened.</a:t>
            </a:r>
            <a:br>
              <a:rPr lang="en-GB" sz="1800" dirty="0"/>
            </a:br>
            <a:r>
              <a:rPr lang="en-GB" sz="1800" b="1" dirty="0"/>
              <a:t>A3. What impressions do you get of Sherlock Holmes from these lines? [10]</a:t>
            </a:r>
            <a:br>
              <a:rPr lang="en-GB" sz="1800" dirty="0"/>
            </a:br>
            <a:r>
              <a:rPr lang="en-GB" sz="1800" b="1" i="1" dirty="0"/>
              <a:t>You must refer to the text to support your answer. </a:t>
            </a:r>
            <a:br>
              <a:rPr lang="en-GB" sz="6000" dirty="0"/>
            </a:br>
            <a:endParaRPr lang="en-GB" sz="6000" dirty="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9C816D3-6F57-4A3B-B0F1-D2C40980D6C2}"/>
              </a:ext>
            </a:extLst>
          </p:cNvPr>
          <p:cNvSpPr>
            <a:spLocks noGrp="1"/>
          </p:cNvSpPr>
          <p:nvPr>
            <p:ph idx="1"/>
          </p:nvPr>
        </p:nvSpPr>
        <p:spPr>
          <a:xfrm>
            <a:off x="6096000" y="381935"/>
            <a:ext cx="4986955" cy="6467186"/>
          </a:xfrm>
        </p:spPr>
        <p:txBody>
          <a:bodyPr anchor="ctr">
            <a:normAutofit/>
          </a:bodyPr>
          <a:lstStyle/>
          <a:p>
            <a:pPr marL="0" indent="0">
              <a:buNone/>
            </a:pPr>
            <a:r>
              <a:rPr lang="en-GB" sz="2400" dirty="0"/>
              <a:t>Now answer question A3.</a:t>
            </a:r>
            <a:br>
              <a:rPr lang="en-GB" sz="2400" dirty="0"/>
            </a:br>
            <a:br>
              <a:rPr lang="en-GB" sz="2400" dirty="0"/>
            </a:br>
            <a:r>
              <a:rPr lang="en-GB" sz="2400" dirty="0"/>
              <a:t>Complete the rest of this PETER paragraph to create your first point. </a:t>
            </a:r>
          </a:p>
          <a:p>
            <a:pPr marL="0" indent="0">
              <a:buNone/>
            </a:pPr>
            <a:endParaRPr lang="en-GB" sz="1800" dirty="0"/>
          </a:p>
          <a:p>
            <a:pPr marL="0" indent="0">
              <a:lnSpc>
                <a:spcPct val="150000"/>
              </a:lnSpc>
              <a:buNone/>
            </a:pPr>
            <a:r>
              <a:rPr lang="en-GB" sz="1800" dirty="0">
                <a:solidFill>
                  <a:srgbClr val="FF0000"/>
                </a:solidFill>
              </a:rPr>
              <a:t>I get the impression that Sherlock Holmes is unconcerned by Roylott’s aggressive personality. </a:t>
            </a:r>
            <a:r>
              <a:rPr lang="en-GB" sz="1800" dirty="0">
                <a:solidFill>
                  <a:srgbClr val="FFC000"/>
                </a:solidFill>
              </a:rPr>
              <a:t>‘"Indeed, Doctor," said Holmes blandly. "Pray take a seat.“’ </a:t>
            </a:r>
            <a:r>
              <a:rPr lang="en-GB" sz="1800" dirty="0">
                <a:solidFill>
                  <a:srgbClr val="00B050"/>
                </a:solidFill>
              </a:rPr>
              <a:t>The use of the adverb “blandly” </a:t>
            </a:r>
            <a:r>
              <a:rPr lang="en-GB" sz="1800" dirty="0">
                <a:solidFill>
                  <a:srgbClr val="00B0F0"/>
                </a:solidFill>
              </a:rPr>
              <a:t>implies…</a:t>
            </a:r>
          </a:p>
          <a:p>
            <a:pPr marL="0" indent="0">
              <a:lnSpc>
                <a:spcPct val="150000"/>
              </a:lnSpc>
              <a:buNone/>
            </a:pPr>
            <a:r>
              <a:rPr lang="en-GB" sz="1800" dirty="0">
                <a:solidFill>
                  <a:srgbClr val="7030A0"/>
                </a:solidFill>
              </a:rPr>
              <a:t>Also by using “Pray take a seat” it suggests to the reader…</a:t>
            </a:r>
          </a:p>
          <a:p>
            <a:pPr marL="0" indent="0">
              <a:lnSpc>
                <a:spcPct val="150000"/>
              </a:lnSpc>
              <a:buNone/>
            </a:pPr>
            <a:r>
              <a:rPr lang="en-GB" sz="1800" dirty="0">
                <a:solidFill>
                  <a:srgbClr val="FF0000"/>
                </a:solidFill>
              </a:rPr>
              <a:t>Point</a:t>
            </a:r>
            <a:r>
              <a:rPr lang="en-GB" sz="1800" dirty="0">
                <a:solidFill>
                  <a:srgbClr val="7030A0"/>
                </a:solidFill>
              </a:rPr>
              <a:t>  </a:t>
            </a:r>
            <a:r>
              <a:rPr lang="en-GB" sz="1800" dirty="0">
                <a:solidFill>
                  <a:srgbClr val="FFC000"/>
                </a:solidFill>
              </a:rPr>
              <a:t>Evidence</a:t>
            </a:r>
            <a:r>
              <a:rPr lang="en-GB" sz="1800" dirty="0">
                <a:solidFill>
                  <a:srgbClr val="7030A0"/>
                </a:solidFill>
              </a:rPr>
              <a:t>  </a:t>
            </a:r>
            <a:r>
              <a:rPr lang="en-GB" sz="1800" dirty="0">
                <a:solidFill>
                  <a:srgbClr val="00B050"/>
                </a:solidFill>
              </a:rPr>
              <a:t>Terminology</a:t>
            </a:r>
            <a:r>
              <a:rPr lang="en-GB" sz="1800" dirty="0">
                <a:solidFill>
                  <a:srgbClr val="7030A0"/>
                </a:solidFill>
              </a:rPr>
              <a:t>  </a:t>
            </a:r>
            <a:r>
              <a:rPr lang="en-GB" sz="1800" dirty="0">
                <a:solidFill>
                  <a:srgbClr val="00B0F0"/>
                </a:solidFill>
              </a:rPr>
              <a:t>Effect</a:t>
            </a:r>
            <a:r>
              <a:rPr lang="en-GB" sz="1800" dirty="0">
                <a:solidFill>
                  <a:srgbClr val="7030A0"/>
                </a:solidFill>
              </a:rPr>
              <a:t>  Reader</a:t>
            </a:r>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63859A5-FEDC-44DE-AB8B-2BC11A30F3C9}"/>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04878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7D2F-806A-4A09-AC17-981A4D9EAE98}"/>
              </a:ext>
            </a:extLst>
          </p:cNvPr>
          <p:cNvSpPr>
            <a:spLocks noGrp="1"/>
          </p:cNvSpPr>
          <p:nvPr>
            <p:ph type="title"/>
          </p:nvPr>
        </p:nvSpPr>
        <p:spPr>
          <a:xfrm>
            <a:off x="771437" y="0"/>
            <a:ext cx="4821356" cy="6849121"/>
          </a:xfrm>
        </p:spPr>
        <p:txBody>
          <a:bodyPr anchor="ctr">
            <a:normAutofit fontScale="90000"/>
          </a:bodyPr>
          <a:lstStyle/>
          <a:p>
            <a:pPr marL="0" indent="0"/>
            <a:r>
              <a:rPr lang="en-GB" sz="1800" u="sng" dirty="0"/>
              <a:t>Section 3</a:t>
            </a:r>
            <a:br>
              <a:rPr lang="en-GB" sz="1800" dirty="0"/>
            </a:br>
            <a:r>
              <a:rPr lang="en-GB" sz="1800" dirty="0"/>
              <a:t>"Indeed, Doctor," said Holmes blandly. "Pray take a seat."</a:t>
            </a:r>
            <a:br>
              <a:rPr lang="en-GB" sz="1800" dirty="0"/>
            </a:br>
            <a:r>
              <a:rPr lang="en-GB" sz="1800" dirty="0"/>
              <a:t>"I will do nothing of the kind. My stepdaughter has been here. I have traced her. What has she been saying to you?"</a:t>
            </a:r>
            <a:br>
              <a:rPr lang="en-GB" sz="1800" dirty="0"/>
            </a:br>
            <a:r>
              <a:rPr lang="en-GB" sz="1800" dirty="0"/>
              <a:t>"It is a little cold for the time of the year," said Holmes.</a:t>
            </a:r>
            <a:br>
              <a:rPr lang="en-GB" sz="1800" dirty="0"/>
            </a:br>
            <a:r>
              <a:rPr lang="en-GB" sz="1800" dirty="0"/>
              <a:t>"What has she been saying to you?" screamed the old man furiously.</a:t>
            </a:r>
            <a:br>
              <a:rPr lang="en-GB" sz="1800" dirty="0"/>
            </a:br>
            <a:r>
              <a:rPr lang="en-GB" sz="1800" dirty="0"/>
              <a:t>"But I have heard that the crocuses promise well," continued my companion imperturbably.</a:t>
            </a:r>
            <a:br>
              <a:rPr lang="en-GB" sz="1800" dirty="0"/>
            </a:br>
            <a:r>
              <a:rPr lang="en-GB" sz="1800" dirty="0"/>
              <a:t>"Ha! You put me off, do you?" said our new visitor, taking a step forward and shaking his hunting-crop. "I know you, you scoundrel! I have heard of you before. You are Holmes, the meddler."</a:t>
            </a:r>
            <a:br>
              <a:rPr lang="en-GB" sz="1800" dirty="0"/>
            </a:br>
            <a:r>
              <a:rPr lang="en-GB" sz="1800" dirty="0"/>
              <a:t>My friend smiled.</a:t>
            </a:r>
            <a:br>
              <a:rPr lang="en-GB" sz="1800" dirty="0"/>
            </a:br>
            <a:r>
              <a:rPr lang="en-GB" sz="1800" dirty="0"/>
              <a:t>"Holmes, the busybody!"</a:t>
            </a:r>
            <a:br>
              <a:rPr lang="en-GB" sz="1800" dirty="0"/>
            </a:br>
            <a:r>
              <a:rPr lang="en-GB" sz="1800" dirty="0"/>
              <a:t>His smile broadened.</a:t>
            </a:r>
            <a:br>
              <a:rPr lang="en-GB" sz="1800" dirty="0"/>
            </a:br>
            <a:r>
              <a:rPr lang="en-GB" sz="1800" b="1" dirty="0"/>
              <a:t>A3. What impressions do you get of Sherlock Holmes from these lines? [10]</a:t>
            </a:r>
            <a:br>
              <a:rPr lang="en-GB" sz="1800" dirty="0"/>
            </a:br>
            <a:r>
              <a:rPr lang="en-GB" sz="1800" b="1" i="1" dirty="0"/>
              <a:t>You must refer to the text to support your answer. </a:t>
            </a:r>
            <a:br>
              <a:rPr lang="en-GB" sz="6000" dirty="0"/>
            </a:br>
            <a:endParaRPr lang="en-GB" sz="6000" dirty="0">
              <a:solidFill>
                <a:schemeClr val="bg1"/>
              </a:solidFill>
            </a:endParaRPr>
          </a:p>
        </p:txBody>
      </p:sp>
      <p:sp>
        <p:nvSpPr>
          <p:cNvPr id="3" name="Content Placeholder 2">
            <a:extLst>
              <a:ext uri="{FF2B5EF4-FFF2-40B4-BE49-F238E27FC236}">
                <a16:creationId xmlns:a16="http://schemas.microsoft.com/office/drawing/2014/main" id="{C9C816D3-6F57-4A3B-B0F1-D2C40980D6C2}"/>
              </a:ext>
            </a:extLst>
          </p:cNvPr>
          <p:cNvSpPr>
            <a:spLocks noGrp="1"/>
          </p:cNvSpPr>
          <p:nvPr>
            <p:ph idx="1"/>
          </p:nvPr>
        </p:nvSpPr>
        <p:spPr>
          <a:xfrm>
            <a:off x="6096000" y="381935"/>
            <a:ext cx="4986955" cy="6467186"/>
          </a:xfrm>
        </p:spPr>
        <p:txBody>
          <a:bodyPr anchor="ctr">
            <a:normAutofit/>
          </a:bodyPr>
          <a:lstStyle/>
          <a:p>
            <a:pPr marL="0" indent="0">
              <a:buNone/>
            </a:pPr>
            <a:r>
              <a:rPr lang="en-GB" sz="2400" dirty="0"/>
              <a:t>Now answer question A3.</a:t>
            </a:r>
            <a:br>
              <a:rPr lang="en-GB" sz="2400" dirty="0"/>
            </a:br>
            <a:br>
              <a:rPr lang="en-GB" sz="2400" dirty="0"/>
            </a:br>
            <a:r>
              <a:rPr lang="en-GB" sz="2400" dirty="0"/>
              <a:t>Add another 4/5 paragraphs of your own.</a:t>
            </a:r>
          </a:p>
          <a:p>
            <a:pPr marL="0" indent="0">
              <a:buNone/>
            </a:pPr>
            <a:endParaRPr lang="en-GB" sz="2400" dirty="0"/>
          </a:p>
          <a:p>
            <a:pPr marL="0" indent="0">
              <a:buNone/>
            </a:pPr>
            <a:r>
              <a:rPr lang="en-GB" sz="2400" dirty="0"/>
              <a:t>You could include points on:</a:t>
            </a:r>
          </a:p>
          <a:p>
            <a:pPr marL="0" indent="0">
              <a:buNone/>
            </a:pPr>
            <a:r>
              <a:rPr lang="en-GB" sz="2400" dirty="0"/>
              <a:t>-The writer’s use of adverbs</a:t>
            </a:r>
          </a:p>
          <a:p>
            <a:pPr>
              <a:buFontTx/>
              <a:buChar char="-"/>
            </a:pPr>
            <a:r>
              <a:rPr lang="en-GB" sz="2400" dirty="0"/>
              <a:t>What Sherlock Holmes says</a:t>
            </a:r>
          </a:p>
          <a:p>
            <a:pPr>
              <a:buFontTx/>
              <a:buChar char="-"/>
            </a:pPr>
            <a:r>
              <a:rPr lang="en-GB" sz="2400" dirty="0"/>
              <a:t>Comparison between Holmes and Roylott</a:t>
            </a:r>
          </a:p>
          <a:p>
            <a:pPr>
              <a:buFontTx/>
              <a:buChar char="-"/>
            </a:pPr>
            <a:r>
              <a:rPr lang="en-GB" sz="2400" dirty="0"/>
              <a:t>Sherlock’s smile</a:t>
            </a:r>
          </a:p>
          <a:p>
            <a:pPr marL="0" indent="0">
              <a:buNone/>
            </a:pPr>
            <a:endParaRPr lang="en-GB" sz="2400" dirty="0"/>
          </a:p>
          <a:p>
            <a:pPr marL="0" indent="0">
              <a:buNone/>
            </a:pPr>
            <a:endParaRPr lang="en-GB" sz="1800" dirty="0"/>
          </a:p>
          <a:p>
            <a:pPr marL="0" indent="0">
              <a:lnSpc>
                <a:spcPct val="150000"/>
              </a:lnSpc>
              <a:buNone/>
            </a:pPr>
            <a:r>
              <a:rPr lang="en-GB" sz="1800" dirty="0">
                <a:solidFill>
                  <a:srgbClr val="FF0000"/>
                </a:solidFill>
              </a:rPr>
              <a:t>Point</a:t>
            </a:r>
            <a:r>
              <a:rPr lang="en-GB" sz="1800" dirty="0">
                <a:solidFill>
                  <a:srgbClr val="7030A0"/>
                </a:solidFill>
              </a:rPr>
              <a:t>  </a:t>
            </a:r>
            <a:r>
              <a:rPr lang="en-GB" sz="1800" dirty="0">
                <a:solidFill>
                  <a:srgbClr val="FFC000"/>
                </a:solidFill>
              </a:rPr>
              <a:t>Evidence</a:t>
            </a:r>
            <a:r>
              <a:rPr lang="en-GB" sz="1800" dirty="0">
                <a:solidFill>
                  <a:srgbClr val="7030A0"/>
                </a:solidFill>
              </a:rPr>
              <a:t>  </a:t>
            </a:r>
            <a:r>
              <a:rPr lang="en-GB" sz="1800" dirty="0">
                <a:solidFill>
                  <a:srgbClr val="00B050"/>
                </a:solidFill>
              </a:rPr>
              <a:t>Terminology</a:t>
            </a:r>
            <a:r>
              <a:rPr lang="en-GB" sz="1800" dirty="0">
                <a:solidFill>
                  <a:srgbClr val="7030A0"/>
                </a:solidFill>
              </a:rPr>
              <a:t>  </a:t>
            </a:r>
            <a:r>
              <a:rPr lang="en-GB" sz="1800" dirty="0">
                <a:solidFill>
                  <a:srgbClr val="00B0F0"/>
                </a:solidFill>
              </a:rPr>
              <a:t>Effect</a:t>
            </a:r>
            <a:r>
              <a:rPr lang="en-GB" sz="1800" dirty="0">
                <a:solidFill>
                  <a:srgbClr val="7030A0"/>
                </a:solidFill>
              </a:rPr>
              <a:t>  Reader</a:t>
            </a:r>
            <a:endParaRPr lang="en-GB" sz="1800" dirty="0"/>
          </a:p>
        </p:txBody>
      </p:sp>
      <p:sp>
        <p:nvSpPr>
          <p:cNvPr id="11" name="TextBox 10">
            <a:extLst>
              <a:ext uri="{FF2B5EF4-FFF2-40B4-BE49-F238E27FC236}">
                <a16:creationId xmlns:a16="http://schemas.microsoft.com/office/drawing/2014/main" id="{063859A5-FEDC-44DE-AB8B-2BC11A30F3C9}"/>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03288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E644B-DD82-4FF2-AEE9-80A011E36F5E}"/>
              </a:ext>
            </a:extLst>
          </p:cNvPr>
          <p:cNvSpPr>
            <a:spLocks noGrp="1"/>
          </p:cNvSpPr>
          <p:nvPr>
            <p:ph type="title"/>
          </p:nvPr>
        </p:nvSpPr>
        <p:spPr>
          <a:xfrm>
            <a:off x="654652" y="441792"/>
            <a:ext cx="5283304" cy="5974414"/>
          </a:xfrm>
        </p:spPr>
        <p:txBody>
          <a:bodyPr anchor="ctr">
            <a:noAutofit/>
          </a:bodyPr>
          <a:lstStyle/>
          <a:p>
            <a:r>
              <a:rPr lang="en-GB" sz="4000" dirty="0"/>
              <a:t>Read the first section of the text. </a:t>
            </a:r>
            <a:br>
              <a:rPr lang="en-GB" sz="4000" dirty="0"/>
            </a:br>
            <a:br>
              <a:rPr lang="en-GB" sz="4000" dirty="0"/>
            </a:br>
            <a:r>
              <a:rPr lang="en-GB" sz="4000" dirty="0"/>
              <a:t>Write down 5 quotes that show you something about the man who opens the door.</a:t>
            </a:r>
            <a:br>
              <a:rPr lang="en-GB" sz="4000" dirty="0"/>
            </a:br>
            <a:br>
              <a:rPr lang="en-GB" sz="4000" dirty="0"/>
            </a:br>
            <a:r>
              <a:rPr lang="en-GB" sz="2800" dirty="0"/>
              <a:t>Example:</a:t>
            </a:r>
            <a:br>
              <a:rPr lang="en-GB" sz="2800" dirty="0"/>
            </a:br>
            <a:r>
              <a:rPr lang="en-GB" sz="2800" dirty="0"/>
              <a:t>1. “</a:t>
            </a:r>
            <a:r>
              <a:rPr lang="en-GB" sz="2400" dirty="0"/>
              <a:t>So tall was he that his hat actually brushed the cross bar of the doorway”</a:t>
            </a:r>
            <a:endParaRPr lang="en-GB" sz="3600" dirty="0"/>
          </a:p>
        </p:txBody>
      </p:sp>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E08A305-5806-4F27-AA6C-215D4434534C}"/>
              </a:ext>
            </a:extLst>
          </p:cNvPr>
          <p:cNvSpPr>
            <a:spLocks noGrp="1"/>
          </p:cNvSpPr>
          <p:nvPr>
            <p:ph idx="1"/>
          </p:nvPr>
        </p:nvSpPr>
        <p:spPr>
          <a:xfrm>
            <a:off x="6096000" y="381935"/>
            <a:ext cx="4986955" cy="5974415"/>
          </a:xfrm>
        </p:spPr>
        <p:txBody>
          <a:bodyPr anchor="ctr">
            <a:normAutofit/>
          </a:bodyPr>
          <a:lstStyle/>
          <a:p>
            <a:pPr marL="0" indent="0">
              <a:buNone/>
            </a:pPr>
            <a:r>
              <a:rPr lang="en-GB" sz="1800" u="sng" dirty="0"/>
              <a:t>Section 1</a:t>
            </a:r>
            <a:endParaRPr lang="en-GB" sz="1800" dirty="0"/>
          </a:p>
          <a:p>
            <a:pPr marL="0" indent="0">
              <a:buNone/>
            </a:pPr>
            <a:r>
              <a:rPr lang="en-GB" sz="1800" dirty="0"/>
              <a:t>“What in the name of the devil!"</a:t>
            </a:r>
          </a:p>
          <a:p>
            <a:pPr marL="0" indent="0">
              <a:buNone/>
            </a:pPr>
            <a:r>
              <a:rPr lang="en-GB" sz="1800" dirty="0"/>
              <a:t>The outburst had been drawn from my companion by the fact that our door had been suddenly dashed open, and that a huge man had framed himself in the aperture. His costume was a peculiar mixture of the professional and of the agricultural, having a black top-hat, a long frock-coat, and a pair of high gaiters, with a hunting-crop swinging in his hand. So tall was he that his hat actually brushed the cross bar of the doorway, and his breadth seemed to span it across from side to side.</a:t>
            </a:r>
          </a:p>
          <a:p>
            <a:pPr marL="0" indent="0">
              <a:buNone/>
            </a:pPr>
            <a:endParaRPr lang="en-GB" sz="1800" dirty="0"/>
          </a:p>
          <a:p>
            <a:pPr marL="0" indent="0">
              <a:buNone/>
            </a:pPr>
            <a:r>
              <a:rPr lang="en-GB" sz="1800" b="1" dirty="0"/>
              <a:t>A1. List five things you learn about the man who opens the door. [5]</a:t>
            </a:r>
            <a:endParaRPr lang="en-GB" sz="1800" dirty="0"/>
          </a:p>
          <a:p>
            <a:endParaRPr lang="en-GB" sz="1800" dirty="0"/>
          </a:p>
        </p:txBody>
      </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206CE8-36D5-4653-8DE6-B3D3FEA86A6B}"/>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Tree>
    <p:extLst>
      <p:ext uri="{BB962C8B-B14F-4D97-AF65-F5344CB8AC3E}">
        <p14:creationId xmlns:p14="http://schemas.microsoft.com/office/powerpoint/2010/main" val="43227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E644B-DD82-4FF2-AEE9-80A011E36F5E}"/>
              </a:ext>
            </a:extLst>
          </p:cNvPr>
          <p:cNvSpPr>
            <a:spLocks noGrp="1"/>
          </p:cNvSpPr>
          <p:nvPr>
            <p:ph type="title"/>
          </p:nvPr>
        </p:nvSpPr>
        <p:spPr>
          <a:xfrm>
            <a:off x="771437" y="-554822"/>
            <a:ext cx="5456354" cy="7847927"/>
          </a:xfrm>
        </p:spPr>
        <p:txBody>
          <a:bodyPr anchor="ctr">
            <a:normAutofit/>
          </a:bodyPr>
          <a:lstStyle/>
          <a:p>
            <a:r>
              <a:rPr lang="en-GB" sz="2400" dirty="0"/>
              <a:t>The examiners will not award </a:t>
            </a:r>
            <a:br>
              <a:rPr lang="en-GB" sz="2400" dirty="0"/>
            </a:br>
            <a:r>
              <a:rPr lang="en-GB" sz="2400" dirty="0"/>
              <a:t>marks for unabridged quotations (long quotes just copied from the text) in question 1 so it is always best to rewrite them in your own words.</a:t>
            </a:r>
            <a:br>
              <a:rPr lang="en-GB" sz="2900" dirty="0">
                <a:solidFill>
                  <a:schemeClr val="bg1"/>
                </a:solidFill>
              </a:rPr>
            </a:br>
            <a:br>
              <a:rPr lang="en-GB" sz="1600" dirty="0">
                <a:solidFill>
                  <a:schemeClr val="bg1"/>
                </a:solidFill>
              </a:rPr>
            </a:br>
            <a:r>
              <a:rPr lang="en-GB" sz="1800" dirty="0"/>
              <a:t>Example:</a:t>
            </a:r>
            <a:br>
              <a:rPr lang="en-GB" sz="1800" dirty="0"/>
            </a:br>
            <a:r>
              <a:rPr lang="en-GB" sz="1800" dirty="0"/>
              <a:t>1. “So tall was he that his hat actually </a:t>
            </a:r>
            <a:br>
              <a:rPr lang="en-GB" sz="1800" dirty="0"/>
            </a:br>
            <a:r>
              <a:rPr lang="en-GB" sz="1800" dirty="0"/>
              <a:t>brushed the cross bar of the doorway”</a:t>
            </a:r>
            <a:br>
              <a:rPr lang="en-GB" sz="1800" dirty="0"/>
            </a:br>
            <a:br>
              <a:rPr lang="en-GB" sz="1800" dirty="0"/>
            </a:br>
            <a:r>
              <a:rPr lang="en-GB" sz="1800" dirty="0"/>
              <a:t>BECOMES</a:t>
            </a:r>
            <a:br>
              <a:rPr lang="en-GB" sz="1800" dirty="0"/>
            </a:br>
            <a:br>
              <a:rPr lang="en-GB" sz="1800" dirty="0"/>
            </a:br>
            <a:r>
              <a:rPr lang="en-GB" sz="1800" dirty="0"/>
              <a:t>1. He is very tall meaning his hat touches </a:t>
            </a:r>
            <a:br>
              <a:rPr lang="en-GB" sz="1800" dirty="0"/>
            </a:br>
            <a:r>
              <a:rPr lang="en-GB" sz="1800" dirty="0"/>
              <a:t>the top of the door frame.</a:t>
            </a:r>
            <a:br>
              <a:rPr lang="en-GB" sz="1800" dirty="0"/>
            </a:br>
            <a:br>
              <a:rPr lang="en-GB" sz="1800" dirty="0"/>
            </a:br>
            <a:r>
              <a:rPr lang="en-GB" sz="3100" dirty="0"/>
              <a:t>Now rewrite your 5 quotations in your own words in order to answer question 1.</a:t>
            </a:r>
            <a:endParaRPr lang="en-GB" sz="2900" dirty="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E08A305-5806-4F27-AA6C-215D4434534C}"/>
              </a:ext>
            </a:extLst>
          </p:cNvPr>
          <p:cNvSpPr>
            <a:spLocks noGrp="1"/>
          </p:cNvSpPr>
          <p:nvPr>
            <p:ph idx="1"/>
          </p:nvPr>
        </p:nvSpPr>
        <p:spPr>
          <a:xfrm>
            <a:off x="6096000" y="381935"/>
            <a:ext cx="4986955" cy="5974415"/>
          </a:xfrm>
        </p:spPr>
        <p:txBody>
          <a:bodyPr anchor="ctr">
            <a:normAutofit/>
          </a:bodyPr>
          <a:lstStyle/>
          <a:p>
            <a:pPr marL="0" indent="0">
              <a:buNone/>
            </a:pPr>
            <a:r>
              <a:rPr lang="en-GB" sz="1800" u="sng" dirty="0"/>
              <a:t>Section 1</a:t>
            </a:r>
            <a:endParaRPr lang="en-GB" sz="1800" dirty="0"/>
          </a:p>
          <a:p>
            <a:pPr marL="0" indent="0">
              <a:buNone/>
            </a:pPr>
            <a:r>
              <a:rPr lang="en-GB" sz="1800" dirty="0"/>
              <a:t>“What in the name of the devil!"</a:t>
            </a:r>
          </a:p>
          <a:p>
            <a:pPr marL="0" indent="0">
              <a:buNone/>
            </a:pPr>
            <a:r>
              <a:rPr lang="en-GB" sz="1800" dirty="0"/>
              <a:t>The outburst had been drawn from my companion by the fact that our door had been suddenly dashed open, and that a huge man had framed himself in the aperture. His costume was a peculiar mixture of the professional and of the agricultural, having a black top-hat, a long frock-coat, and a pair of high gaiters, with a hunting-crop swinging in his hand. So tall was he that his hat actually brushed the cross bar of the doorway, and his breadth seemed to span it across from side to side.</a:t>
            </a:r>
          </a:p>
          <a:p>
            <a:pPr marL="0" indent="0">
              <a:buNone/>
            </a:pPr>
            <a:endParaRPr lang="en-GB" sz="1800" dirty="0"/>
          </a:p>
          <a:p>
            <a:pPr marL="0" indent="0">
              <a:buNone/>
            </a:pPr>
            <a:r>
              <a:rPr lang="en-GB" sz="1800" b="1" dirty="0"/>
              <a:t>A1. List five things you learn about the man who opens the door. [5]</a:t>
            </a:r>
            <a:endParaRPr lang="en-GB" sz="1800" dirty="0"/>
          </a:p>
          <a:p>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3370A4F-61B7-4A02-8063-033C131BAB06}"/>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54326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05BA5-28C9-4007-A570-CEEC3B9A16F6}"/>
              </a:ext>
            </a:extLst>
          </p:cNvPr>
          <p:cNvSpPr>
            <a:spLocks noGrp="1"/>
          </p:cNvSpPr>
          <p:nvPr>
            <p:ph type="title"/>
          </p:nvPr>
        </p:nvSpPr>
        <p:spPr>
          <a:xfrm>
            <a:off x="915031" y="381936"/>
            <a:ext cx="4929366" cy="5974414"/>
          </a:xfrm>
        </p:spPr>
        <p:txBody>
          <a:bodyPr anchor="ctr">
            <a:noAutofit/>
          </a:bodyPr>
          <a:lstStyle/>
          <a:p>
            <a:r>
              <a:rPr lang="en-GB" sz="4800" dirty="0"/>
              <a:t>Identify words and phrases that demonstrate Dr Roylott is aggressive or dangerous.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549932F-E2C7-438E-91FA-BBE8CD2E380F}"/>
              </a:ext>
            </a:extLst>
          </p:cNvPr>
          <p:cNvSpPr>
            <a:spLocks noGrp="1"/>
          </p:cNvSpPr>
          <p:nvPr>
            <p:ph idx="1"/>
          </p:nvPr>
        </p:nvSpPr>
        <p:spPr>
          <a:xfrm>
            <a:off x="6096000" y="381935"/>
            <a:ext cx="4986955" cy="5974415"/>
          </a:xfrm>
        </p:spPr>
        <p:txBody>
          <a:bodyPr anchor="ctr">
            <a:normAutofit fontScale="62500" lnSpcReduction="20000"/>
          </a:bodyPr>
          <a:lstStyle/>
          <a:p>
            <a:pPr marL="0" indent="0">
              <a:buNone/>
            </a:pPr>
            <a:r>
              <a:rPr lang="en-GB" u="sng" dirty="0"/>
              <a:t>Section 2</a:t>
            </a:r>
            <a:endParaRPr lang="en-GB" dirty="0"/>
          </a:p>
          <a:p>
            <a:pPr marL="0" indent="0">
              <a:buNone/>
            </a:pPr>
            <a:r>
              <a:rPr lang="en-GB" dirty="0"/>
              <a:t>having a black top-hat, a long frock-coat, and a pair of high gaiters, with a hunting-crop swinging in his hand. So tall was he that his hat actually brushed the cross bar of the doorway, and his breadth seemed to span it across from side to side. A large face, seared with a thousand wrinkles, burned yellow with the sun, and marked with every evil passion, was turned from one to the other of us, while his deep-set, bile-shot eyes, and his high, thin, fleshless nose, gave him somewhat the resemblance to a fierce old bird of prey.</a:t>
            </a:r>
          </a:p>
          <a:p>
            <a:pPr marL="0" indent="0">
              <a:buNone/>
            </a:pPr>
            <a:r>
              <a:rPr lang="en-GB" dirty="0"/>
              <a:t>"Which of you is Holmes?" asked this apparition.</a:t>
            </a:r>
          </a:p>
          <a:p>
            <a:pPr marL="0" indent="0">
              <a:buNone/>
            </a:pPr>
            <a:r>
              <a:rPr lang="en-GB" dirty="0"/>
              <a:t>"My name, sir; but you have the advantage of me," said my companion quietly.</a:t>
            </a:r>
          </a:p>
          <a:p>
            <a:pPr marL="0" indent="0">
              <a:buNone/>
            </a:pPr>
            <a:r>
              <a:rPr lang="en-GB" dirty="0"/>
              <a:t>"I am </a:t>
            </a:r>
            <a:r>
              <a:rPr lang="en-GB" dirty="0" err="1"/>
              <a:t>Dr.</a:t>
            </a:r>
            <a:r>
              <a:rPr lang="en-GB" dirty="0"/>
              <a:t> </a:t>
            </a:r>
            <a:r>
              <a:rPr lang="en-GB" dirty="0" err="1"/>
              <a:t>Grimesby</a:t>
            </a:r>
            <a:r>
              <a:rPr lang="en-GB" dirty="0"/>
              <a:t> Roylott, of Stoke Moran."</a:t>
            </a:r>
          </a:p>
          <a:p>
            <a:pPr marL="0" indent="0">
              <a:buNone/>
            </a:pPr>
            <a:r>
              <a:rPr lang="en-GB" b="1" dirty="0"/>
              <a:t>A2. How does the writer show that </a:t>
            </a:r>
            <a:r>
              <a:rPr lang="en-GB" b="1" dirty="0" err="1"/>
              <a:t>Dr.</a:t>
            </a:r>
            <a:r>
              <a:rPr lang="en-GB" b="1" dirty="0"/>
              <a:t> Roylott is an aggressive and dangerous character? [5] </a:t>
            </a:r>
            <a:endParaRPr lang="en-GB" dirty="0"/>
          </a:p>
          <a:p>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D4E517-D43E-42F9-9816-F37FDAF6F902}"/>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105992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767CA6C-FD60-4973-AA64-DE03D571972B}"/>
              </a:ext>
            </a:extLst>
          </p:cNvPr>
          <p:cNvSpPr>
            <a:spLocks noGrp="1"/>
          </p:cNvSpPr>
          <p:nvPr>
            <p:ph type="title"/>
          </p:nvPr>
        </p:nvSpPr>
        <p:spPr>
          <a:xfrm>
            <a:off x="780384" y="295422"/>
            <a:ext cx="3779706" cy="6694942"/>
          </a:xfrm>
        </p:spPr>
        <p:txBody>
          <a:bodyPr>
            <a:normAutofit fontScale="90000"/>
          </a:bodyPr>
          <a:lstStyle/>
          <a:p>
            <a:r>
              <a:rPr lang="en-GB" sz="2800" dirty="0"/>
              <a:t>Draw the table opposite and then explain how the chosen verbs add to the sense of Dr Roylott being aggressive and dangerous. </a:t>
            </a:r>
            <a:br>
              <a:rPr lang="en-GB" sz="2800" dirty="0"/>
            </a:br>
            <a:br>
              <a:rPr lang="en-GB" sz="2800" dirty="0"/>
            </a:br>
            <a:r>
              <a:rPr lang="en-GB" sz="2800" dirty="0"/>
              <a:t>(It will help to find them in the extract first to see what is being described.)</a:t>
            </a:r>
            <a:br>
              <a:rPr lang="en-GB" sz="2800" dirty="0"/>
            </a:br>
            <a:br>
              <a:rPr lang="en-GB" sz="2800" dirty="0"/>
            </a:br>
            <a:r>
              <a:rPr lang="en-GB" sz="2800" dirty="0"/>
              <a:t>Then pick two more verbs from Section 2 to complete the table.</a:t>
            </a:r>
          </a:p>
        </p:txBody>
      </p:sp>
      <p:cxnSp>
        <p:nvCxnSpPr>
          <p:cNvPr id="25" name="Straight Connector 2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934CABCA-FDA4-42BB-BE3B-E15517C92667}"/>
              </a:ext>
            </a:extLst>
          </p:cNvPr>
          <p:cNvGraphicFramePr>
            <a:graphicFrameLocks noGrp="1"/>
          </p:cNvGraphicFramePr>
          <p:nvPr>
            <p:ph idx="1"/>
            <p:extLst>
              <p:ext uri="{D42A27DB-BD31-4B8C-83A1-F6EECF244321}">
                <p14:modId xmlns:p14="http://schemas.microsoft.com/office/powerpoint/2010/main" val="689825773"/>
              </p:ext>
            </p:extLst>
          </p:nvPr>
        </p:nvGraphicFramePr>
        <p:xfrm>
          <a:off x="4958400" y="958543"/>
          <a:ext cx="7016859" cy="4940913"/>
        </p:xfrm>
        <a:graphic>
          <a:graphicData uri="http://schemas.openxmlformats.org/drawingml/2006/table">
            <a:tbl>
              <a:tblPr firstRow="1" bandRow="1">
                <a:tableStyleId>{5C22544A-7EE6-4342-B048-85BDC9FD1C3A}</a:tableStyleId>
              </a:tblPr>
              <a:tblGrid>
                <a:gridCol w="1600798">
                  <a:extLst>
                    <a:ext uri="{9D8B030D-6E8A-4147-A177-3AD203B41FA5}">
                      <a16:colId xmlns:a16="http://schemas.microsoft.com/office/drawing/2014/main" val="2268880051"/>
                    </a:ext>
                  </a:extLst>
                </a:gridCol>
                <a:gridCol w="5416061">
                  <a:extLst>
                    <a:ext uri="{9D8B030D-6E8A-4147-A177-3AD203B41FA5}">
                      <a16:colId xmlns:a16="http://schemas.microsoft.com/office/drawing/2014/main" val="3303082337"/>
                    </a:ext>
                  </a:extLst>
                </a:gridCol>
              </a:tblGrid>
              <a:tr h="603609">
                <a:tc>
                  <a:txBody>
                    <a:bodyPr/>
                    <a:lstStyle/>
                    <a:p>
                      <a:r>
                        <a:rPr lang="en-GB" sz="2400"/>
                        <a:t>Verb</a:t>
                      </a:r>
                    </a:p>
                  </a:txBody>
                  <a:tcPr marL="167640" marR="167640" marT="83820" marB="83820"/>
                </a:tc>
                <a:tc>
                  <a:txBody>
                    <a:bodyPr/>
                    <a:lstStyle/>
                    <a:p>
                      <a:r>
                        <a:rPr lang="en-GB" sz="2400" dirty="0"/>
                        <a:t>Effect</a:t>
                      </a:r>
                    </a:p>
                  </a:txBody>
                  <a:tcPr marL="167640" marR="167640" marT="83820" marB="83820"/>
                </a:tc>
                <a:extLst>
                  <a:ext uri="{0D108BD9-81ED-4DB2-BD59-A6C34878D82A}">
                    <a16:rowId xmlns:a16="http://schemas.microsoft.com/office/drawing/2014/main" val="490103233"/>
                  </a:ext>
                </a:extLst>
              </a:tr>
              <a:tr h="1015114">
                <a:tc>
                  <a:txBody>
                    <a:bodyPr/>
                    <a:lstStyle/>
                    <a:p>
                      <a:r>
                        <a:rPr lang="en-GB" sz="2000" dirty="0"/>
                        <a:t>Swinging</a:t>
                      </a:r>
                    </a:p>
                  </a:txBody>
                  <a:tcPr marL="167640" marR="167640" marT="83820" marB="83820"/>
                </a:tc>
                <a:tc>
                  <a:txBody>
                    <a:bodyPr/>
                    <a:lstStyle/>
                    <a:p>
                      <a:endParaRPr lang="en-GB" sz="3300"/>
                    </a:p>
                  </a:txBody>
                  <a:tcPr marL="167640" marR="167640" marT="83820" marB="83820"/>
                </a:tc>
                <a:extLst>
                  <a:ext uri="{0D108BD9-81ED-4DB2-BD59-A6C34878D82A}">
                    <a16:rowId xmlns:a16="http://schemas.microsoft.com/office/drawing/2014/main" val="2602022615"/>
                  </a:ext>
                </a:extLst>
              </a:tr>
              <a:tr h="1015114">
                <a:tc>
                  <a:txBody>
                    <a:bodyPr/>
                    <a:lstStyle/>
                    <a:p>
                      <a:r>
                        <a:rPr lang="en-GB" sz="2000" dirty="0"/>
                        <a:t>Span</a:t>
                      </a:r>
                    </a:p>
                  </a:txBody>
                  <a:tcPr marL="167640" marR="167640" marT="83820" marB="83820"/>
                </a:tc>
                <a:tc>
                  <a:txBody>
                    <a:bodyPr/>
                    <a:lstStyle/>
                    <a:p>
                      <a:endParaRPr lang="en-GB" sz="3300"/>
                    </a:p>
                  </a:txBody>
                  <a:tcPr marL="167640" marR="167640" marT="83820" marB="83820"/>
                </a:tc>
                <a:extLst>
                  <a:ext uri="{0D108BD9-81ED-4DB2-BD59-A6C34878D82A}">
                    <a16:rowId xmlns:a16="http://schemas.microsoft.com/office/drawing/2014/main" val="2778966603"/>
                  </a:ext>
                </a:extLst>
              </a:tr>
              <a:tr h="1153538">
                <a:tc>
                  <a:txBody>
                    <a:bodyPr/>
                    <a:lstStyle/>
                    <a:p>
                      <a:endParaRPr lang="en-GB" sz="3300"/>
                    </a:p>
                  </a:txBody>
                  <a:tcPr marL="167640" marR="167640" marT="83820" marB="83820"/>
                </a:tc>
                <a:tc>
                  <a:txBody>
                    <a:bodyPr/>
                    <a:lstStyle/>
                    <a:p>
                      <a:endParaRPr lang="en-GB" sz="3300"/>
                    </a:p>
                  </a:txBody>
                  <a:tcPr marL="167640" marR="167640" marT="83820" marB="83820"/>
                </a:tc>
                <a:extLst>
                  <a:ext uri="{0D108BD9-81ED-4DB2-BD59-A6C34878D82A}">
                    <a16:rowId xmlns:a16="http://schemas.microsoft.com/office/drawing/2014/main" val="189292584"/>
                  </a:ext>
                </a:extLst>
              </a:tr>
              <a:tr h="1153538">
                <a:tc>
                  <a:txBody>
                    <a:bodyPr/>
                    <a:lstStyle/>
                    <a:p>
                      <a:endParaRPr lang="en-GB" sz="3300"/>
                    </a:p>
                  </a:txBody>
                  <a:tcPr marL="167640" marR="167640" marT="83820" marB="83820"/>
                </a:tc>
                <a:tc>
                  <a:txBody>
                    <a:bodyPr/>
                    <a:lstStyle/>
                    <a:p>
                      <a:endParaRPr lang="en-GB" sz="3300" dirty="0"/>
                    </a:p>
                  </a:txBody>
                  <a:tcPr marL="167640" marR="167640" marT="83820" marB="83820"/>
                </a:tc>
                <a:extLst>
                  <a:ext uri="{0D108BD9-81ED-4DB2-BD59-A6C34878D82A}">
                    <a16:rowId xmlns:a16="http://schemas.microsoft.com/office/drawing/2014/main" val="3968150310"/>
                  </a:ext>
                </a:extLst>
              </a:tr>
            </a:tbl>
          </a:graphicData>
        </a:graphic>
      </p:graphicFrame>
      <p:sp>
        <p:nvSpPr>
          <p:cNvPr id="15" name="TextBox 14">
            <a:extLst>
              <a:ext uri="{FF2B5EF4-FFF2-40B4-BE49-F238E27FC236}">
                <a16:creationId xmlns:a16="http://schemas.microsoft.com/office/drawing/2014/main" id="{E4327926-B060-4E14-A533-AC4E0B6AB2DA}"/>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46355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CA6C-FD60-4973-AA64-DE03D571972B}"/>
              </a:ext>
            </a:extLst>
          </p:cNvPr>
          <p:cNvSpPr>
            <a:spLocks noGrp="1"/>
          </p:cNvSpPr>
          <p:nvPr>
            <p:ph type="title"/>
          </p:nvPr>
        </p:nvSpPr>
        <p:spPr>
          <a:xfrm>
            <a:off x="780384" y="295422"/>
            <a:ext cx="3779706" cy="6694942"/>
          </a:xfrm>
        </p:spPr>
        <p:txBody>
          <a:bodyPr>
            <a:normAutofit/>
          </a:bodyPr>
          <a:lstStyle/>
          <a:p>
            <a:r>
              <a:rPr lang="en-GB" sz="4800" dirty="0"/>
              <a:t>Now explain how  these quotations show that Dr Roylott is aggressive and dangerous. </a:t>
            </a:r>
          </a:p>
        </p:txBody>
      </p:sp>
      <p:graphicFrame>
        <p:nvGraphicFramePr>
          <p:cNvPr id="3" name="Table 3">
            <a:extLst>
              <a:ext uri="{FF2B5EF4-FFF2-40B4-BE49-F238E27FC236}">
                <a16:creationId xmlns:a16="http://schemas.microsoft.com/office/drawing/2014/main" id="{E7E503A4-A957-4304-8A4C-053F29A0B6AF}"/>
              </a:ext>
            </a:extLst>
          </p:cNvPr>
          <p:cNvGraphicFramePr>
            <a:graphicFrameLocks noGrp="1"/>
          </p:cNvGraphicFramePr>
          <p:nvPr>
            <p:extLst>
              <p:ext uri="{D42A27DB-BD31-4B8C-83A1-F6EECF244321}">
                <p14:modId xmlns:p14="http://schemas.microsoft.com/office/powerpoint/2010/main" val="2703653614"/>
              </p:ext>
            </p:extLst>
          </p:nvPr>
        </p:nvGraphicFramePr>
        <p:xfrm>
          <a:off x="5499798" y="1008710"/>
          <a:ext cx="6270171" cy="4840579"/>
        </p:xfrm>
        <a:graphic>
          <a:graphicData uri="http://schemas.openxmlformats.org/drawingml/2006/table">
            <a:tbl>
              <a:tblPr firstRow="1" bandRow="1">
                <a:tableStyleId>{5C22544A-7EE6-4342-B048-85BDC9FD1C3A}</a:tableStyleId>
              </a:tblPr>
              <a:tblGrid>
                <a:gridCol w="2068620">
                  <a:extLst>
                    <a:ext uri="{9D8B030D-6E8A-4147-A177-3AD203B41FA5}">
                      <a16:colId xmlns:a16="http://schemas.microsoft.com/office/drawing/2014/main" val="2555486242"/>
                    </a:ext>
                  </a:extLst>
                </a:gridCol>
                <a:gridCol w="4201551">
                  <a:extLst>
                    <a:ext uri="{9D8B030D-6E8A-4147-A177-3AD203B41FA5}">
                      <a16:colId xmlns:a16="http://schemas.microsoft.com/office/drawing/2014/main" val="458471813"/>
                    </a:ext>
                  </a:extLst>
                </a:gridCol>
              </a:tblGrid>
              <a:tr h="560921">
                <a:tc>
                  <a:txBody>
                    <a:bodyPr/>
                    <a:lstStyle/>
                    <a:p>
                      <a:r>
                        <a:rPr lang="en-GB" sz="2400" dirty="0"/>
                        <a:t>Quotation</a:t>
                      </a:r>
                    </a:p>
                  </a:txBody>
                  <a:tcPr marL="167640" marR="167640" marT="83820" marB="83820"/>
                </a:tc>
                <a:tc>
                  <a:txBody>
                    <a:bodyPr/>
                    <a:lstStyle/>
                    <a:p>
                      <a:r>
                        <a:rPr lang="en-GB" sz="2400" dirty="0"/>
                        <a:t>Effect</a:t>
                      </a:r>
                    </a:p>
                  </a:txBody>
                  <a:tcPr marL="167640" marR="167640" marT="83820" marB="83820"/>
                </a:tc>
                <a:extLst>
                  <a:ext uri="{0D108BD9-81ED-4DB2-BD59-A6C34878D82A}">
                    <a16:rowId xmlns:a16="http://schemas.microsoft.com/office/drawing/2014/main" val="3610412037"/>
                  </a:ext>
                </a:extLst>
              </a:tr>
              <a:tr h="2139829">
                <a:tc>
                  <a:txBody>
                    <a:bodyPr/>
                    <a:lstStyle/>
                    <a:p>
                      <a:r>
                        <a:rPr lang="en-GB" sz="1800" kern="1200" dirty="0">
                          <a:solidFill>
                            <a:schemeClr val="dk1"/>
                          </a:solidFill>
                          <a:effectLst/>
                          <a:latin typeface="+mn-lt"/>
                          <a:ea typeface="+mn-ea"/>
                          <a:cs typeface="+mn-cs"/>
                        </a:rPr>
                        <a:t>resemblance to a fierce old bird of prey</a:t>
                      </a:r>
                      <a:endParaRPr lang="en-GB" sz="2000" dirty="0"/>
                    </a:p>
                  </a:txBody>
                  <a:tcPr marL="167640" marR="167640" marT="83820" marB="83820"/>
                </a:tc>
                <a:tc>
                  <a:txBody>
                    <a:bodyPr/>
                    <a:lstStyle/>
                    <a:p>
                      <a:endParaRPr lang="en-GB" sz="3300" dirty="0"/>
                    </a:p>
                  </a:txBody>
                  <a:tcPr marL="167640" marR="167640" marT="83820" marB="83820"/>
                </a:tc>
                <a:extLst>
                  <a:ext uri="{0D108BD9-81ED-4DB2-BD59-A6C34878D82A}">
                    <a16:rowId xmlns:a16="http://schemas.microsoft.com/office/drawing/2014/main" val="3634537086"/>
                  </a:ext>
                </a:extLst>
              </a:tr>
              <a:tr h="2139829">
                <a:tc>
                  <a:txBody>
                    <a:bodyPr/>
                    <a:lstStyle/>
                    <a:p>
                      <a:r>
                        <a:rPr lang="en-GB" sz="1800" kern="1200" dirty="0">
                          <a:solidFill>
                            <a:schemeClr val="dk1"/>
                          </a:solidFill>
                          <a:effectLst/>
                          <a:latin typeface="+mn-lt"/>
                          <a:ea typeface="+mn-ea"/>
                          <a:cs typeface="+mn-cs"/>
                        </a:rPr>
                        <a:t>“I am </a:t>
                      </a:r>
                      <a:r>
                        <a:rPr lang="en-GB" sz="1800" kern="1200" dirty="0" err="1">
                          <a:solidFill>
                            <a:schemeClr val="dk1"/>
                          </a:solidFill>
                          <a:effectLst/>
                          <a:latin typeface="+mn-lt"/>
                          <a:ea typeface="+mn-ea"/>
                          <a:cs typeface="+mn-cs"/>
                        </a:rPr>
                        <a:t>Dr.</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Grimesby</a:t>
                      </a:r>
                      <a:r>
                        <a:rPr lang="en-GB" sz="1800" kern="1200" dirty="0">
                          <a:solidFill>
                            <a:schemeClr val="dk1"/>
                          </a:solidFill>
                          <a:effectLst/>
                          <a:latin typeface="+mn-lt"/>
                          <a:ea typeface="+mn-ea"/>
                          <a:cs typeface="+mn-cs"/>
                        </a:rPr>
                        <a:t> Roylott, of Stoke Moran."</a:t>
                      </a:r>
                      <a:endParaRPr lang="en-GB" sz="2000" dirty="0"/>
                    </a:p>
                  </a:txBody>
                  <a:tcPr marL="167640" marR="167640" marT="83820" marB="83820"/>
                </a:tc>
                <a:tc>
                  <a:txBody>
                    <a:bodyPr/>
                    <a:lstStyle/>
                    <a:p>
                      <a:endParaRPr lang="en-GB" sz="3300" dirty="0"/>
                    </a:p>
                  </a:txBody>
                  <a:tcPr marL="167640" marR="167640" marT="83820" marB="83820"/>
                </a:tc>
                <a:extLst>
                  <a:ext uri="{0D108BD9-81ED-4DB2-BD59-A6C34878D82A}">
                    <a16:rowId xmlns:a16="http://schemas.microsoft.com/office/drawing/2014/main" val="3057750389"/>
                  </a:ext>
                </a:extLst>
              </a:tr>
            </a:tbl>
          </a:graphicData>
        </a:graphic>
      </p:graphicFrame>
      <p:sp>
        <p:nvSpPr>
          <p:cNvPr id="11" name="TextBox 10">
            <a:extLst>
              <a:ext uri="{FF2B5EF4-FFF2-40B4-BE49-F238E27FC236}">
                <a16:creationId xmlns:a16="http://schemas.microsoft.com/office/drawing/2014/main" id="{EC825D24-676F-4455-A181-88ABF1E87136}"/>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221229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D3020-21F7-40E2-BFA3-911CB0B9FC04}"/>
              </a:ext>
            </a:extLst>
          </p:cNvPr>
          <p:cNvSpPr>
            <a:spLocks noGrp="1"/>
          </p:cNvSpPr>
          <p:nvPr>
            <p:ph type="title"/>
          </p:nvPr>
        </p:nvSpPr>
        <p:spPr>
          <a:xfrm>
            <a:off x="5843459" y="206759"/>
            <a:ext cx="5566331" cy="6432580"/>
          </a:xfrm>
        </p:spPr>
        <p:txBody>
          <a:bodyPr anchor="ctr">
            <a:normAutofit fontScale="90000"/>
          </a:bodyPr>
          <a:lstStyle/>
          <a:p>
            <a:r>
              <a:rPr lang="en-GB" sz="3200" dirty="0"/>
              <a:t>Now answer question A2.</a:t>
            </a:r>
            <a:br>
              <a:rPr lang="en-GB" sz="3200" dirty="0"/>
            </a:br>
            <a:br>
              <a:rPr lang="en-GB" sz="3200" dirty="0"/>
            </a:br>
            <a:r>
              <a:rPr lang="en-GB" sz="3200" dirty="0"/>
              <a:t>Complete the rest of this PETER paragraph to create your first point.</a:t>
            </a:r>
            <a:br>
              <a:rPr lang="en-GB" sz="3200" dirty="0"/>
            </a:br>
            <a:br>
              <a:rPr lang="en-GB" sz="3200" dirty="0"/>
            </a:br>
            <a:r>
              <a:rPr lang="en-GB" sz="3200" dirty="0">
                <a:solidFill>
                  <a:srgbClr val="FF0000"/>
                </a:solidFill>
              </a:rPr>
              <a:t>The writer uses Dr Roylott’s attire to create an impression of an aggressive and dangerous character. </a:t>
            </a:r>
            <a:r>
              <a:rPr lang="en-GB" sz="3200" dirty="0">
                <a:solidFill>
                  <a:srgbClr val="FFC000"/>
                </a:solidFill>
              </a:rPr>
              <a:t>He is described “with a hunting-crop swinging in his hand. </a:t>
            </a:r>
            <a:r>
              <a:rPr lang="en-GB" sz="3200" dirty="0">
                <a:solidFill>
                  <a:srgbClr val="00B050"/>
                </a:solidFill>
              </a:rPr>
              <a:t>The use of the verb “swinging” </a:t>
            </a:r>
            <a:r>
              <a:rPr lang="en-GB" sz="3200" dirty="0">
                <a:solidFill>
                  <a:srgbClr val="00B0F0"/>
                </a:solidFill>
              </a:rPr>
              <a:t>suggests… </a:t>
            </a:r>
            <a:br>
              <a:rPr lang="en-GB" sz="3200" dirty="0">
                <a:solidFill>
                  <a:srgbClr val="00B0F0"/>
                </a:solidFill>
              </a:rPr>
            </a:br>
            <a:r>
              <a:rPr lang="en-GB" sz="3200" dirty="0">
                <a:solidFill>
                  <a:srgbClr val="7030A0"/>
                </a:solidFill>
              </a:rPr>
              <a:t>making the reader feel…</a:t>
            </a:r>
            <a:br>
              <a:rPr lang="en-GB" sz="3200" dirty="0">
                <a:solidFill>
                  <a:srgbClr val="7030A0"/>
                </a:solidFill>
              </a:rPr>
            </a:br>
            <a:br>
              <a:rPr lang="en-GB" sz="3200" dirty="0">
                <a:solidFill>
                  <a:srgbClr val="7030A0"/>
                </a:solidFill>
              </a:rPr>
            </a:br>
            <a:r>
              <a:rPr lang="en-GB" sz="2200" dirty="0">
                <a:solidFill>
                  <a:srgbClr val="FF0000"/>
                </a:solidFill>
              </a:rPr>
              <a:t>Point</a:t>
            </a:r>
            <a:r>
              <a:rPr lang="en-GB" sz="2200" dirty="0">
                <a:solidFill>
                  <a:srgbClr val="7030A0"/>
                </a:solidFill>
              </a:rPr>
              <a:t>  </a:t>
            </a:r>
            <a:r>
              <a:rPr lang="en-GB" sz="2200" dirty="0">
                <a:solidFill>
                  <a:srgbClr val="FFC000"/>
                </a:solidFill>
              </a:rPr>
              <a:t>Evidence</a:t>
            </a:r>
            <a:r>
              <a:rPr lang="en-GB" sz="2200" dirty="0">
                <a:solidFill>
                  <a:srgbClr val="7030A0"/>
                </a:solidFill>
              </a:rPr>
              <a:t>  </a:t>
            </a:r>
            <a:r>
              <a:rPr lang="en-GB" sz="2200" dirty="0">
                <a:solidFill>
                  <a:srgbClr val="00B050"/>
                </a:solidFill>
              </a:rPr>
              <a:t>Terminology</a:t>
            </a:r>
            <a:r>
              <a:rPr lang="en-GB" sz="2200" dirty="0">
                <a:solidFill>
                  <a:srgbClr val="7030A0"/>
                </a:solidFill>
              </a:rPr>
              <a:t>  </a:t>
            </a:r>
            <a:r>
              <a:rPr lang="en-GB" sz="2200" dirty="0">
                <a:solidFill>
                  <a:srgbClr val="00B0F0"/>
                </a:solidFill>
              </a:rPr>
              <a:t>Effect</a:t>
            </a:r>
            <a:r>
              <a:rPr lang="en-GB" sz="2200" dirty="0">
                <a:solidFill>
                  <a:srgbClr val="7030A0"/>
                </a:solidFill>
              </a:rPr>
              <a:t>  Reader</a:t>
            </a:r>
            <a:endParaRPr lang="en-GB" sz="3200" dirty="0">
              <a:solidFill>
                <a:srgbClr val="7030A0"/>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7929427-711C-4D21-B0E6-3D6279C68B6A}"/>
              </a:ext>
            </a:extLst>
          </p:cNvPr>
          <p:cNvSpPr>
            <a:spLocks noGrp="1"/>
          </p:cNvSpPr>
          <p:nvPr>
            <p:ph idx="1"/>
          </p:nvPr>
        </p:nvSpPr>
        <p:spPr>
          <a:xfrm>
            <a:off x="782196" y="441791"/>
            <a:ext cx="4986955" cy="5974415"/>
          </a:xfrm>
        </p:spPr>
        <p:txBody>
          <a:bodyPr anchor="ctr">
            <a:normAutofit lnSpcReduction="10000"/>
          </a:bodyPr>
          <a:lstStyle/>
          <a:p>
            <a:pPr marL="0" indent="0">
              <a:buNone/>
            </a:pPr>
            <a:r>
              <a:rPr lang="en-GB" sz="1800" u="sng" dirty="0"/>
              <a:t>Section 2</a:t>
            </a:r>
            <a:endParaRPr lang="en-GB" sz="1800" dirty="0"/>
          </a:p>
          <a:p>
            <a:pPr marL="0" indent="0">
              <a:buNone/>
            </a:pPr>
            <a:r>
              <a:rPr lang="en-GB" sz="1800" dirty="0"/>
              <a:t>having a black top-hat, a long frock-coat, and a pair of high gaiters, with a hunting-crop swinging in his hand. So tall was he that his hat actually brushed the cross bar of the doorway, and his breadth seemed to span it across from side to side. A large face, seared with a thousand wrinkles, burned yellow with the sun, and marked with every evil passion, was turned from one to the other of us, while his deep-set, bile-shot eyes, and his high, thin, fleshless nose, gave him somewhat the resemblance to a fierce old bird of prey.</a:t>
            </a:r>
          </a:p>
          <a:p>
            <a:pPr marL="0" indent="0">
              <a:buNone/>
            </a:pPr>
            <a:r>
              <a:rPr lang="en-GB" sz="1800" dirty="0"/>
              <a:t>"Which of you is Holmes?" asked this apparition.</a:t>
            </a:r>
          </a:p>
          <a:p>
            <a:pPr marL="0" indent="0">
              <a:buNone/>
            </a:pPr>
            <a:r>
              <a:rPr lang="en-GB" sz="1800" dirty="0"/>
              <a:t>"My name, sir; but you have the advantage of me," said my companion quietly.</a:t>
            </a:r>
          </a:p>
          <a:p>
            <a:pPr marL="0" indent="0">
              <a:buNone/>
            </a:pPr>
            <a:r>
              <a:rPr lang="en-GB" sz="1800" dirty="0"/>
              <a:t>"I am </a:t>
            </a:r>
            <a:r>
              <a:rPr lang="en-GB" sz="1800" dirty="0" err="1"/>
              <a:t>Dr.</a:t>
            </a:r>
            <a:r>
              <a:rPr lang="en-GB" sz="1800" dirty="0"/>
              <a:t> </a:t>
            </a:r>
            <a:r>
              <a:rPr lang="en-GB" sz="1800" dirty="0" err="1"/>
              <a:t>Grimesby</a:t>
            </a:r>
            <a:r>
              <a:rPr lang="en-GB" sz="1800" dirty="0"/>
              <a:t> Roylott, of Stoke Moran."</a:t>
            </a:r>
          </a:p>
          <a:p>
            <a:pPr marL="0" indent="0">
              <a:buNone/>
            </a:pPr>
            <a:r>
              <a:rPr lang="en-GB" sz="1800" b="1" dirty="0"/>
              <a:t>A2. How does the writer show that </a:t>
            </a:r>
            <a:r>
              <a:rPr lang="en-GB" sz="1800" b="1" dirty="0" err="1"/>
              <a:t>Dr.</a:t>
            </a:r>
            <a:r>
              <a:rPr lang="en-GB" sz="1800" b="1" dirty="0"/>
              <a:t> Roylott is an aggressive and dangerous character? [5] </a:t>
            </a:r>
            <a:endParaRPr lang="en-GB" sz="1800" dirty="0"/>
          </a:p>
          <a:p>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F82F21-DED4-4728-B603-523671F8FD16}"/>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39215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3020-21F7-40E2-BFA3-911CB0B9FC04}"/>
              </a:ext>
            </a:extLst>
          </p:cNvPr>
          <p:cNvSpPr>
            <a:spLocks noGrp="1"/>
          </p:cNvSpPr>
          <p:nvPr>
            <p:ph type="title"/>
          </p:nvPr>
        </p:nvSpPr>
        <p:spPr>
          <a:xfrm>
            <a:off x="5843459" y="206759"/>
            <a:ext cx="6083498" cy="6432580"/>
          </a:xfrm>
        </p:spPr>
        <p:txBody>
          <a:bodyPr anchor="ctr">
            <a:normAutofit/>
          </a:bodyPr>
          <a:lstStyle/>
          <a:p>
            <a:r>
              <a:rPr lang="en-GB" sz="3200" dirty="0"/>
              <a:t>Now answer question A2.</a:t>
            </a:r>
            <a:br>
              <a:rPr lang="en-GB" sz="3200" dirty="0"/>
            </a:br>
            <a:br>
              <a:rPr lang="en-GB" sz="3200" dirty="0"/>
            </a:br>
            <a:r>
              <a:rPr lang="en-GB" sz="3200" dirty="0"/>
              <a:t>Add 2/3 other PETER paragraphs of your own to fully answer the question.</a:t>
            </a:r>
            <a:br>
              <a:rPr lang="en-GB" sz="3200" dirty="0"/>
            </a:br>
            <a:br>
              <a:rPr lang="en-GB" sz="3200" dirty="0"/>
            </a:br>
            <a:r>
              <a:rPr lang="en-GB" sz="3200" dirty="0"/>
              <a:t>You could include points on:</a:t>
            </a:r>
            <a:br>
              <a:rPr lang="en-GB" sz="3200" dirty="0"/>
            </a:br>
            <a:r>
              <a:rPr lang="en-GB" sz="3200" dirty="0"/>
              <a:t>- Dr Roylott’s size</a:t>
            </a:r>
            <a:br>
              <a:rPr lang="en-GB" sz="3200" dirty="0"/>
            </a:br>
            <a:r>
              <a:rPr lang="en-GB" sz="3200" dirty="0"/>
              <a:t>- Facial features</a:t>
            </a:r>
            <a:br>
              <a:rPr lang="en-GB" sz="3200" dirty="0"/>
            </a:br>
            <a:r>
              <a:rPr lang="en-GB" sz="3200" dirty="0"/>
              <a:t>- Comparison to a bird of prey</a:t>
            </a:r>
            <a:br>
              <a:rPr lang="en-GB" sz="3200" dirty="0">
                <a:solidFill>
                  <a:srgbClr val="7030A0"/>
                </a:solidFill>
              </a:rPr>
            </a:br>
            <a:br>
              <a:rPr lang="en-GB" sz="3200" dirty="0">
                <a:solidFill>
                  <a:srgbClr val="7030A0"/>
                </a:solidFill>
              </a:rPr>
            </a:br>
            <a:r>
              <a:rPr lang="en-GB" sz="2200" dirty="0">
                <a:solidFill>
                  <a:srgbClr val="FF0000"/>
                </a:solidFill>
              </a:rPr>
              <a:t>Point</a:t>
            </a:r>
            <a:r>
              <a:rPr lang="en-GB" sz="2200" dirty="0">
                <a:solidFill>
                  <a:srgbClr val="7030A0"/>
                </a:solidFill>
              </a:rPr>
              <a:t>  </a:t>
            </a:r>
            <a:r>
              <a:rPr lang="en-GB" sz="2200" dirty="0">
                <a:solidFill>
                  <a:srgbClr val="FFC000"/>
                </a:solidFill>
              </a:rPr>
              <a:t>Evidence</a:t>
            </a:r>
            <a:r>
              <a:rPr lang="en-GB" sz="2200" dirty="0">
                <a:solidFill>
                  <a:srgbClr val="7030A0"/>
                </a:solidFill>
              </a:rPr>
              <a:t>  </a:t>
            </a:r>
            <a:r>
              <a:rPr lang="en-GB" sz="2200" dirty="0">
                <a:solidFill>
                  <a:srgbClr val="00B050"/>
                </a:solidFill>
              </a:rPr>
              <a:t>Terminology</a:t>
            </a:r>
            <a:r>
              <a:rPr lang="en-GB" sz="2200" dirty="0">
                <a:solidFill>
                  <a:srgbClr val="7030A0"/>
                </a:solidFill>
              </a:rPr>
              <a:t>  </a:t>
            </a:r>
            <a:r>
              <a:rPr lang="en-GB" sz="2200" dirty="0">
                <a:solidFill>
                  <a:srgbClr val="00B0F0"/>
                </a:solidFill>
              </a:rPr>
              <a:t>Effect</a:t>
            </a:r>
            <a:r>
              <a:rPr lang="en-GB" sz="2200" dirty="0">
                <a:solidFill>
                  <a:srgbClr val="7030A0"/>
                </a:solidFill>
              </a:rPr>
              <a:t>  Reader</a:t>
            </a:r>
            <a:endParaRPr lang="en-GB" sz="3200" dirty="0">
              <a:solidFill>
                <a:srgbClr val="7030A0"/>
              </a:solidFill>
            </a:endParaRPr>
          </a:p>
        </p:txBody>
      </p:sp>
      <p:sp>
        <p:nvSpPr>
          <p:cNvPr id="3" name="Content Placeholder 2">
            <a:extLst>
              <a:ext uri="{FF2B5EF4-FFF2-40B4-BE49-F238E27FC236}">
                <a16:creationId xmlns:a16="http://schemas.microsoft.com/office/drawing/2014/main" id="{A7929427-711C-4D21-B0E6-3D6279C68B6A}"/>
              </a:ext>
            </a:extLst>
          </p:cNvPr>
          <p:cNvSpPr>
            <a:spLocks noGrp="1"/>
          </p:cNvSpPr>
          <p:nvPr>
            <p:ph idx="1"/>
          </p:nvPr>
        </p:nvSpPr>
        <p:spPr>
          <a:xfrm>
            <a:off x="782196" y="441791"/>
            <a:ext cx="4986955" cy="5974415"/>
          </a:xfrm>
        </p:spPr>
        <p:txBody>
          <a:bodyPr anchor="ctr">
            <a:normAutofit lnSpcReduction="10000"/>
          </a:bodyPr>
          <a:lstStyle/>
          <a:p>
            <a:pPr marL="0" indent="0">
              <a:buNone/>
            </a:pPr>
            <a:r>
              <a:rPr lang="en-GB" sz="1800" u="sng" dirty="0"/>
              <a:t>Section 2</a:t>
            </a:r>
            <a:endParaRPr lang="en-GB" sz="1800" dirty="0"/>
          </a:p>
          <a:p>
            <a:pPr marL="0" indent="0">
              <a:buNone/>
            </a:pPr>
            <a:r>
              <a:rPr lang="en-GB" sz="1800" dirty="0"/>
              <a:t>having a black top-hat, a long frock-coat, and a pair of high gaiters, with a hunting-crop swinging in his hand. So tall was he that his hat actually brushed the cross bar of the doorway, and his breadth seemed to span it across from side to side. A large face, seared with a thousand wrinkles, burned yellow with the sun, and marked with every evil passion, was turned from one to the other of us, while his deep-set, bile-shot eyes, and his high, thin, fleshless nose, gave him somewhat the resemblance to a fierce old bird of prey.</a:t>
            </a:r>
          </a:p>
          <a:p>
            <a:pPr marL="0" indent="0">
              <a:buNone/>
            </a:pPr>
            <a:r>
              <a:rPr lang="en-GB" sz="1800" dirty="0"/>
              <a:t>"Which of you is Holmes?" asked this apparition.</a:t>
            </a:r>
          </a:p>
          <a:p>
            <a:pPr marL="0" indent="0">
              <a:buNone/>
            </a:pPr>
            <a:r>
              <a:rPr lang="en-GB" sz="1800" dirty="0"/>
              <a:t>"My name, sir; but you have the advantage of me," said my companion quietly.</a:t>
            </a:r>
          </a:p>
          <a:p>
            <a:pPr marL="0" indent="0">
              <a:buNone/>
            </a:pPr>
            <a:r>
              <a:rPr lang="en-GB" sz="1800" dirty="0"/>
              <a:t>"I am </a:t>
            </a:r>
            <a:r>
              <a:rPr lang="en-GB" sz="1800" dirty="0" err="1"/>
              <a:t>Dr.</a:t>
            </a:r>
            <a:r>
              <a:rPr lang="en-GB" sz="1800" dirty="0"/>
              <a:t> </a:t>
            </a:r>
            <a:r>
              <a:rPr lang="en-GB" sz="1800" dirty="0" err="1"/>
              <a:t>Grimesby</a:t>
            </a:r>
            <a:r>
              <a:rPr lang="en-GB" sz="1800" dirty="0"/>
              <a:t> Roylott, of Stoke Moran."</a:t>
            </a:r>
          </a:p>
          <a:p>
            <a:pPr marL="0" indent="0">
              <a:buNone/>
            </a:pPr>
            <a:r>
              <a:rPr lang="en-GB" sz="1800" b="1" dirty="0"/>
              <a:t>A2. How does the writer show that </a:t>
            </a:r>
            <a:r>
              <a:rPr lang="en-GB" sz="1800" b="1" dirty="0" err="1"/>
              <a:t>Dr.</a:t>
            </a:r>
            <a:r>
              <a:rPr lang="en-GB" sz="1800" b="1" dirty="0"/>
              <a:t> Roylott is an aggressive and dangerous character? [5] </a:t>
            </a:r>
            <a:endParaRPr lang="en-GB" sz="1800" dirty="0"/>
          </a:p>
          <a:p>
            <a:endParaRPr lang="en-GB" sz="1800" dirty="0"/>
          </a:p>
        </p:txBody>
      </p:sp>
      <p:sp>
        <p:nvSpPr>
          <p:cNvPr id="11" name="TextBox 10">
            <a:extLst>
              <a:ext uri="{FF2B5EF4-FFF2-40B4-BE49-F238E27FC236}">
                <a16:creationId xmlns:a16="http://schemas.microsoft.com/office/drawing/2014/main" id="{ACF82F21-DED4-4728-B603-523671F8FD16}"/>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55142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BC563-0FE1-4320-8CE6-CE49EFAD4CA5}"/>
              </a:ext>
            </a:extLst>
          </p:cNvPr>
          <p:cNvSpPr>
            <a:spLocks noGrp="1"/>
          </p:cNvSpPr>
          <p:nvPr>
            <p:ph type="title"/>
          </p:nvPr>
        </p:nvSpPr>
        <p:spPr>
          <a:xfrm>
            <a:off x="1188069" y="381935"/>
            <a:ext cx="4008583" cy="5974414"/>
          </a:xfrm>
        </p:spPr>
        <p:txBody>
          <a:bodyPr anchor="ctr">
            <a:noAutofit/>
          </a:bodyPr>
          <a:lstStyle/>
          <a:p>
            <a:r>
              <a:rPr lang="en-GB" dirty="0"/>
              <a:t>Identify words and phrases you could use to talk about your impression of Sherlock Holmes.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627907F-2AB4-4A54-A1FD-6C0238F536E7}"/>
              </a:ext>
            </a:extLst>
          </p:cNvPr>
          <p:cNvSpPr>
            <a:spLocks noGrp="1"/>
          </p:cNvSpPr>
          <p:nvPr>
            <p:ph idx="1"/>
          </p:nvPr>
        </p:nvSpPr>
        <p:spPr>
          <a:xfrm>
            <a:off x="5892337" y="381935"/>
            <a:ext cx="5666593" cy="6476065"/>
          </a:xfrm>
        </p:spPr>
        <p:txBody>
          <a:bodyPr anchor="ctr">
            <a:normAutofit fontScale="62500" lnSpcReduction="20000"/>
          </a:bodyPr>
          <a:lstStyle/>
          <a:p>
            <a:pPr marL="0" indent="0">
              <a:buNone/>
            </a:pPr>
            <a:r>
              <a:rPr lang="en-GB" u="sng" dirty="0"/>
              <a:t>Section 3</a:t>
            </a:r>
            <a:endParaRPr lang="en-GB" dirty="0"/>
          </a:p>
          <a:p>
            <a:pPr marL="0" indent="0">
              <a:buNone/>
            </a:pPr>
            <a:r>
              <a:rPr lang="en-GB" dirty="0"/>
              <a:t>"Indeed, Doctor," said Holmes blandly. "Pray take a seat."</a:t>
            </a:r>
          </a:p>
          <a:p>
            <a:pPr marL="0" indent="0">
              <a:buNone/>
            </a:pPr>
            <a:r>
              <a:rPr lang="en-GB" dirty="0"/>
              <a:t>"I will do nothing of the kind. My stepdaughter has been here. I have traced her. What has she been saying to you?"</a:t>
            </a:r>
          </a:p>
          <a:p>
            <a:pPr marL="0" indent="0">
              <a:buNone/>
            </a:pPr>
            <a:r>
              <a:rPr lang="en-GB" dirty="0"/>
              <a:t>"It is a little cold for the time of the year," said Holmes.</a:t>
            </a:r>
          </a:p>
          <a:p>
            <a:pPr marL="0" indent="0">
              <a:buNone/>
            </a:pPr>
            <a:r>
              <a:rPr lang="en-GB" dirty="0"/>
              <a:t>"What has she been saying to you?" screamed the old man furiously.</a:t>
            </a:r>
          </a:p>
          <a:p>
            <a:pPr marL="0" indent="0">
              <a:buNone/>
            </a:pPr>
            <a:r>
              <a:rPr lang="en-GB" dirty="0"/>
              <a:t>"But I have heard that the crocuses promise well," continued my companion imperturbably.</a:t>
            </a:r>
          </a:p>
          <a:p>
            <a:pPr marL="0" indent="0">
              <a:buNone/>
            </a:pPr>
            <a:r>
              <a:rPr lang="en-GB" dirty="0"/>
              <a:t>"Ha! You put me off, do you?" said our new visitor, taking a step forward and shaking his hunting-crop. "I know you, you scoundrel! I have heard of you before. You are Holmes, the meddler."</a:t>
            </a:r>
          </a:p>
          <a:p>
            <a:pPr marL="0" indent="0">
              <a:buNone/>
            </a:pPr>
            <a:r>
              <a:rPr lang="en-GB" dirty="0"/>
              <a:t>My friend smiled.</a:t>
            </a:r>
          </a:p>
          <a:p>
            <a:pPr marL="0" indent="0">
              <a:buNone/>
            </a:pPr>
            <a:r>
              <a:rPr lang="en-GB" dirty="0"/>
              <a:t>"Holmes, the busybody!"</a:t>
            </a:r>
          </a:p>
          <a:p>
            <a:pPr marL="0" indent="0">
              <a:buNone/>
            </a:pPr>
            <a:r>
              <a:rPr lang="en-GB" dirty="0"/>
              <a:t>His smile broadened.</a:t>
            </a:r>
          </a:p>
          <a:p>
            <a:pPr marL="0" indent="0">
              <a:buNone/>
            </a:pPr>
            <a:r>
              <a:rPr lang="en-GB" b="1" dirty="0"/>
              <a:t>A3. What impressions do you get of Sherlock Holmes from these lines? [10]</a:t>
            </a:r>
            <a:endParaRPr lang="en-GB" dirty="0"/>
          </a:p>
          <a:p>
            <a:pPr marL="0" indent="0">
              <a:buNone/>
            </a:pPr>
            <a:r>
              <a:rPr lang="en-GB" b="1" i="1" dirty="0"/>
              <a:t>You must refer to the text to support your answer. </a:t>
            </a:r>
            <a:endParaRPr lang="en-GB" dirty="0"/>
          </a:p>
          <a:p>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84B765-61F3-4998-A084-24BD6DB66565}"/>
              </a:ext>
            </a:extLst>
          </p:cNvPr>
          <p:cNvSpPr txBox="1"/>
          <p:nvPr/>
        </p:nvSpPr>
        <p:spPr>
          <a:xfrm rot="16200000">
            <a:off x="-3075058" y="3075056"/>
            <a:ext cx="6858002" cy="707886"/>
          </a:xfrm>
          <a:prstGeom prst="rect">
            <a:avLst/>
          </a:prstGeom>
          <a:solidFill>
            <a:srgbClr val="0070C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1958164349"/>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126</TotalTime>
  <Words>2192</Words>
  <Application>Microsoft Office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Univers</vt:lpstr>
      <vt:lpstr>GradientVTI</vt:lpstr>
      <vt:lpstr>Paper 1 Reading: Sherlock Holmes – The Adventure of the Speckled band. </vt:lpstr>
      <vt:lpstr>Read the first section of the text.   Write down 5 quotes that show you something about the man who opens the door.  Example: 1. “So tall was he that his hat actually brushed the cross bar of the doorway”</vt:lpstr>
      <vt:lpstr>The examiners will not award  marks for unabridged quotations (long quotes just copied from the text) in question 1 so it is always best to rewrite them in your own words.  Example: 1. “So tall was he that his hat actually  brushed the cross bar of the doorway”  BECOMES  1. He is very tall meaning his hat touches  the top of the door frame.  Now rewrite your 5 quotations in your own words in order to answer question 1.</vt:lpstr>
      <vt:lpstr>Identify words and phrases that demonstrate Dr Roylott is aggressive or dangerous.</vt:lpstr>
      <vt:lpstr>Draw the table opposite and then explain how the chosen verbs add to the sense of Dr Roylott being aggressive and dangerous.   (It will help to find them in the extract first to see what is being described.)  Then pick two more verbs from Section 2 to complete the table.</vt:lpstr>
      <vt:lpstr>Now explain how  these quotations show that Dr Roylott is aggressive and dangerous. </vt:lpstr>
      <vt:lpstr>Now answer question A2.  Complete the rest of this PETER paragraph to create your first point.  The writer uses Dr Roylott’s attire to create an impression of an aggressive and dangerous character. He is described “with a hunting-crop swinging in his hand. The use of the verb “swinging” suggests…  making the reader feel…  Point  Evidence  Terminology  Effect  Reader</vt:lpstr>
      <vt:lpstr>Now answer question A2.  Add 2/3 other PETER paragraphs of your own to fully answer the question.  You could include points on: - Dr Roylott’s size - Facial features - Comparison to a bird of prey  Point  Evidence  Terminology  Effect  Reader</vt:lpstr>
      <vt:lpstr>Identify words and phrases you could use to talk about your impression of Sherlock Holmes.</vt:lpstr>
      <vt:lpstr>Create a mind map of words that show Holmes remains untroubled by Roylott.</vt:lpstr>
      <vt:lpstr>What is the effect of the contrast created between Sherlock Holmes and Dr. Roylott?</vt:lpstr>
      <vt:lpstr>Section 3 "Indeed, Doctor," said Holmes blandly. "Pray take a seat." "I will do nothing of the kind. My stepdaughter has been here. I have traced her. What has she been saying to you?" "It is a little cold for the time of the year," said Holmes. "What has she been saying to you?" screamed the old man furiously. "But I have heard that the crocuses promise well," continued my companion imperturbably. "Ha! You put me off, do you?" said our new visitor, taking a step forward and shaking his hunting-crop. "I know you, you scoundrel! I have heard of you before. You are Holmes, the meddler." My friend smiled. "Holmes, the busybody!" His smile broadened. A3. What impressions do you get of Sherlock Holmes from these lines? [10] You must refer to the text to support your answer.  </vt:lpstr>
      <vt:lpstr>Section 3 "Indeed, Doctor," said Holmes blandly. "Pray take a seat." "I will do nothing of the kind. My stepdaughter has been here. I have traced her. What has she been saying to you?" "It is a little cold for the time of the year," said Holmes. "What has she been saying to you?" screamed the old man furiously. "But I have heard that the crocuses promise well," continued my companion imperturbably. "Ha! You put me off, do you?" said our new visitor, taking a step forward and shaking his hunting-crop. "I know you, you scoundrel! I have heard of you before. You are Holmes, the meddler." My friend smiled. "Holmes, the busybody!" His smile broadened. A3. What impressions do you get of Sherlock Holmes from these lines? [10] You must refer to the text to support your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1 Reading: Sherlock Holmes – The Adventure of the Speckled band. </dc:title>
  <dc:creator>Amanda Allen</dc:creator>
  <cp:lastModifiedBy>Amanda Allen</cp:lastModifiedBy>
  <cp:revision>5</cp:revision>
  <dcterms:created xsi:type="dcterms:W3CDTF">2020-06-02T10:50:43Z</dcterms:created>
  <dcterms:modified xsi:type="dcterms:W3CDTF">2020-06-04T08:52:22Z</dcterms:modified>
</cp:coreProperties>
</file>