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31"/>
  </p:notesMasterIdLst>
  <p:sldIdLst>
    <p:sldId id="256" r:id="rId2"/>
    <p:sldId id="258" r:id="rId3"/>
    <p:sldId id="284" r:id="rId4"/>
    <p:sldId id="285" r:id="rId5"/>
    <p:sldId id="268" r:id="rId6"/>
    <p:sldId id="259" r:id="rId7"/>
    <p:sldId id="260" r:id="rId8"/>
    <p:sldId id="269" r:id="rId9"/>
    <p:sldId id="261" r:id="rId10"/>
    <p:sldId id="262" r:id="rId11"/>
    <p:sldId id="263" r:id="rId12"/>
    <p:sldId id="264" r:id="rId13"/>
    <p:sldId id="265" r:id="rId14"/>
    <p:sldId id="267" r:id="rId15"/>
    <p:sldId id="271" r:id="rId16"/>
    <p:sldId id="270" r:id="rId17"/>
    <p:sldId id="266" r:id="rId18"/>
    <p:sldId id="272" r:id="rId19"/>
    <p:sldId id="273" r:id="rId20"/>
    <p:sldId id="274" r:id="rId21"/>
    <p:sldId id="275" r:id="rId22"/>
    <p:sldId id="276" r:id="rId23"/>
    <p:sldId id="277" r:id="rId24"/>
    <p:sldId id="278" r:id="rId25"/>
    <p:sldId id="279" r:id="rId26"/>
    <p:sldId id="281" r:id="rId27"/>
    <p:sldId id="280" r:id="rId28"/>
    <p:sldId id="282" r:id="rId29"/>
    <p:sldId id="283"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81" d="100"/>
          <a:sy n="81" d="100"/>
        </p:scale>
        <p:origin x="108"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1CBF4C-A505-4FD6-9EAE-D84BF7A421FB}" type="datetimeFigureOut">
              <a:rPr lang="en-GB" smtClean="0"/>
              <a:t>13/11/2020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B6FDF4-4E12-4FE7-A1E3-69467D1A1E58}" type="slidenum">
              <a:rPr lang="en-GB" smtClean="0"/>
              <a:t>‹#›</a:t>
            </a:fld>
            <a:endParaRPr lang="en-GB"/>
          </a:p>
        </p:txBody>
      </p:sp>
    </p:spTree>
    <p:extLst>
      <p:ext uri="{BB962C8B-B14F-4D97-AF65-F5344CB8AC3E}">
        <p14:creationId xmlns:p14="http://schemas.microsoft.com/office/powerpoint/2010/main" val="1163874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1</a:t>
            </a:r>
          </a:p>
        </p:txBody>
      </p:sp>
      <p:sp>
        <p:nvSpPr>
          <p:cNvPr id="4" name="Slide Number Placeholder 3"/>
          <p:cNvSpPr>
            <a:spLocks noGrp="1"/>
          </p:cNvSpPr>
          <p:nvPr>
            <p:ph type="sldNum" sz="quarter" idx="5"/>
          </p:nvPr>
        </p:nvSpPr>
        <p:spPr/>
        <p:txBody>
          <a:bodyPr/>
          <a:lstStyle/>
          <a:p>
            <a:fld id="{91B6FDF4-4E12-4FE7-A1E3-69467D1A1E58}" type="slidenum">
              <a:rPr lang="en-GB" smtClean="0"/>
              <a:t>1</a:t>
            </a:fld>
            <a:endParaRPr lang="en-GB"/>
          </a:p>
        </p:txBody>
      </p:sp>
    </p:spTree>
    <p:extLst>
      <p:ext uri="{BB962C8B-B14F-4D97-AF65-F5344CB8AC3E}">
        <p14:creationId xmlns:p14="http://schemas.microsoft.com/office/powerpoint/2010/main" val="11204913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10</a:t>
            </a:fld>
            <a:endParaRPr lang="en-GB"/>
          </a:p>
        </p:txBody>
      </p:sp>
    </p:spTree>
    <p:extLst>
      <p:ext uri="{BB962C8B-B14F-4D97-AF65-F5344CB8AC3E}">
        <p14:creationId xmlns:p14="http://schemas.microsoft.com/office/powerpoint/2010/main" val="2130361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annotations/modelling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11</a:t>
            </a:fld>
            <a:endParaRPr lang="en-GB"/>
          </a:p>
        </p:txBody>
      </p:sp>
    </p:spTree>
    <p:extLst>
      <p:ext uri="{BB962C8B-B14F-4D97-AF65-F5344CB8AC3E}">
        <p14:creationId xmlns:p14="http://schemas.microsoft.com/office/powerpoint/2010/main" val="32839259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12</a:t>
            </a:fld>
            <a:endParaRPr lang="en-GB"/>
          </a:p>
        </p:txBody>
      </p:sp>
    </p:spTree>
    <p:extLst>
      <p:ext uri="{BB962C8B-B14F-4D97-AF65-F5344CB8AC3E}">
        <p14:creationId xmlns:p14="http://schemas.microsoft.com/office/powerpoint/2010/main" val="2902431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2</a:t>
            </a:r>
          </a:p>
        </p:txBody>
      </p:sp>
      <p:sp>
        <p:nvSpPr>
          <p:cNvPr id="4" name="Slide Number Placeholder 3"/>
          <p:cNvSpPr>
            <a:spLocks noGrp="1"/>
          </p:cNvSpPr>
          <p:nvPr>
            <p:ph type="sldNum" sz="quarter" idx="5"/>
          </p:nvPr>
        </p:nvSpPr>
        <p:spPr/>
        <p:txBody>
          <a:bodyPr/>
          <a:lstStyle/>
          <a:p>
            <a:fld id="{91B6FDF4-4E12-4FE7-A1E3-69467D1A1E58}" type="slidenum">
              <a:rPr lang="en-GB" smtClean="0"/>
              <a:t>13</a:t>
            </a:fld>
            <a:endParaRPr lang="en-GB"/>
          </a:p>
        </p:txBody>
      </p:sp>
    </p:spTree>
    <p:extLst>
      <p:ext uri="{BB962C8B-B14F-4D97-AF65-F5344CB8AC3E}">
        <p14:creationId xmlns:p14="http://schemas.microsoft.com/office/powerpoint/2010/main" val="3645997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14</a:t>
            </a:fld>
            <a:endParaRPr lang="en-GB"/>
          </a:p>
        </p:txBody>
      </p:sp>
    </p:spTree>
    <p:extLst>
      <p:ext uri="{BB962C8B-B14F-4D97-AF65-F5344CB8AC3E}">
        <p14:creationId xmlns:p14="http://schemas.microsoft.com/office/powerpoint/2010/main" val="3921857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15</a:t>
            </a:fld>
            <a:endParaRPr lang="en-GB"/>
          </a:p>
        </p:txBody>
      </p:sp>
    </p:spTree>
    <p:extLst>
      <p:ext uri="{BB962C8B-B14F-4D97-AF65-F5344CB8AC3E}">
        <p14:creationId xmlns:p14="http://schemas.microsoft.com/office/powerpoint/2010/main" val="4132016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16</a:t>
            </a:fld>
            <a:endParaRPr lang="en-GB"/>
          </a:p>
        </p:txBody>
      </p:sp>
    </p:spTree>
    <p:extLst>
      <p:ext uri="{BB962C8B-B14F-4D97-AF65-F5344CB8AC3E}">
        <p14:creationId xmlns:p14="http://schemas.microsoft.com/office/powerpoint/2010/main" val="752802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Use for annotating/modelling</a:t>
            </a:r>
          </a:p>
        </p:txBody>
      </p:sp>
      <p:sp>
        <p:nvSpPr>
          <p:cNvPr id="4" name="Slide Number Placeholder 3"/>
          <p:cNvSpPr>
            <a:spLocks noGrp="1"/>
          </p:cNvSpPr>
          <p:nvPr>
            <p:ph type="sldNum" sz="quarter" idx="5"/>
          </p:nvPr>
        </p:nvSpPr>
        <p:spPr/>
        <p:txBody>
          <a:bodyPr/>
          <a:lstStyle/>
          <a:p>
            <a:fld id="{91B6FDF4-4E12-4FE7-A1E3-69467D1A1E58}" type="slidenum">
              <a:rPr lang="en-GB" smtClean="0"/>
              <a:t>17</a:t>
            </a:fld>
            <a:endParaRPr lang="en-GB"/>
          </a:p>
        </p:txBody>
      </p:sp>
    </p:spTree>
    <p:extLst>
      <p:ext uri="{BB962C8B-B14F-4D97-AF65-F5344CB8AC3E}">
        <p14:creationId xmlns:p14="http://schemas.microsoft.com/office/powerpoint/2010/main" val="31751257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18</a:t>
            </a:fld>
            <a:endParaRPr lang="en-GB"/>
          </a:p>
        </p:txBody>
      </p:sp>
    </p:spTree>
    <p:extLst>
      <p:ext uri="{BB962C8B-B14F-4D97-AF65-F5344CB8AC3E}">
        <p14:creationId xmlns:p14="http://schemas.microsoft.com/office/powerpoint/2010/main" val="1865638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3</a:t>
            </a:r>
          </a:p>
        </p:txBody>
      </p:sp>
      <p:sp>
        <p:nvSpPr>
          <p:cNvPr id="4" name="Slide Number Placeholder 3"/>
          <p:cNvSpPr>
            <a:spLocks noGrp="1"/>
          </p:cNvSpPr>
          <p:nvPr>
            <p:ph type="sldNum" sz="quarter" idx="5"/>
          </p:nvPr>
        </p:nvSpPr>
        <p:spPr/>
        <p:txBody>
          <a:bodyPr/>
          <a:lstStyle/>
          <a:p>
            <a:fld id="{91B6FDF4-4E12-4FE7-A1E3-69467D1A1E58}" type="slidenum">
              <a:rPr lang="en-GB" smtClean="0"/>
              <a:t>19</a:t>
            </a:fld>
            <a:endParaRPr lang="en-GB"/>
          </a:p>
        </p:txBody>
      </p:sp>
    </p:spTree>
    <p:extLst>
      <p:ext uri="{BB962C8B-B14F-4D97-AF65-F5344CB8AC3E}">
        <p14:creationId xmlns:p14="http://schemas.microsoft.com/office/powerpoint/2010/main" val="3507333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a:t>
            </a:fld>
            <a:endParaRPr lang="en-GB"/>
          </a:p>
        </p:txBody>
      </p:sp>
    </p:spTree>
    <p:extLst>
      <p:ext uri="{BB962C8B-B14F-4D97-AF65-F5344CB8AC3E}">
        <p14:creationId xmlns:p14="http://schemas.microsoft.com/office/powerpoint/2010/main" val="2355082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20</a:t>
            </a:fld>
            <a:endParaRPr lang="en-GB"/>
          </a:p>
        </p:txBody>
      </p:sp>
    </p:spTree>
    <p:extLst>
      <p:ext uri="{BB962C8B-B14F-4D97-AF65-F5344CB8AC3E}">
        <p14:creationId xmlns:p14="http://schemas.microsoft.com/office/powerpoint/2010/main" val="2472751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21</a:t>
            </a:fld>
            <a:endParaRPr lang="en-GB"/>
          </a:p>
        </p:txBody>
      </p:sp>
    </p:spTree>
    <p:extLst>
      <p:ext uri="{BB962C8B-B14F-4D97-AF65-F5344CB8AC3E}">
        <p14:creationId xmlns:p14="http://schemas.microsoft.com/office/powerpoint/2010/main" val="1022751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22</a:t>
            </a:fld>
            <a:endParaRPr lang="en-GB"/>
          </a:p>
        </p:txBody>
      </p:sp>
    </p:spTree>
    <p:extLst>
      <p:ext uri="{BB962C8B-B14F-4D97-AF65-F5344CB8AC3E}">
        <p14:creationId xmlns:p14="http://schemas.microsoft.com/office/powerpoint/2010/main" val="153023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23</a:t>
            </a:fld>
            <a:endParaRPr lang="en-GB"/>
          </a:p>
        </p:txBody>
      </p:sp>
    </p:spTree>
    <p:extLst>
      <p:ext uri="{BB962C8B-B14F-4D97-AF65-F5344CB8AC3E}">
        <p14:creationId xmlns:p14="http://schemas.microsoft.com/office/powerpoint/2010/main" val="1157165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24</a:t>
            </a:fld>
            <a:endParaRPr lang="en-GB"/>
          </a:p>
        </p:txBody>
      </p:sp>
    </p:spTree>
    <p:extLst>
      <p:ext uri="{BB962C8B-B14F-4D97-AF65-F5344CB8AC3E}">
        <p14:creationId xmlns:p14="http://schemas.microsoft.com/office/powerpoint/2010/main" val="2984297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LESSON 4</a:t>
            </a:r>
          </a:p>
        </p:txBody>
      </p:sp>
      <p:sp>
        <p:nvSpPr>
          <p:cNvPr id="4" name="Slide Number Placeholder 3"/>
          <p:cNvSpPr>
            <a:spLocks noGrp="1"/>
          </p:cNvSpPr>
          <p:nvPr>
            <p:ph type="sldNum" sz="quarter" idx="5"/>
          </p:nvPr>
        </p:nvSpPr>
        <p:spPr/>
        <p:txBody>
          <a:bodyPr/>
          <a:lstStyle/>
          <a:p>
            <a:fld id="{91B6FDF4-4E12-4FE7-A1E3-69467D1A1E58}" type="slidenum">
              <a:rPr lang="en-GB" smtClean="0"/>
              <a:t>25</a:t>
            </a:fld>
            <a:endParaRPr lang="en-GB"/>
          </a:p>
        </p:txBody>
      </p:sp>
    </p:spTree>
    <p:extLst>
      <p:ext uri="{BB962C8B-B14F-4D97-AF65-F5344CB8AC3E}">
        <p14:creationId xmlns:p14="http://schemas.microsoft.com/office/powerpoint/2010/main" val="5270811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26</a:t>
            </a:fld>
            <a:endParaRPr lang="en-GB"/>
          </a:p>
        </p:txBody>
      </p:sp>
    </p:spTree>
    <p:extLst>
      <p:ext uri="{BB962C8B-B14F-4D97-AF65-F5344CB8AC3E}">
        <p14:creationId xmlns:p14="http://schemas.microsoft.com/office/powerpoint/2010/main" val="16499662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27</a:t>
            </a:fld>
            <a:endParaRPr lang="en-GB"/>
          </a:p>
        </p:txBody>
      </p:sp>
    </p:spTree>
    <p:extLst>
      <p:ext uri="{BB962C8B-B14F-4D97-AF65-F5344CB8AC3E}">
        <p14:creationId xmlns:p14="http://schemas.microsoft.com/office/powerpoint/2010/main" val="15384360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28</a:t>
            </a:fld>
            <a:endParaRPr lang="en-GB"/>
          </a:p>
        </p:txBody>
      </p:sp>
    </p:spTree>
    <p:extLst>
      <p:ext uri="{BB962C8B-B14F-4D97-AF65-F5344CB8AC3E}">
        <p14:creationId xmlns:p14="http://schemas.microsoft.com/office/powerpoint/2010/main" val="17993665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29</a:t>
            </a:fld>
            <a:endParaRPr lang="en-GB"/>
          </a:p>
        </p:txBody>
      </p:sp>
    </p:spTree>
    <p:extLst>
      <p:ext uri="{BB962C8B-B14F-4D97-AF65-F5344CB8AC3E}">
        <p14:creationId xmlns:p14="http://schemas.microsoft.com/office/powerpoint/2010/main" val="1654885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3</a:t>
            </a:fld>
            <a:endParaRPr lang="en-GB"/>
          </a:p>
        </p:txBody>
      </p:sp>
    </p:spTree>
    <p:extLst>
      <p:ext uri="{BB962C8B-B14F-4D97-AF65-F5344CB8AC3E}">
        <p14:creationId xmlns:p14="http://schemas.microsoft.com/office/powerpoint/2010/main" val="2355082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4</a:t>
            </a:fld>
            <a:endParaRPr lang="en-GB"/>
          </a:p>
        </p:txBody>
      </p:sp>
    </p:spTree>
    <p:extLst>
      <p:ext uri="{BB962C8B-B14F-4D97-AF65-F5344CB8AC3E}">
        <p14:creationId xmlns:p14="http://schemas.microsoft.com/office/powerpoint/2010/main" val="2355082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5</a:t>
            </a:fld>
            <a:endParaRPr lang="en-GB"/>
          </a:p>
        </p:txBody>
      </p:sp>
    </p:spTree>
    <p:extLst>
      <p:ext uri="{BB962C8B-B14F-4D97-AF65-F5344CB8AC3E}">
        <p14:creationId xmlns:p14="http://schemas.microsoft.com/office/powerpoint/2010/main" val="27304964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6</a:t>
            </a:fld>
            <a:endParaRPr lang="en-GB"/>
          </a:p>
        </p:txBody>
      </p:sp>
    </p:spTree>
    <p:extLst>
      <p:ext uri="{BB962C8B-B14F-4D97-AF65-F5344CB8AC3E}">
        <p14:creationId xmlns:p14="http://schemas.microsoft.com/office/powerpoint/2010/main" val="965943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7</a:t>
            </a:fld>
            <a:endParaRPr lang="en-GB"/>
          </a:p>
        </p:txBody>
      </p:sp>
    </p:spTree>
    <p:extLst>
      <p:ext uri="{BB962C8B-B14F-4D97-AF65-F5344CB8AC3E}">
        <p14:creationId xmlns:p14="http://schemas.microsoft.com/office/powerpoint/2010/main" val="17727873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8</a:t>
            </a:fld>
            <a:endParaRPr lang="en-GB"/>
          </a:p>
        </p:txBody>
      </p:sp>
    </p:spTree>
    <p:extLst>
      <p:ext uri="{BB962C8B-B14F-4D97-AF65-F5344CB8AC3E}">
        <p14:creationId xmlns:p14="http://schemas.microsoft.com/office/powerpoint/2010/main" val="39388210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1B6FDF4-4E12-4FE7-A1E3-69467D1A1E58}" type="slidenum">
              <a:rPr lang="en-GB" smtClean="0"/>
              <a:t>9</a:t>
            </a:fld>
            <a:endParaRPr lang="en-GB"/>
          </a:p>
        </p:txBody>
      </p:sp>
    </p:spTree>
    <p:extLst>
      <p:ext uri="{BB962C8B-B14F-4D97-AF65-F5344CB8AC3E}">
        <p14:creationId xmlns:p14="http://schemas.microsoft.com/office/powerpoint/2010/main" val="1149350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11/13/2020</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5953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11/13/2020</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43940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11/13/2020</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6574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11/13/2020</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08217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11/13/2020</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7145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11/13/2020</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3143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11/13/2020</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744521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11/13/2020</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9535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11/13/2020</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2288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11/13/2020</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889433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11/13/2020</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6645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11/13/2020</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12554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57" r:id="rId6"/>
    <p:sldLayoutId id="2147483853" r:id="rId7"/>
    <p:sldLayoutId id="2147483854" r:id="rId8"/>
    <p:sldLayoutId id="2147483855" r:id="rId9"/>
    <p:sldLayoutId id="2147483856" r:id="rId10"/>
    <p:sldLayoutId id="2147483858"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Q1 &amp; 2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lstStyle/>
          <a:p>
            <a:r>
              <a:rPr lang="en-GB" sz="4000" dirty="0">
                <a:latin typeface="Arial" panose="020B0604020202020204" pitchFamily="34" charset="0"/>
                <a:cs typeface="Arial" panose="020B0604020202020204" pitchFamily="34" charset="0"/>
              </a:rPr>
              <a:t>Add in punctuation to the following text:</a:t>
            </a:r>
          </a:p>
          <a:p>
            <a:pPr marL="0" indent="0">
              <a:buNone/>
            </a:pPr>
            <a:r>
              <a:rPr lang="en-GB" sz="2800" dirty="0" err="1">
                <a:latin typeface="Arial" panose="020B0604020202020204" pitchFamily="34" charset="0"/>
                <a:cs typeface="Arial" panose="020B0604020202020204" pitchFamily="34" charset="0"/>
              </a:rPr>
              <a:t>robert</a:t>
            </a:r>
            <a:r>
              <a:rPr lang="en-GB" sz="2800" dirty="0">
                <a:latin typeface="Arial" panose="020B0604020202020204" pitchFamily="34" charset="0"/>
                <a:cs typeface="Arial" panose="020B0604020202020204" pitchFamily="34" charset="0"/>
              </a:rPr>
              <a:t> quick coming home after a business trip found a note from his wife she would be back at four but the children were in the garden he had missed his two small girls and looked forward eagerly to their greeting still in his suit he made at once for the garden the garden was a wilderness the original excuse for this neglect was that the garden was for the children they could do what they liked there the original truth was that neither of the quicks cared much for gardening</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6609657" y="5806067"/>
            <a:ext cx="5439508" cy="892552"/>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Where should the paragraph break go?</a:t>
            </a:r>
          </a:p>
        </p:txBody>
      </p:sp>
      <p:sp>
        <p:nvSpPr>
          <p:cNvPr id="2" name="TextBox 1">
            <a:extLst>
              <a:ext uri="{FF2B5EF4-FFF2-40B4-BE49-F238E27FC236}">
                <a16:creationId xmlns:a16="http://schemas.microsoft.com/office/drawing/2014/main" id="{00921B7A-C0E4-4107-923B-2F5B0E4AAA8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211769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sp>
        <p:nvSpPr>
          <p:cNvPr id="5" name="Rectangle 4">
            <a:extLst>
              <a:ext uri="{FF2B5EF4-FFF2-40B4-BE49-F238E27FC236}">
                <a16:creationId xmlns:a16="http://schemas.microsoft.com/office/drawing/2014/main" id="{D0469514-8E92-47FD-B928-0300D906475B}"/>
              </a:ext>
            </a:extLst>
          </p:cNvPr>
          <p:cNvSpPr/>
          <p:nvPr/>
        </p:nvSpPr>
        <p:spPr>
          <a:xfrm>
            <a:off x="1499183" y="1858126"/>
            <a:ext cx="10058399" cy="4093428"/>
          </a:xfrm>
          <a:prstGeom prst="rect">
            <a:avLst/>
          </a:prstGeom>
          <a:solidFill>
            <a:schemeClr val="bg1"/>
          </a:solidFill>
        </p:spPr>
        <p:txBody>
          <a:bodyPr wrap="square">
            <a:spAutoFit/>
          </a:bodyPr>
          <a:lstStyle/>
          <a:p>
            <a:r>
              <a:rPr lang="en-GB" sz="2000" dirty="0">
                <a:latin typeface="Times-Roman"/>
              </a:rPr>
              <a:t>He caught sight of Jenny, lying on her stomach with a book under her nose. Jenny was twelve</a:t>
            </a:r>
          </a:p>
          <a:p>
            <a:r>
              <a:rPr lang="en-GB" sz="2000" dirty="0">
                <a:latin typeface="Times-Roman"/>
              </a:rPr>
              <a:t>and had </a:t>
            </a:r>
            <a:r>
              <a:rPr lang="en-GB" sz="2000" dirty="0">
                <a:highlight>
                  <a:srgbClr val="FFFF00"/>
                </a:highlight>
                <a:latin typeface="Times-Roman"/>
              </a:rPr>
              <a:t>lately taken furiously to reading. </a:t>
            </a:r>
            <a:r>
              <a:rPr lang="en-GB" sz="2000" dirty="0">
                <a:latin typeface="Times-Roman"/>
              </a:rPr>
              <a:t>He waved and called, “Hello, Jenny, hello”. But Jenny</a:t>
            </a:r>
          </a:p>
          <a:p>
            <a:r>
              <a:rPr lang="en-GB" sz="2000" dirty="0">
                <a:highlight>
                  <a:srgbClr val="FFFF00"/>
                </a:highlight>
                <a:latin typeface="Times-Roman"/>
              </a:rPr>
              <a:t>merely turned her head slightly</a:t>
            </a:r>
            <a:r>
              <a:rPr lang="en-GB" sz="2000" dirty="0">
                <a:latin typeface="Times-Roman"/>
              </a:rPr>
              <a:t> then dropped her cheek on her book as if to say, ‘It’s really too</a:t>
            </a:r>
          </a:p>
          <a:p>
            <a:r>
              <a:rPr lang="en-GB" sz="2000" dirty="0">
                <a:latin typeface="Times-Roman"/>
              </a:rPr>
              <a:t>hot.’</a:t>
            </a:r>
          </a:p>
          <a:p>
            <a:endParaRPr lang="en-GB" sz="2000" dirty="0">
              <a:latin typeface="Times-Roman"/>
            </a:endParaRPr>
          </a:p>
          <a:p>
            <a:r>
              <a:rPr lang="en-GB" sz="2000" dirty="0">
                <a:latin typeface="Times-Roman"/>
              </a:rPr>
              <a:t>And then he saw Kate, a year older. She was sitting on the swing, </a:t>
            </a:r>
            <a:r>
              <a:rPr lang="en-GB" sz="2000" dirty="0">
                <a:highlight>
                  <a:srgbClr val="FFFF00"/>
                </a:highlight>
                <a:latin typeface="Times-Roman"/>
              </a:rPr>
              <a:t>head down, apparently deep</a:t>
            </a:r>
          </a:p>
          <a:p>
            <a:r>
              <a:rPr lang="en-GB" sz="2000" dirty="0">
                <a:highlight>
                  <a:srgbClr val="FFFF00"/>
                </a:highlight>
                <a:latin typeface="Times-Roman"/>
              </a:rPr>
              <a:t>in thought. </a:t>
            </a:r>
            <a:r>
              <a:rPr lang="en-GB" sz="2000" dirty="0">
                <a:latin typeface="Times-Roman"/>
              </a:rPr>
              <a:t>To her father’s “Hello,” she answered </a:t>
            </a:r>
            <a:r>
              <a:rPr lang="en-GB" sz="2000" dirty="0">
                <a:highlight>
                  <a:srgbClr val="FFFF00"/>
                </a:highlight>
                <a:latin typeface="Times-Roman"/>
              </a:rPr>
              <a:t>only in a muffled voice, </a:t>
            </a:r>
            <a:r>
              <a:rPr lang="en-GB" sz="2000" dirty="0">
                <a:latin typeface="Times-Roman"/>
              </a:rPr>
              <a:t>“Hello, Daddy.”</a:t>
            </a:r>
          </a:p>
          <a:p>
            <a:endParaRPr lang="en-GB" sz="2000" dirty="0">
              <a:latin typeface="Times-Roman"/>
            </a:endParaRPr>
          </a:p>
          <a:p>
            <a:r>
              <a:rPr lang="en-GB" sz="2000" dirty="0">
                <a:latin typeface="Times-Roman"/>
              </a:rPr>
              <a:t>He said no more and did not go near. He never asked for affection from his girls. He despised</a:t>
            </a:r>
          </a:p>
          <a:p>
            <a:r>
              <a:rPr lang="en-GB" sz="2000" dirty="0">
                <a:latin typeface="Times-Roman"/>
              </a:rPr>
              <a:t>fathers who encouraged their children to displays of love. It would have been especially wrong,</a:t>
            </a:r>
          </a:p>
          <a:p>
            <a:r>
              <a:rPr lang="en-GB" sz="2000" dirty="0">
                <a:latin typeface="Times-Roman"/>
              </a:rPr>
              <a:t>he thought, with these two. </a:t>
            </a:r>
            <a:r>
              <a:rPr lang="en-GB" sz="2000" dirty="0">
                <a:highlight>
                  <a:srgbClr val="FFFF00"/>
                </a:highlight>
                <a:latin typeface="Times-Roman"/>
              </a:rPr>
              <a:t>They were naturally impulsive and affectionate and had moods of</a:t>
            </a:r>
          </a:p>
          <a:p>
            <a:r>
              <a:rPr lang="en-GB" sz="2000" dirty="0">
                <a:highlight>
                  <a:srgbClr val="FFFF00"/>
                </a:highlight>
                <a:latin typeface="Times-Roman"/>
              </a:rPr>
              <a:t>passionate devotion</a:t>
            </a:r>
            <a:r>
              <a:rPr lang="en-GB" sz="2000" dirty="0">
                <a:latin typeface="Times-Roman"/>
              </a:rPr>
              <a:t>. </a:t>
            </a:r>
            <a:r>
              <a:rPr lang="en-GB" sz="2000" dirty="0">
                <a:highlight>
                  <a:srgbClr val="FFFF00"/>
                </a:highlight>
                <a:latin typeface="Times-Roman"/>
              </a:rPr>
              <a:t>They were growing up and would be exciting women, strong in their</a:t>
            </a:r>
          </a:p>
          <a:p>
            <a:r>
              <a:rPr lang="en-GB" sz="2000" dirty="0">
                <a:highlight>
                  <a:srgbClr val="FFFF00"/>
                </a:highlight>
                <a:latin typeface="Times-Roman"/>
              </a:rPr>
              <a:t>emotions, intelligent and reflective.</a:t>
            </a:r>
            <a:endParaRPr lang="en-GB" sz="2000" dirty="0">
              <a:highlight>
                <a:srgbClr val="FFFF00"/>
              </a:highlight>
            </a:endParaRPr>
          </a:p>
        </p:txBody>
      </p:sp>
      <p:sp>
        <p:nvSpPr>
          <p:cNvPr id="7" name="TextBox 6">
            <a:extLst>
              <a:ext uri="{FF2B5EF4-FFF2-40B4-BE49-F238E27FC236}">
                <a16:creationId xmlns:a16="http://schemas.microsoft.com/office/drawing/2014/main" id="{19332899-3B7D-47AB-96AC-6BDEFFB1C2F8}"/>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3761360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7" name="Rectangle 6">
            <a:extLst>
              <a:ext uri="{FF2B5EF4-FFF2-40B4-BE49-F238E27FC236}">
                <a16:creationId xmlns:a16="http://schemas.microsoft.com/office/drawing/2014/main" id="{614A3A0F-6868-4DBD-BB46-AC810BC5ADCB}"/>
              </a:ext>
            </a:extLst>
          </p:cNvPr>
          <p:cNvSpPr/>
          <p:nvPr/>
        </p:nvSpPr>
        <p:spPr>
          <a:xfrm>
            <a:off x="1273102" y="1889823"/>
            <a:ext cx="10353681" cy="4062651"/>
          </a:xfrm>
          <a:prstGeom prst="rect">
            <a:avLst/>
          </a:prstGeom>
          <a:solidFill>
            <a:schemeClr val="bg1"/>
          </a:solidFill>
        </p:spPr>
        <p:txBody>
          <a:bodyPr wrap="square">
            <a:spAutoFit/>
          </a:bodyPr>
          <a:lstStyle/>
          <a:p>
            <a:r>
              <a:rPr lang="en-GB" sz="2000" dirty="0">
                <a:latin typeface="Times-Roman"/>
              </a:rPr>
              <a:t>“Well, Jenny, what are you reading</a:t>
            </a:r>
            <a:r>
              <a:rPr lang="en-GB" sz="2000" dirty="0">
                <a:highlight>
                  <a:srgbClr val="FFFF00"/>
                </a:highlight>
                <a:latin typeface="Times-Roman"/>
              </a:rPr>
              <a:t>?” But she answered only with a wriggle of her behind.</a:t>
            </a:r>
          </a:p>
          <a:p>
            <a:r>
              <a:rPr lang="en-GB" sz="2000" dirty="0">
                <a:latin typeface="Times-Roman"/>
              </a:rPr>
              <a:t>Quick was amused by his own disappointment. He said to himself, ‘Children have no manners but</a:t>
            </a:r>
          </a:p>
          <a:p>
            <a:r>
              <a:rPr lang="en-GB" sz="2000" dirty="0">
                <a:latin typeface="Times-Roman"/>
              </a:rPr>
              <a:t>at least they are honest - they never pretend.’ He fetched himself a chair and the morning paper.</a:t>
            </a:r>
          </a:p>
          <a:p>
            <a:r>
              <a:rPr lang="en-GB" sz="2000" dirty="0">
                <a:latin typeface="Times-Roman"/>
              </a:rPr>
              <a:t>He would make the best of things. The mere presence of the children was a pleasure. He was</a:t>
            </a:r>
          </a:p>
          <a:p>
            <a:r>
              <a:rPr lang="en-GB" sz="2000" dirty="0">
                <a:latin typeface="Times-Roman"/>
              </a:rPr>
              <a:t>home. Jenny had got up and wandered away among the trees and now Kate jumped off the swing</a:t>
            </a:r>
          </a:p>
          <a:p>
            <a:r>
              <a:rPr lang="en-GB" sz="2000" dirty="0">
                <a:latin typeface="Times-Roman"/>
              </a:rPr>
              <a:t>and lay on the grass. Her dog, Snort, came over, barking and tugging at her dress. </a:t>
            </a:r>
            <a:r>
              <a:rPr lang="en-GB" sz="2000" dirty="0">
                <a:highlight>
                  <a:srgbClr val="FFFF00"/>
                </a:highlight>
                <a:latin typeface="Times-Roman"/>
              </a:rPr>
              <a:t>She kicked at</a:t>
            </a:r>
          </a:p>
          <a:p>
            <a:r>
              <a:rPr lang="en-GB" sz="2000" dirty="0">
                <a:highlight>
                  <a:srgbClr val="FFFF00"/>
                </a:highlight>
                <a:latin typeface="Times-Roman"/>
              </a:rPr>
              <a:t>the dog and said, “Go away.” </a:t>
            </a:r>
            <a:r>
              <a:rPr lang="en-GB" sz="2000" dirty="0">
                <a:latin typeface="Times-Roman"/>
              </a:rPr>
              <a:t>Jenny stopped in her leisurely stroll, snatched a stick and hurled it at</a:t>
            </a:r>
          </a:p>
          <a:p>
            <a:r>
              <a:rPr lang="en-GB" sz="2000" dirty="0">
                <a:latin typeface="Times-Roman"/>
              </a:rPr>
              <a:t>Snort like a spear. The dog, startled, uttered a loud, uncertain bark and approached her. She was</a:t>
            </a:r>
          </a:p>
          <a:p>
            <a:r>
              <a:rPr lang="en-GB" sz="2000" dirty="0">
                <a:latin typeface="Times-Roman"/>
              </a:rPr>
              <a:t>not sure if this was a new game, or if she had committed some serious crime. </a:t>
            </a:r>
            <a:r>
              <a:rPr lang="en-GB" sz="2000" dirty="0">
                <a:highlight>
                  <a:srgbClr val="FFFF00"/>
                </a:highlight>
                <a:latin typeface="Times-Roman"/>
              </a:rPr>
              <a:t>Jenny yelled and</a:t>
            </a:r>
          </a:p>
          <a:p>
            <a:r>
              <a:rPr lang="en-GB" sz="2000" dirty="0">
                <a:highlight>
                  <a:srgbClr val="FFFF00"/>
                </a:highlight>
                <a:latin typeface="Times-Roman"/>
              </a:rPr>
              <a:t>rushed at her. </a:t>
            </a:r>
            <a:r>
              <a:rPr lang="en-GB" sz="2000" dirty="0">
                <a:latin typeface="Times-Roman"/>
              </a:rPr>
              <a:t>The dog fled. </a:t>
            </a:r>
            <a:r>
              <a:rPr lang="en-GB" sz="2000" dirty="0">
                <a:highlight>
                  <a:srgbClr val="FFFF00"/>
                </a:highlight>
                <a:latin typeface="Times-Roman"/>
              </a:rPr>
              <a:t>At once Kate jumped up and the girls dashed after Snort, laughing</a:t>
            </a:r>
          </a:p>
          <a:p>
            <a:r>
              <a:rPr lang="en-GB" sz="2000" dirty="0">
                <a:highlight>
                  <a:srgbClr val="FFFF00"/>
                </a:highlight>
                <a:latin typeface="Times-Roman"/>
              </a:rPr>
              <a:t>and snatching anything they could find to throw at the fugitive</a:t>
            </a:r>
            <a:r>
              <a:rPr lang="en-GB" sz="2000" dirty="0">
                <a:latin typeface="Times-Roman"/>
              </a:rPr>
              <a:t>. Snort dodged to and </a:t>
            </a:r>
            <a:r>
              <a:rPr lang="en-GB" sz="2000" dirty="0" err="1">
                <a:latin typeface="Times-Roman"/>
              </a:rPr>
              <a:t>fro</a:t>
            </a:r>
            <a:r>
              <a:rPr lang="en-GB" sz="2000" dirty="0">
                <a:latin typeface="Times-Roman"/>
              </a:rPr>
              <a:t>, barked</a:t>
            </a:r>
          </a:p>
          <a:p>
            <a:r>
              <a:rPr lang="en-GB" sz="2000" dirty="0">
                <a:latin typeface="Times-Roman"/>
              </a:rPr>
              <a:t>hysterically, wagged her tail in desperate submission and finally crept whining between the shed</a:t>
            </a:r>
          </a:p>
          <a:p>
            <a:r>
              <a:rPr lang="en-GB" sz="2000" dirty="0">
                <a:latin typeface="Times-Roman"/>
              </a:rPr>
              <a:t>and the wall.</a:t>
            </a:r>
            <a:endParaRPr lang="en-GB" sz="2000" dirty="0"/>
          </a:p>
        </p:txBody>
      </p:sp>
      <p:sp>
        <p:nvSpPr>
          <p:cNvPr id="6" name="TextBox 5">
            <a:extLst>
              <a:ext uri="{FF2B5EF4-FFF2-40B4-BE49-F238E27FC236}">
                <a16:creationId xmlns:a16="http://schemas.microsoft.com/office/drawing/2014/main" id="{85204366-61ED-4BDC-B90C-82D1CD3D453D}"/>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004992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Mastery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2009727"/>
            <a:ext cx="10058400" cy="3760891"/>
          </a:xfrm>
          <a:solidFill>
            <a:schemeClr val="bg1"/>
          </a:solidFill>
        </p:spPr>
        <p:txBody>
          <a:bodyPr>
            <a:normAutofit fontScale="92500" lnSpcReduction="10000"/>
          </a:bodyPr>
          <a:lstStyle/>
          <a:p>
            <a:r>
              <a:rPr lang="en-GB" sz="4000" dirty="0">
                <a:solidFill>
                  <a:srgbClr val="FF0000"/>
                </a:solidFill>
                <a:latin typeface="Segoe Print" panose="02000600000000000000" pitchFamily="2" charset="0"/>
              </a:rPr>
              <a:t>An impression of Jenny being preoccupied is created when we find out she </a:t>
            </a:r>
            <a:r>
              <a:rPr lang="en-GB" sz="4000" dirty="0">
                <a:solidFill>
                  <a:srgbClr val="FFC000"/>
                </a:solidFill>
                <a:latin typeface="Segoe Print" panose="02000600000000000000" pitchFamily="2" charset="0"/>
              </a:rPr>
              <a:t>“merely turned her head slightly”. </a:t>
            </a:r>
            <a:r>
              <a:rPr lang="en-GB" sz="4000" dirty="0">
                <a:solidFill>
                  <a:srgbClr val="00B050"/>
                </a:solidFill>
                <a:latin typeface="Segoe Print" panose="02000600000000000000" pitchFamily="2" charset="0"/>
              </a:rPr>
              <a:t>The use of the adverbs </a:t>
            </a:r>
            <a:r>
              <a:rPr lang="en-GB" sz="4000" dirty="0">
                <a:solidFill>
                  <a:srgbClr val="FFC000"/>
                </a:solidFill>
                <a:latin typeface="Segoe Print" panose="02000600000000000000" pitchFamily="2" charset="0"/>
              </a:rPr>
              <a:t>“merely” </a:t>
            </a:r>
            <a:r>
              <a:rPr lang="en-GB" sz="4000" dirty="0">
                <a:solidFill>
                  <a:srgbClr val="00B050"/>
                </a:solidFill>
                <a:latin typeface="Segoe Print" panose="02000600000000000000" pitchFamily="2" charset="0"/>
              </a:rPr>
              <a:t>and </a:t>
            </a:r>
            <a:r>
              <a:rPr lang="en-GB" sz="4000" dirty="0">
                <a:solidFill>
                  <a:srgbClr val="FFC000"/>
                </a:solidFill>
                <a:latin typeface="Segoe Print" panose="02000600000000000000" pitchFamily="2" charset="0"/>
              </a:rPr>
              <a:t>“slightly” </a:t>
            </a:r>
            <a:r>
              <a:rPr lang="en-GB" sz="4000" dirty="0">
                <a:solidFill>
                  <a:srgbClr val="0070C0"/>
                </a:solidFill>
                <a:latin typeface="Segoe Print" panose="02000600000000000000" pitchFamily="2" charset="0"/>
              </a:rPr>
              <a:t>emphasise…</a:t>
            </a:r>
          </a:p>
          <a:p>
            <a:r>
              <a:rPr lang="en-GB" sz="4000" dirty="0">
                <a:solidFill>
                  <a:srgbClr val="7030A0"/>
                </a:solidFill>
                <a:latin typeface="Segoe Print" panose="02000600000000000000" pitchFamily="2" charset="0"/>
              </a:rPr>
              <a:t>leaving the reader feeling…</a:t>
            </a:r>
          </a:p>
        </p:txBody>
      </p:sp>
      <p:sp>
        <p:nvSpPr>
          <p:cNvPr id="7" name="Rounded Rectangle 3">
            <a:extLst>
              <a:ext uri="{FF2B5EF4-FFF2-40B4-BE49-F238E27FC236}">
                <a16:creationId xmlns:a16="http://schemas.microsoft.com/office/drawing/2014/main" id="{B3133652-B2BD-4BF8-9879-85BA0747F99E}"/>
              </a:ext>
            </a:extLst>
          </p:cNvPr>
          <p:cNvSpPr/>
          <p:nvPr/>
        </p:nvSpPr>
        <p:spPr>
          <a:xfrm>
            <a:off x="7165024" y="5897963"/>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9" name="TextBox 8">
            <a:extLst>
              <a:ext uri="{FF2B5EF4-FFF2-40B4-BE49-F238E27FC236}">
                <a16:creationId xmlns:a16="http://schemas.microsoft.com/office/drawing/2014/main" id="{507E3B0A-386D-4A3F-AD25-54DAD7DC7838}"/>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
        <p:nvSpPr>
          <p:cNvPr id="2" name="TextBox 1">
            <a:extLst>
              <a:ext uri="{FF2B5EF4-FFF2-40B4-BE49-F238E27FC236}">
                <a16:creationId xmlns:a16="http://schemas.microsoft.com/office/drawing/2014/main" id="{4223C5FA-DAE0-4FDA-BE2D-37E9E65A4E4D}"/>
              </a:ext>
            </a:extLst>
          </p:cNvPr>
          <p:cNvSpPr txBox="1"/>
          <p:nvPr/>
        </p:nvSpPr>
        <p:spPr>
          <a:xfrm>
            <a:off x="9296069" y="1259458"/>
            <a:ext cx="2838202" cy="1384995"/>
          </a:xfrm>
          <a:prstGeom prst="rect">
            <a:avLst/>
          </a:prstGeom>
          <a:solidFill>
            <a:schemeClr val="accent1">
              <a:lumMod val="40000"/>
              <a:lumOff val="60000"/>
            </a:schemeClr>
          </a:solidFill>
        </p:spPr>
        <p:txBody>
          <a:bodyPr wrap="square" rtlCol="0">
            <a:spAutoFit/>
          </a:bodyPr>
          <a:lstStyle/>
          <a:p>
            <a:r>
              <a:rPr lang="en-GB" sz="2800" dirty="0"/>
              <a:t>Add two of your own paragraphs too.</a:t>
            </a:r>
          </a:p>
        </p:txBody>
      </p:sp>
    </p:spTree>
    <p:extLst>
      <p:ext uri="{BB962C8B-B14F-4D97-AF65-F5344CB8AC3E}">
        <p14:creationId xmlns:p14="http://schemas.microsoft.com/office/powerpoint/2010/main" val="67684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3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normAutofit fontScale="70000" lnSpcReduction="20000"/>
          </a:bodyPr>
          <a:lstStyle/>
          <a:p>
            <a:r>
              <a:rPr lang="en-GB" sz="4000" dirty="0">
                <a:latin typeface="Arial" panose="020B0604020202020204" pitchFamily="34" charset="0"/>
                <a:cs typeface="Arial" panose="020B0604020202020204" pitchFamily="34" charset="0"/>
              </a:rPr>
              <a:t>Correct the wrongly spelt vocabulary.</a:t>
            </a:r>
          </a:p>
          <a:p>
            <a:r>
              <a:rPr lang="en-GB" sz="2800" dirty="0">
                <a:latin typeface="Times New Roman" panose="02020603050405020304" pitchFamily="18" charset="0"/>
                <a:cs typeface="Times New Roman" panose="02020603050405020304" pitchFamily="18" charset="0"/>
              </a:rPr>
              <a:t>Robert was shocked. Jenny had got hold of a rake and was trying to hook the dog by the </a:t>
            </a:r>
            <a:r>
              <a:rPr lang="en-GB" sz="2800" dirty="0" err="1">
                <a:latin typeface="Times New Roman" panose="02020603050405020304" pitchFamily="18" charset="0"/>
                <a:cs typeface="Times New Roman" panose="02020603050405020304" pitchFamily="18" charset="0"/>
              </a:rPr>
              <a:t>coller</a:t>
            </a:r>
            <a:r>
              <a:rPr lang="en-GB" sz="2800" dirty="0">
                <a:latin typeface="Times New Roman" panose="02020603050405020304" pitchFamily="18" charset="0"/>
                <a:cs typeface="Times New Roman" panose="02020603050405020304" pitchFamily="18" charset="0"/>
              </a:rPr>
              <a:t>.</a:t>
            </a:r>
          </a:p>
          <a:p>
            <a:r>
              <a:rPr lang="en-GB" sz="2800" dirty="0">
                <a:latin typeface="Times New Roman" panose="02020603050405020304" pitchFamily="18" charset="0"/>
                <a:cs typeface="Times New Roman" panose="02020603050405020304" pitchFamily="18" charset="0"/>
              </a:rPr>
              <a:t>He called </a:t>
            </a:r>
            <a:r>
              <a:rPr lang="en-GB" sz="2800" dirty="0" err="1">
                <a:latin typeface="Times New Roman" panose="02020603050405020304" pitchFamily="18" charset="0"/>
                <a:cs typeface="Times New Roman" panose="02020603050405020304" pitchFamily="18" charset="0"/>
              </a:rPr>
              <a:t>urgentley</a:t>
            </a:r>
            <a:r>
              <a:rPr lang="en-GB" sz="2800" dirty="0">
                <a:latin typeface="Times New Roman" panose="02020603050405020304" pitchFamily="18" charset="0"/>
                <a:cs typeface="Times New Roman" panose="02020603050405020304" pitchFamily="18" charset="0"/>
              </a:rPr>
              <a:t>, “Jenny, don’t do that. Kate, she’s </a:t>
            </a:r>
            <a:r>
              <a:rPr lang="en-GB" sz="2800" dirty="0" err="1">
                <a:latin typeface="Times New Roman" panose="02020603050405020304" pitchFamily="18" charset="0"/>
                <a:cs typeface="Times New Roman" panose="02020603050405020304" pitchFamily="18" charset="0"/>
              </a:rPr>
              <a:t>frightned</a:t>
            </a:r>
            <a:r>
              <a:rPr lang="en-GB" sz="2800" dirty="0">
                <a:latin typeface="Times New Roman" panose="02020603050405020304" pitchFamily="18" charset="0"/>
                <a:cs typeface="Times New Roman" panose="02020603050405020304" pitchFamily="18" charset="0"/>
              </a:rPr>
              <a:t>.” He began to struggle out of his</a:t>
            </a:r>
          </a:p>
          <a:p>
            <a:r>
              <a:rPr lang="en-GB" sz="2800" dirty="0">
                <a:latin typeface="Times New Roman" panose="02020603050405020304" pitchFamily="18" charset="0"/>
                <a:cs typeface="Times New Roman" panose="02020603050405020304" pitchFamily="18" charset="0"/>
              </a:rPr>
              <a:t>chair but suddenly Kate turned around, aimed a stick at him and shouted at the top of her voice,</a:t>
            </a:r>
          </a:p>
          <a:p>
            <a:r>
              <a:rPr lang="en-GB" sz="2800" dirty="0">
                <a:latin typeface="Times New Roman" panose="02020603050405020304" pitchFamily="18" charset="0"/>
                <a:cs typeface="Times New Roman" panose="02020603050405020304" pitchFamily="18" charset="0"/>
              </a:rPr>
              <a:t>“</a:t>
            </a:r>
            <a:r>
              <a:rPr lang="en-GB" sz="2800" dirty="0" err="1">
                <a:latin typeface="Times New Roman" panose="02020603050405020304" pitchFamily="18" charset="0"/>
                <a:cs typeface="Times New Roman" panose="02020603050405020304" pitchFamily="18" charset="0"/>
              </a:rPr>
              <a:t>Yeeld</a:t>
            </a:r>
            <a:r>
              <a:rPr lang="en-GB" sz="2800" dirty="0">
                <a:latin typeface="Times New Roman" panose="02020603050405020304" pitchFamily="18" charset="0"/>
                <a:cs typeface="Times New Roman" panose="02020603050405020304" pitchFamily="18" charset="0"/>
              </a:rPr>
              <a:t>, Paleface.” Jenny cried, “Yes, yes - Paleface </a:t>
            </a:r>
            <a:r>
              <a:rPr lang="en-GB" sz="2800" dirty="0" err="1">
                <a:latin typeface="Times New Roman" panose="02020603050405020304" pitchFamily="18" charset="0"/>
                <a:cs typeface="Times New Roman" panose="02020603050405020304" pitchFamily="18" charset="0"/>
              </a:rPr>
              <a:t>yeeld</a:t>
            </a:r>
            <a:r>
              <a:rPr lang="en-GB" sz="2800" dirty="0">
                <a:latin typeface="Times New Roman" panose="02020603050405020304" pitchFamily="18" charset="0"/>
                <a:cs typeface="Times New Roman" panose="02020603050405020304" pitchFamily="18" charset="0"/>
              </a:rPr>
              <a:t>.” She burst into a shout of laughter and</a:t>
            </a:r>
          </a:p>
          <a:p>
            <a:r>
              <a:rPr lang="en-GB" sz="2800" dirty="0">
                <a:latin typeface="Times New Roman" panose="02020603050405020304" pitchFamily="18" charset="0"/>
                <a:cs typeface="Times New Roman" panose="02020603050405020304" pitchFamily="18" charset="0"/>
              </a:rPr>
              <a:t>rushed at the man with the rake carried like a lance.</a:t>
            </a:r>
          </a:p>
          <a:p>
            <a:r>
              <a:rPr lang="en-GB" sz="2800" dirty="0">
                <a:latin typeface="Times New Roman" panose="02020603050405020304" pitchFamily="18" charset="0"/>
                <a:cs typeface="Times New Roman" panose="02020603050405020304" pitchFamily="18" charset="0"/>
              </a:rPr>
              <a:t>The two girls, </a:t>
            </a:r>
            <a:r>
              <a:rPr lang="en-GB" sz="2800" dirty="0" err="1">
                <a:latin typeface="Times New Roman" panose="02020603050405020304" pitchFamily="18" charset="0"/>
                <a:cs typeface="Times New Roman" panose="02020603050405020304" pitchFamily="18" charset="0"/>
              </a:rPr>
              <a:t>stagering</a:t>
            </a:r>
            <a:r>
              <a:rPr lang="en-GB" sz="2800" dirty="0">
                <a:latin typeface="Times New Roman" panose="02020603050405020304" pitchFamily="18" charset="0"/>
                <a:cs typeface="Times New Roman" panose="02020603050405020304" pitchFamily="18" charset="0"/>
              </a:rPr>
              <a:t> with laughter, threw </a:t>
            </a:r>
            <a:r>
              <a:rPr lang="en-GB" sz="2800" dirty="0" err="1">
                <a:latin typeface="Times New Roman" panose="02020603050405020304" pitchFamily="18" charset="0"/>
                <a:cs typeface="Times New Roman" panose="02020603050405020304" pitchFamily="18" charset="0"/>
              </a:rPr>
              <a:t>themselfs</a:t>
            </a:r>
            <a:r>
              <a:rPr lang="en-GB" sz="2800" dirty="0">
                <a:latin typeface="Times New Roman" panose="02020603050405020304" pitchFamily="18" charset="0"/>
                <a:cs typeface="Times New Roman" panose="02020603050405020304" pitchFamily="18" charset="0"/>
              </a:rPr>
              <a:t> upon their father. “Paleface Robert.</a:t>
            </a:r>
          </a:p>
          <a:p>
            <a:r>
              <a:rPr lang="en-GB" sz="2800" dirty="0">
                <a:latin typeface="Times New Roman" panose="02020603050405020304" pitchFamily="18" charset="0"/>
                <a:cs typeface="Times New Roman" panose="02020603050405020304" pitchFamily="18" charset="0"/>
              </a:rPr>
              <a:t>Kill him. Scalp him.” They </a:t>
            </a:r>
            <a:r>
              <a:rPr lang="en-GB" sz="2800" dirty="0" err="1">
                <a:latin typeface="Times New Roman" panose="02020603050405020304" pitchFamily="18" charset="0"/>
                <a:cs typeface="Times New Roman" panose="02020603050405020304" pitchFamily="18" charset="0"/>
              </a:rPr>
              <a:t>toar</a:t>
            </a:r>
            <a:r>
              <a:rPr lang="en-GB" sz="2800" dirty="0">
                <a:latin typeface="Times New Roman" panose="02020603050405020304" pitchFamily="18" charset="0"/>
                <a:cs typeface="Times New Roman" panose="02020603050405020304" pitchFamily="18" charset="0"/>
              </a:rPr>
              <a:t> at the man and </a:t>
            </a:r>
            <a:r>
              <a:rPr lang="en-GB" sz="2800" dirty="0" err="1">
                <a:latin typeface="Times New Roman" panose="02020603050405020304" pitchFamily="18" charset="0"/>
                <a:cs typeface="Times New Roman" panose="02020603050405020304" pitchFamily="18" charset="0"/>
              </a:rPr>
              <a:t>suddenley</a:t>
            </a:r>
            <a:r>
              <a:rPr lang="en-GB" sz="2800" dirty="0">
                <a:latin typeface="Times New Roman" panose="02020603050405020304" pitchFamily="18" charset="0"/>
                <a:cs typeface="Times New Roman" panose="02020603050405020304" pitchFamily="18" charset="0"/>
              </a:rPr>
              <a:t> he was </a:t>
            </a:r>
            <a:r>
              <a:rPr lang="en-GB" sz="2800" dirty="0" err="1">
                <a:latin typeface="Times New Roman" panose="02020603050405020304" pitchFamily="18" charset="0"/>
                <a:cs typeface="Times New Roman" panose="02020603050405020304" pitchFamily="18" charset="0"/>
              </a:rPr>
              <a:t>frightned</a:t>
            </a:r>
            <a:r>
              <a:rPr lang="en-GB" sz="2800" dirty="0">
                <a:latin typeface="Times New Roman" panose="02020603050405020304" pitchFamily="18" charset="0"/>
                <a:cs typeface="Times New Roman" panose="02020603050405020304" pitchFamily="18" charset="0"/>
              </a:rPr>
              <a:t>. It seemed to him that</a:t>
            </a:r>
          </a:p>
          <a:p>
            <a:r>
              <a:rPr lang="en-GB" sz="2800" dirty="0">
                <a:latin typeface="Times New Roman" panose="02020603050405020304" pitchFamily="18" charset="0"/>
                <a:cs typeface="Times New Roman" panose="02020603050405020304" pitchFamily="18" charset="0"/>
              </a:rPr>
              <a:t>the children had gone </a:t>
            </a:r>
            <a:r>
              <a:rPr lang="en-GB" sz="2800" dirty="0" err="1">
                <a:latin typeface="Times New Roman" panose="02020603050405020304" pitchFamily="18" charset="0"/>
                <a:cs typeface="Times New Roman" panose="02020603050405020304" pitchFamily="18" charset="0"/>
              </a:rPr>
              <a:t>compleately</a:t>
            </a:r>
            <a:r>
              <a:rPr lang="en-GB" sz="2800" dirty="0">
                <a:latin typeface="Times New Roman" panose="02020603050405020304" pitchFamily="18" charset="0"/>
                <a:cs typeface="Times New Roman" panose="02020603050405020304" pitchFamily="18" charset="0"/>
              </a:rPr>
              <a:t> mad, </a:t>
            </a:r>
            <a:r>
              <a:rPr lang="en-GB" sz="2800" dirty="0" err="1">
                <a:latin typeface="Times New Roman" panose="02020603050405020304" pitchFamily="18" charset="0"/>
                <a:cs typeface="Times New Roman" panose="02020603050405020304" pitchFamily="18" charset="0"/>
              </a:rPr>
              <a:t>vindictave</a:t>
            </a:r>
            <a:r>
              <a:rPr lang="en-GB" sz="2800" dirty="0">
                <a:latin typeface="Times New Roman" panose="02020603050405020304" pitchFamily="18" charset="0"/>
                <a:cs typeface="Times New Roman" panose="02020603050405020304" pitchFamily="18" charset="0"/>
              </a:rPr>
              <a:t>. They were hurting him and he did not know</a:t>
            </a:r>
          </a:p>
          <a:p>
            <a:r>
              <a:rPr lang="en-GB" sz="2800" dirty="0">
                <a:latin typeface="Times New Roman" panose="02020603050405020304" pitchFamily="18" charset="0"/>
                <a:cs typeface="Times New Roman" panose="02020603050405020304" pitchFamily="18" charset="0"/>
              </a:rPr>
              <a:t>how to </a:t>
            </a:r>
            <a:r>
              <a:rPr lang="en-GB" sz="2800" dirty="0" err="1">
                <a:latin typeface="Times New Roman" panose="02020603050405020304" pitchFamily="18" charset="0"/>
                <a:cs typeface="Times New Roman" panose="02020603050405020304" pitchFamily="18" charset="0"/>
              </a:rPr>
              <a:t>deffend</a:t>
            </a:r>
            <a:r>
              <a:rPr lang="en-GB" sz="2800" dirty="0">
                <a:latin typeface="Times New Roman" panose="02020603050405020304" pitchFamily="18" charset="0"/>
                <a:cs typeface="Times New Roman" panose="02020603050405020304" pitchFamily="18" charset="0"/>
              </a:rPr>
              <a:t> himself without hurting them.</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6752472" y="5491141"/>
            <a:ext cx="5439508" cy="1261884"/>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Can you replace the wrongly spelt words with higher level vocabulary?</a:t>
            </a:r>
          </a:p>
        </p:txBody>
      </p:sp>
      <p:sp>
        <p:nvSpPr>
          <p:cNvPr id="8" name="TextBox 7">
            <a:extLst>
              <a:ext uri="{FF2B5EF4-FFF2-40B4-BE49-F238E27FC236}">
                <a16:creationId xmlns:a16="http://schemas.microsoft.com/office/drawing/2014/main" id="{F1CE0DE3-C89D-4AC3-A6B2-7DFD8029A454}"/>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695447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3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1066800" y="1024989"/>
            <a:ext cx="10623452" cy="4781078"/>
          </a:xfrm>
          <a:solidFill>
            <a:schemeClr val="bg1"/>
          </a:solidFill>
        </p:spPr>
        <p:txBody>
          <a:bodyPr>
            <a:normAutofit fontScale="70000" lnSpcReduction="20000"/>
          </a:bodyPr>
          <a:lstStyle/>
          <a:p>
            <a:r>
              <a:rPr lang="en-GB" sz="4000" dirty="0">
                <a:latin typeface="Arial" panose="020B0604020202020204" pitchFamily="34" charset="0"/>
                <a:cs typeface="Arial" panose="020B0604020202020204" pitchFamily="34" charset="0"/>
              </a:rPr>
              <a:t>Check your spellings:</a:t>
            </a:r>
          </a:p>
          <a:p>
            <a:r>
              <a:rPr lang="en-GB" sz="2800" dirty="0">
                <a:latin typeface="Times New Roman" panose="02020603050405020304" pitchFamily="18" charset="0"/>
                <a:cs typeface="Times New Roman" panose="02020603050405020304" pitchFamily="18" charset="0"/>
              </a:rPr>
              <a:t>Robert was shocked. Jenny had got hold of a rake and was trying to hook the dog by the collar.</a:t>
            </a:r>
          </a:p>
          <a:p>
            <a:r>
              <a:rPr lang="en-GB" sz="2800" dirty="0">
                <a:latin typeface="Times New Roman" panose="02020603050405020304" pitchFamily="18" charset="0"/>
                <a:cs typeface="Times New Roman" panose="02020603050405020304" pitchFamily="18" charset="0"/>
              </a:rPr>
              <a:t>He called urgently, “Jenny, don’t do that. Kate, she’s frightened.” He began to struggle out of his</a:t>
            </a:r>
          </a:p>
          <a:p>
            <a:r>
              <a:rPr lang="en-GB" sz="2800" dirty="0">
                <a:latin typeface="Times New Roman" panose="02020603050405020304" pitchFamily="18" charset="0"/>
                <a:cs typeface="Times New Roman" panose="02020603050405020304" pitchFamily="18" charset="0"/>
              </a:rPr>
              <a:t>chair but suddenly Kate turned around, aimed a stick at him and shouted at the top of her voice,</a:t>
            </a:r>
          </a:p>
          <a:p>
            <a:r>
              <a:rPr lang="en-GB" sz="2800" dirty="0">
                <a:latin typeface="Times New Roman" panose="02020603050405020304" pitchFamily="18" charset="0"/>
                <a:cs typeface="Times New Roman" panose="02020603050405020304" pitchFamily="18" charset="0"/>
              </a:rPr>
              <a:t>“Yield, Paleface.” Jenny cried, “Yes, yes - Paleface yield.” She burst into a shout of laughter and</a:t>
            </a:r>
          </a:p>
          <a:p>
            <a:r>
              <a:rPr lang="en-GB" sz="2800" dirty="0">
                <a:latin typeface="Times New Roman" panose="02020603050405020304" pitchFamily="18" charset="0"/>
                <a:cs typeface="Times New Roman" panose="02020603050405020304" pitchFamily="18" charset="0"/>
              </a:rPr>
              <a:t>rushed at the man with the rake carried like a lance.</a:t>
            </a:r>
          </a:p>
          <a:p>
            <a:r>
              <a:rPr lang="en-GB" sz="2800" dirty="0">
                <a:latin typeface="Times New Roman" panose="02020603050405020304" pitchFamily="18" charset="0"/>
                <a:cs typeface="Times New Roman" panose="02020603050405020304" pitchFamily="18" charset="0"/>
              </a:rPr>
              <a:t>The two girls, staggering with laughter, threw themselves upon their father. “Paleface Robert.</a:t>
            </a:r>
          </a:p>
          <a:p>
            <a:r>
              <a:rPr lang="en-GB" sz="2800" dirty="0">
                <a:latin typeface="Times New Roman" panose="02020603050405020304" pitchFamily="18" charset="0"/>
                <a:cs typeface="Times New Roman" panose="02020603050405020304" pitchFamily="18" charset="0"/>
              </a:rPr>
              <a:t>Kill him. Scalp him.” They tore at the man and suddenly he was frightened. It seemed to him that</a:t>
            </a:r>
          </a:p>
          <a:p>
            <a:r>
              <a:rPr lang="en-GB" sz="2800" dirty="0">
                <a:latin typeface="Times New Roman" panose="02020603050405020304" pitchFamily="18" charset="0"/>
                <a:cs typeface="Times New Roman" panose="02020603050405020304" pitchFamily="18" charset="0"/>
              </a:rPr>
              <a:t>the children had gone completely mad, vindictive. They were hurting him and he did not know</a:t>
            </a:r>
          </a:p>
          <a:p>
            <a:r>
              <a:rPr lang="en-GB" sz="2800" dirty="0">
                <a:latin typeface="Times New Roman" panose="02020603050405020304" pitchFamily="18" charset="0"/>
                <a:cs typeface="Times New Roman" panose="02020603050405020304" pitchFamily="18" charset="0"/>
              </a:rPr>
              <a:t>how to defend himself without hurting them.</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0C5747CC-262D-4596-A6E7-08C967E4DC98}"/>
              </a:ext>
            </a:extLst>
          </p:cNvPr>
          <p:cNvSpPr txBox="1"/>
          <p:nvPr/>
        </p:nvSpPr>
        <p:spPr>
          <a:xfrm>
            <a:off x="6752472" y="5491141"/>
            <a:ext cx="5439508" cy="1261884"/>
          </a:xfrm>
          <a:prstGeom prst="rect">
            <a:avLst/>
          </a:prstGeom>
          <a:solidFill>
            <a:schemeClr val="bg2">
              <a:lumMod val="75000"/>
            </a:schemeClr>
          </a:solidFill>
        </p:spPr>
        <p:txBody>
          <a:bodyPr wrap="square" rtlCol="0">
            <a:spAutoFit/>
          </a:bodyPr>
          <a:lstStyle/>
          <a:p>
            <a:r>
              <a:rPr lang="en-GB" sz="2800" b="1" dirty="0">
                <a:solidFill>
                  <a:srgbClr val="FF0000"/>
                </a:solidFill>
              </a:rPr>
              <a:t>Challenge:</a:t>
            </a:r>
          </a:p>
          <a:p>
            <a:r>
              <a:rPr lang="en-GB" sz="2400" dirty="0">
                <a:solidFill>
                  <a:srgbClr val="FF0000"/>
                </a:solidFill>
              </a:rPr>
              <a:t>Can you replace the wrongly spelt words with higher level vocabulary?</a:t>
            </a:r>
          </a:p>
        </p:txBody>
      </p:sp>
      <p:sp>
        <p:nvSpPr>
          <p:cNvPr id="8" name="TextBox 7">
            <a:extLst>
              <a:ext uri="{FF2B5EF4-FFF2-40B4-BE49-F238E27FC236}">
                <a16:creationId xmlns:a16="http://schemas.microsoft.com/office/drawing/2014/main" id="{8817E579-FD96-47CF-A607-B4B6FEA120A2}"/>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37196292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A3</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r>
              <a:rPr lang="en-GB" sz="4000" dirty="0"/>
              <a:t>Language and structure analysis question 10 marks – 15 minutes. </a:t>
            </a:r>
          </a:p>
          <a:p>
            <a:r>
              <a:rPr lang="en-GB" sz="4000" dirty="0"/>
              <a:t>7-8 quotes (some embedded) Use PETER!</a:t>
            </a:r>
          </a:p>
          <a:p>
            <a:r>
              <a:rPr lang="en-GB" sz="4000" dirty="0"/>
              <a:t>Explore hidden and obvious meaning and effect – link to writers’ intentions</a:t>
            </a:r>
          </a:p>
          <a:p>
            <a:r>
              <a:rPr lang="en-GB" sz="4000" b="1" i="1" dirty="0"/>
              <a:t>How does the writer create a sense of…</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2183AF6D-9608-4AB8-A18A-E49AF946BA11}"/>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4089084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sp>
        <p:nvSpPr>
          <p:cNvPr id="5" name="Rectangle 4">
            <a:extLst>
              <a:ext uri="{FF2B5EF4-FFF2-40B4-BE49-F238E27FC236}">
                <a16:creationId xmlns:a16="http://schemas.microsoft.com/office/drawing/2014/main" id="{D0469514-8E92-47FD-B928-0300D906475B}"/>
              </a:ext>
            </a:extLst>
          </p:cNvPr>
          <p:cNvSpPr/>
          <p:nvPr/>
        </p:nvSpPr>
        <p:spPr>
          <a:xfrm>
            <a:off x="1083095" y="1837050"/>
            <a:ext cx="10733696" cy="4678204"/>
          </a:xfrm>
          <a:prstGeom prst="rect">
            <a:avLst/>
          </a:prstGeom>
          <a:solidFill>
            <a:schemeClr val="bg1"/>
          </a:solidFill>
        </p:spPr>
        <p:txBody>
          <a:bodyPr wrap="square">
            <a:spAutoFit/>
          </a:bodyPr>
          <a:lstStyle/>
          <a:p>
            <a:r>
              <a:rPr lang="en-GB" sz="2000" dirty="0">
                <a:latin typeface="Times New Roman" panose="02020603050405020304" pitchFamily="18" charset="0"/>
                <a:cs typeface="Times New Roman" panose="02020603050405020304" pitchFamily="18" charset="0"/>
              </a:rPr>
              <a:t>Robert was shocked. </a:t>
            </a:r>
            <a:r>
              <a:rPr lang="en-GB" sz="2000" dirty="0">
                <a:highlight>
                  <a:srgbClr val="FFFF00"/>
                </a:highlight>
                <a:latin typeface="Times New Roman" panose="02020603050405020304" pitchFamily="18" charset="0"/>
                <a:cs typeface="Times New Roman" panose="02020603050405020304" pitchFamily="18" charset="0"/>
              </a:rPr>
              <a:t>Jenny had got hold of a rake and was trying to hook the dog by the collar.</a:t>
            </a:r>
          </a:p>
          <a:p>
            <a:r>
              <a:rPr lang="en-GB" sz="2000" dirty="0">
                <a:latin typeface="Times New Roman" panose="02020603050405020304" pitchFamily="18" charset="0"/>
                <a:cs typeface="Times New Roman" panose="02020603050405020304" pitchFamily="18" charset="0"/>
              </a:rPr>
              <a:t>He called </a:t>
            </a:r>
            <a:r>
              <a:rPr lang="en-GB" sz="2000" dirty="0">
                <a:highlight>
                  <a:srgbClr val="FFFF00"/>
                </a:highlight>
                <a:latin typeface="Times New Roman" panose="02020603050405020304" pitchFamily="18" charset="0"/>
                <a:cs typeface="Times New Roman" panose="02020603050405020304" pitchFamily="18" charset="0"/>
              </a:rPr>
              <a:t>urgently, </a:t>
            </a:r>
            <a:r>
              <a:rPr lang="en-GB" sz="2000" dirty="0">
                <a:latin typeface="Times New Roman" panose="02020603050405020304" pitchFamily="18" charset="0"/>
                <a:cs typeface="Times New Roman" panose="02020603050405020304" pitchFamily="18" charset="0"/>
              </a:rPr>
              <a:t>“Jenny, don’t do that. Kate, she’s frightened.” He </a:t>
            </a:r>
            <a:r>
              <a:rPr lang="en-GB" sz="2000" dirty="0">
                <a:highlight>
                  <a:srgbClr val="FFFF00"/>
                </a:highlight>
                <a:latin typeface="Times New Roman" panose="02020603050405020304" pitchFamily="18" charset="0"/>
                <a:cs typeface="Times New Roman" panose="02020603050405020304" pitchFamily="18" charset="0"/>
              </a:rPr>
              <a:t>began to struggle </a:t>
            </a:r>
            <a:r>
              <a:rPr lang="en-GB" sz="2000" dirty="0">
                <a:latin typeface="Times New Roman" panose="02020603050405020304" pitchFamily="18" charset="0"/>
                <a:cs typeface="Times New Roman" panose="02020603050405020304" pitchFamily="18" charset="0"/>
              </a:rPr>
              <a:t>out of his</a:t>
            </a:r>
          </a:p>
          <a:p>
            <a:r>
              <a:rPr lang="en-GB" sz="2000" dirty="0">
                <a:latin typeface="Times New Roman" panose="02020603050405020304" pitchFamily="18" charset="0"/>
                <a:cs typeface="Times New Roman" panose="02020603050405020304" pitchFamily="18" charset="0"/>
              </a:rPr>
              <a:t>chair but </a:t>
            </a:r>
            <a:r>
              <a:rPr lang="en-GB" sz="2000" dirty="0">
                <a:highlight>
                  <a:srgbClr val="FFFF00"/>
                </a:highlight>
                <a:latin typeface="Times New Roman" panose="02020603050405020304" pitchFamily="18" charset="0"/>
                <a:cs typeface="Times New Roman" panose="02020603050405020304" pitchFamily="18" charset="0"/>
              </a:rPr>
              <a:t>suddenly Kate turned around, aimed a stick at him and shouted at the top of her voice,</a:t>
            </a:r>
          </a:p>
          <a:p>
            <a:r>
              <a:rPr lang="en-GB" sz="2000" dirty="0">
                <a:latin typeface="Times New Roman" panose="02020603050405020304" pitchFamily="18" charset="0"/>
                <a:cs typeface="Times New Roman" panose="02020603050405020304" pitchFamily="18" charset="0"/>
              </a:rPr>
              <a:t>“</a:t>
            </a:r>
            <a:r>
              <a:rPr lang="en-GB" sz="2000" dirty="0">
                <a:highlight>
                  <a:srgbClr val="FFFF00"/>
                </a:highlight>
                <a:latin typeface="Times New Roman" panose="02020603050405020304" pitchFamily="18" charset="0"/>
                <a:cs typeface="Times New Roman" panose="02020603050405020304" pitchFamily="18" charset="0"/>
              </a:rPr>
              <a:t>Yield, Paleface.” Jenny cried</a:t>
            </a:r>
            <a:r>
              <a:rPr lang="en-GB" sz="2000" dirty="0">
                <a:latin typeface="Times New Roman" panose="02020603050405020304" pitchFamily="18" charset="0"/>
                <a:cs typeface="Times New Roman" panose="02020603050405020304" pitchFamily="18" charset="0"/>
              </a:rPr>
              <a:t>, “Yes, yes - Paleface yield.” </a:t>
            </a:r>
            <a:r>
              <a:rPr lang="en-GB" sz="2000" dirty="0">
                <a:highlight>
                  <a:srgbClr val="FFFF00"/>
                </a:highlight>
                <a:latin typeface="Times New Roman" panose="02020603050405020304" pitchFamily="18" charset="0"/>
                <a:cs typeface="Times New Roman" panose="02020603050405020304" pitchFamily="18" charset="0"/>
              </a:rPr>
              <a:t>She burst into a shout of laughter and</a:t>
            </a:r>
          </a:p>
          <a:p>
            <a:r>
              <a:rPr lang="en-GB" sz="2000" dirty="0">
                <a:highlight>
                  <a:srgbClr val="FFFF00"/>
                </a:highlight>
                <a:latin typeface="Times New Roman" panose="02020603050405020304" pitchFamily="18" charset="0"/>
                <a:cs typeface="Times New Roman" panose="02020603050405020304" pitchFamily="18" charset="0"/>
              </a:rPr>
              <a:t>rushed at the man </a:t>
            </a:r>
            <a:r>
              <a:rPr lang="en-GB" sz="2000" dirty="0">
                <a:latin typeface="Times New Roman" panose="02020603050405020304" pitchFamily="18" charset="0"/>
                <a:cs typeface="Times New Roman" panose="02020603050405020304" pitchFamily="18" charset="0"/>
              </a:rPr>
              <a:t>with the rake carried like a lance.</a:t>
            </a:r>
          </a:p>
          <a:p>
            <a:r>
              <a:rPr lang="en-GB" sz="2000" dirty="0">
                <a:latin typeface="Times New Roman" panose="02020603050405020304" pitchFamily="18" charset="0"/>
                <a:cs typeface="Times New Roman" panose="02020603050405020304" pitchFamily="18" charset="0"/>
              </a:rPr>
              <a:t>The two girls, staggering with laughter, threw themselves upon their father. “Paleface Robert.</a:t>
            </a:r>
          </a:p>
          <a:p>
            <a:r>
              <a:rPr lang="en-GB" sz="2000" dirty="0">
                <a:latin typeface="Times New Roman" panose="02020603050405020304" pitchFamily="18" charset="0"/>
                <a:cs typeface="Times New Roman" panose="02020603050405020304" pitchFamily="18" charset="0"/>
              </a:rPr>
              <a:t>Kill him. Scalp him.” They tore at the man and suddenly he was frightened. It seemed to him that</a:t>
            </a:r>
          </a:p>
          <a:p>
            <a:r>
              <a:rPr lang="en-GB" sz="2000" dirty="0">
                <a:latin typeface="Times New Roman" panose="02020603050405020304" pitchFamily="18" charset="0"/>
                <a:cs typeface="Times New Roman" panose="02020603050405020304" pitchFamily="18" charset="0"/>
              </a:rPr>
              <a:t>the children had gone completely mad, vindictive. They were hurting him and he did not know</a:t>
            </a:r>
          </a:p>
          <a:p>
            <a:r>
              <a:rPr lang="en-GB" sz="2000" dirty="0">
                <a:latin typeface="Times New Roman" panose="02020603050405020304" pitchFamily="18" charset="0"/>
                <a:cs typeface="Times New Roman" panose="02020603050405020304" pitchFamily="18" charset="0"/>
              </a:rPr>
              <a:t>how to defend himself without hurting them. Snort, suddenly recovering confidence, rushed from</a:t>
            </a:r>
          </a:p>
          <a:p>
            <a:r>
              <a:rPr lang="en-GB" sz="2000" dirty="0">
                <a:latin typeface="Times New Roman" panose="02020603050405020304" pitchFamily="18" charset="0"/>
                <a:cs typeface="Times New Roman" panose="02020603050405020304" pitchFamily="18" charset="0"/>
              </a:rPr>
              <a:t>her cover and seized this new victim by the sleeve. He shouted, “Call her off, Kate.” But they</a:t>
            </a:r>
          </a:p>
          <a:p>
            <a:r>
              <a:rPr lang="en-GB" sz="2000" dirty="0">
                <a:latin typeface="Times New Roman" panose="02020603050405020304" pitchFamily="18" charset="0"/>
                <a:cs typeface="Times New Roman" panose="02020603050405020304" pitchFamily="18" charset="0"/>
              </a:rPr>
              <a:t>battered at him. Kate was jumping on his stomach. Jenny had seized him by the collar as if to</a:t>
            </a:r>
          </a:p>
          <a:p>
            <a:r>
              <a:rPr lang="en-GB" sz="2000" dirty="0">
                <a:latin typeface="Times New Roman" panose="02020603050405020304" pitchFamily="18" charset="0"/>
                <a:cs typeface="Times New Roman" panose="02020603050405020304" pitchFamily="18" charset="0"/>
              </a:rPr>
              <a:t>strangle him. Her face was that of a homicidal maniac; her eyes wide and glaring, her lips curled</a:t>
            </a:r>
          </a:p>
          <a:p>
            <a:r>
              <a:rPr lang="en-GB" sz="2000" dirty="0">
                <a:latin typeface="Times New Roman" panose="02020603050405020304" pitchFamily="18" charset="0"/>
                <a:cs typeface="Times New Roman" panose="02020603050405020304" pitchFamily="18" charset="0"/>
              </a:rPr>
              <a:t>back to show her teeth. And he really was being strangled. He made a violent effort to throw the</a:t>
            </a:r>
          </a:p>
          <a:p>
            <a:r>
              <a:rPr lang="en-GB" sz="2000" dirty="0">
                <a:latin typeface="Times New Roman" panose="02020603050405020304" pitchFamily="18" charset="0"/>
                <a:cs typeface="Times New Roman" panose="02020603050405020304" pitchFamily="18" charset="0"/>
              </a:rPr>
              <a:t>child off then suddenly the chair gave way and all three fell with a crash. Snort, startled and</a:t>
            </a:r>
          </a:p>
          <a:p>
            <a:r>
              <a:rPr lang="en-GB" sz="2000" dirty="0">
                <a:latin typeface="Times New Roman" panose="02020603050405020304" pitchFamily="18" charset="0"/>
                <a:cs typeface="Times New Roman" panose="02020603050405020304" pitchFamily="18" charset="0"/>
              </a:rPr>
              <a:t>perhaps alarmed, snapped at his face.</a:t>
            </a:r>
          </a:p>
        </p:txBody>
      </p:sp>
      <p:sp>
        <p:nvSpPr>
          <p:cNvPr id="7" name="TextBox 6">
            <a:extLst>
              <a:ext uri="{FF2B5EF4-FFF2-40B4-BE49-F238E27FC236}">
                <a16:creationId xmlns:a16="http://schemas.microsoft.com/office/drawing/2014/main" id="{8BEE8F8E-CBD9-492F-8FCE-E14341737F65}"/>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Tree>
    <p:extLst>
      <p:ext uri="{BB962C8B-B14F-4D97-AF65-F5344CB8AC3E}">
        <p14:creationId xmlns:p14="http://schemas.microsoft.com/office/powerpoint/2010/main" val="58926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Reading </a:t>
            </a:r>
          </a:p>
        </p:txBody>
      </p:sp>
      <p:sp>
        <p:nvSpPr>
          <p:cNvPr id="5" name="Rectangle 4">
            <a:extLst>
              <a:ext uri="{FF2B5EF4-FFF2-40B4-BE49-F238E27FC236}">
                <a16:creationId xmlns:a16="http://schemas.microsoft.com/office/drawing/2014/main" id="{D0469514-8E92-47FD-B928-0300D906475B}"/>
              </a:ext>
            </a:extLst>
          </p:cNvPr>
          <p:cNvSpPr/>
          <p:nvPr/>
        </p:nvSpPr>
        <p:spPr>
          <a:xfrm>
            <a:off x="1774667" y="1758611"/>
            <a:ext cx="9495739" cy="5078313"/>
          </a:xfrm>
          <a:prstGeom prst="rect">
            <a:avLst/>
          </a:prstGeom>
          <a:solidFill>
            <a:schemeClr val="bg1"/>
          </a:solidFill>
        </p:spPr>
        <p:txBody>
          <a:bodyPr wrap="square">
            <a:spAutoFit/>
          </a:bodyPr>
          <a:lstStyle/>
          <a:p>
            <a:r>
              <a:rPr lang="en-GB" dirty="0">
                <a:latin typeface="Times New Roman" panose="02020603050405020304" pitchFamily="18" charset="0"/>
                <a:cs typeface="Times New Roman" panose="02020603050405020304" pitchFamily="18" charset="0"/>
              </a:rPr>
              <a:t>Jenny’s expression changed. She cried, “Oh, she’s bitten you.” Kate was still struggling with</a:t>
            </a:r>
          </a:p>
          <a:p>
            <a:r>
              <a:rPr lang="en-GB" dirty="0">
                <a:latin typeface="Times New Roman" panose="02020603050405020304" pitchFamily="18" charset="0"/>
                <a:cs typeface="Times New Roman" panose="02020603050405020304" pitchFamily="18" charset="0"/>
              </a:rPr>
              <a:t>laughter but Jenny reproached her sister. “It’s not a joke. It might be poisoned.”</a:t>
            </a:r>
          </a:p>
          <a:p>
            <a:r>
              <a:rPr lang="en-GB" dirty="0">
                <a:latin typeface="Times New Roman" panose="02020603050405020304" pitchFamily="18" charset="0"/>
                <a:cs typeface="Times New Roman" panose="02020603050405020304" pitchFamily="18" charset="0"/>
              </a:rPr>
              <a:t>“I know.” Kate was indignant but burst out again into helpless giggles.</a:t>
            </a:r>
          </a:p>
          <a:p>
            <a:r>
              <a:rPr lang="en-GB" dirty="0">
                <a:latin typeface="Times New Roman" panose="02020603050405020304" pitchFamily="18" charset="0"/>
                <a:cs typeface="Times New Roman" panose="02020603050405020304" pitchFamily="18" charset="0"/>
              </a:rPr>
              <a:t>Robert picked himself up. He avoided looking at the girls in case they should see his anger and</a:t>
            </a:r>
          </a:p>
          <a:p>
            <a:r>
              <a:rPr lang="en-GB" dirty="0">
                <a:latin typeface="Times New Roman" panose="02020603050405020304" pitchFamily="18" charset="0"/>
                <a:cs typeface="Times New Roman" panose="02020603050405020304" pitchFamily="18" charset="0"/>
              </a:rPr>
              <a:t>surprise. He was deeply shocked. He could not forget Jenny’s face. He thought, ‘It was as if she</a:t>
            </a:r>
          </a:p>
          <a:p>
            <a:r>
              <a:rPr lang="en-GB" dirty="0">
                <a:latin typeface="Times New Roman" panose="02020603050405020304" pitchFamily="18" charset="0"/>
                <a:cs typeface="Times New Roman" panose="02020603050405020304" pitchFamily="18" charset="0"/>
              </a:rPr>
              <a:t>wanted to hurt. It was as if they hated me.’ It seemed that something new had broken into his</a:t>
            </a:r>
          </a:p>
          <a:p>
            <a:r>
              <a:rPr lang="en-GB" dirty="0">
                <a:latin typeface="Times New Roman" panose="02020603050405020304" pitchFamily="18" charset="0"/>
                <a:cs typeface="Times New Roman" panose="02020603050405020304" pitchFamily="18" charset="0"/>
              </a:rPr>
              <a:t>relationship with his daughters; that they had suddenly gone into a brutal, primitive world of their</a:t>
            </a:r>
          </a:p>
          <a:p>
            <a:r>
              <a:rPr lang="en-GB" dirty="0">
                <a:latin typeface="Times New Roman" panose="02020603050405020304" pitchFamily="18" charset="0"/>
                <a:cs typeface="Times New Roman" panose="02020603050405020304" pitchFamily="18" charset="0"/>
              </a:rPr>
              <a:t>own in which he had no place.</a:t>
            </a:r>
          </a:p>
          <a:p>
            <a:r>
              <a:rPr lang="en-GB" dirty="0">
                <a:latin typeface="Times New Roman" panose="02020603050405020304" pitchFamily="18" charset="0"/>
                <a:cs typeface="Times New Roman" panose="02020603050405020304" pitchFamily="18" charset="0"/>
              </a:rPr>
              <a:t>Kate had disappeared. Jenny was gazing at his face. When he turned away, she caught his arm</a:t>
            </a:r>
          </a:p>
          <a:p>
            <a:r>
              <a:rPr lang="en-GB" dirty="0">
                <a:latin typeface="Times New Roman" panose="02020603050405020304" pitchFamily="18" charset="0"/>
                <a:cs typeface="Times New Roman" panose="02020603050405020304" pitchFamily="18" charset="0"/>
              </a:rPr>
              <a:t>and said, “We’ve got to wash your bite.”</a:t>
            </a:r>
          </a:p>
          <a:p>
            <a:r>
              <a:rPr lang="en-GB" dirty="0">
                <a:latin typeface="Times New Roman" panose="02020603050405020304" pitchFamily="18" charset="0"/>
                <a:cs typeface="Times New Roman" panose="02020603050405020304" pitchFamily="18" charset="0"/>
              </a:rPr>
              <a:t>“That’s all right, Jenny. It doesn’t matter.”</a:t>
            </a:r>
          </a:p>
          <a:p>
            <a:r>
              <a:rPr lang="en-GB" dirty="0">
                <a:latin typeface="Times New Roman" panose="02020603050405020304" pitchFamily="18" charset="0"/>
                <a:cs typeface="Times New Roman" panose="02020603050405020304" pitchFamily="18" charset="0"/>
              </a:rPr>
              <a:t>“But Kate is getting the water.”</a:t>
            </a:r>
          </a:p>
          <a:p>
            <a:r>
              <a:rPr lang="en-GB" dirty="0">
                <a:latin typeface="Times New Roman" panose="02020603050405020304" pitchFamily="18" charset="0"/>
                <a:cs typeface="Times New Roman" panose="02020603050405020304" pitchFamily="18" charset="0"/>
              </a:rPr>
              <a:t>And now, Kate, coming from the kitchen with a bowl of water, called out indignantly, “Sit</a:t>
            </a:r>
          </a:p>
          <a:p>
            <a:r>
              <a:rPr lang="en-GB" dirty="0">
                <a:latin typeface="Times New Roman" panose="02020603050405020304" pitchFamily="18" charset="0"/>
                <a:cs typeface="Times New Roman" panose="02020603050405020304" pitchFamily="18" charset="0"/>
              </a:rPr>
              <a:t>down, Daddy. How dare you get up.” She was playing the stern nurse and Robert had to submit to</a:t>
            </a:r>
          </a:p>
          <a:p>
            <a:r>
              <a:rPr lang="en-GB" dirty="0">
                <a:latin typeface="Times New Roman" panose="02020603050405020304" pitchFamily="18" charset="0"/>
                <a:cs typeface="Times New Roman" panose="02020603050405020304" pitchFamily="18" charset="0"/>
              </a:rPr>
              <a:t>this new game. At least this was more like a game. It was not murderous. The girls made him sit</a:t>
            </a:r>
          </a:p>
          <a:p>
            <a:r>
              <a:rPr lang="en-GB" dirty="0">
                <a:latin typeface="Times New Roman" panose="02020603050405020304" pitchFamily="18" charset="0"/>
                <a:cs typeface="Times New Roman" panose="02020603050405020304" pitchFamily="18" charset="0"/>
              </a:rPr>
              <a:t>down, washed the cut and stuck a plaster on it.</a:t>
            </a:r>
          </a:p>
          <a:p>
            <a:r>
              <a:rPr lang="en-GB" dirty="0">
                <a:latin typeface="Times New Roman" panose="02020603050405020304" pitchFamily="18" charset="0"/>
                <a:cs typeface="Times New Roman" panose="02020603050405020304" pitchFamily="18" charset="0"/>
              </a:rPr>
              <a:t>Mrs Quick arrived in the middle of this ceremony and was much amused by the scene, and their</a:t>
            </a:r>
          </a:p>
          <a:p>
            <a:r>
              <a:rPr lang="en-GB" dirty="0">
                <a:latin typeface="Times New Roman" panose="02020603050405020304" pitchFamily="18" charset="0"/>
                <a:cs typeface="Times New Roman" panose="02020603050405020304" pitchFamily="18" charset="0"/>
              </a:rPr>
              <a:t>account of the afternoon. Her face said plainly to Robert, ‘All you children - amusing yourselves.’</a:t>
            </a:r>
            <a:endParaRPr lang="en-GB"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1472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925921"/>
            <a:ext cx="11211858" cy="832690"/>
          </a:xfrm>
        </p:spPr>
        <p:txBody>
          <a:bodyPr>
            <a:noAutofit/>
          </a:bodyPr>
          <a:lstStyle/>
          <a:p>
            <a:r>
              <a:rPr lang="en-GB" sz="3200" b="1" dirty="0"/>
              <a:t>Read lines 39-71 </a:t>
            </a:r>
            <a:r>
              <a:rPr lang="en-GB" sz="3200" u="sng" dirty="0"/>
              <a:t>Q3: How does the writer create a sense of threat in these lines? You should write about: - how the girls speak and behave, - the writer’s use of language to show threat, - the effects on the reader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3: Mastery </a:t>
            </a:r>
          </a:p>
        </p:txBody>
      </p:sp>
      <p:sp>
        <p:nvSpPr>
          <p:cNvPr id="5" name="Rectangle 4">
            <a:extLst>
              <a:ext uri="{FF2B5EF4-FFF2-40B4-BE49-F238E27FC236}">
                <a16:creationId xmlns:a16="http://schemas.microsoft.com/office/drawing/2014/main" id="{D0469514-8E92-47FD-B928-0300D906475B}"/>
              </a:ext>
            </a:extLst>
          </p:cNvPr>
          <p:cNvSpPr/>
          <p:nvPr/>
        </p:nvSpPr>
        <p:spPr>
          <a:xfrm>
            <a:off x="1348130" y="1758611"/>
            <a:ext cx="9495739" cy="3785652"/>
          </a:xfrm>
          <a:prstGeom prst="rect">
            <a:avLst/>
          </a:prstGeom>
          <a:solidFill>
            <a:schemeClr val="bg1"/>
          </a:solidFill>
        </p:spPr>
        <p:txBody>
          <a:bodyPr wrap="square">
            <a:spAutoFit/>
          </a:bodyPr>
          <a:lstStyle/>
          <a:p>
            <a:r>
              <a:rPr lang="en-GB" sz="2800" dirty="0">
                <a:solidFill>
                  <a:srgbClr val="FF0000"/>
                </a:solidFill>
                <a:latin typeface="Segoe Print" panose="02000600000000000000" pitchFamily="2" charset="0"/>
                <a:cs typeface="Times New Roman" panose="02020603050405020304" pitchFamily="18" charset="0"/>
              </a:rPr>
              <a:t>Robert is shocked to see </a:t>
            </a:r>
            <a:r>
              <a:rPr lang="en-GB" sz="2800" dirty="0">
                <a:solidFill>
                  <a:srgbClr val="FFC000"/>
                </a:solidFill>
                <a:latin typeface="Segoe Print" panose="02000600000000000000" pitchFamily="2" charset="0"/>
                <a:cs typeface="Times New Roman" panose="02020603050405020304" pitchFamily="18" charset="0"/>
              </a:rPr>
              <a:t>“Jenny had got hold of a rake and was trying to hook the dog by the collar.” </a:t>
            </a:r>
            <a:r>
              <a:rPr lang="en-GB" sz="2800" dirty="0">
                <a:solidFill>
                  <a:srgbClr val="00B050"/>
                </a:solidFill>
                <a:latin typeface="Segoe Print" panose="02000600000000000000" pitchFamily="2" charset="0"/>
                <a:cs typeface="Times New Roman" panose="02020603050405020304" pitchFamily="18" charset="0"/>
              </a:rPr>
              <a:t>These character actions </a:t>
            </a:r>
            <a:r>
              <a:rPr lang="en-GB" sz="2800" dirty="0">
                <a:solidFill>
                  <a:srgbClr val="0070C0"/>
                </a:solidFill>
                <a:latin typeface="Segoe Print" panose="02000600000000000000" pitchFamily="2" charset="0"/>
                <a:cs typeface="Times New Roman" panose="02020603050405020304" pitchFamily="18" charset="0"/>
              </a:rPr>
              <a:t>suggest aggressive behaviour and clearly make Robert feel uncomfortable. </a:t>
            </a:r>
            <a:r>
              <a:rPr lang="en-GB" sz="2800" dirty="0">
                <a:solidFill>
                  <a:srgbClr val="7030A0"/>
                </a:solidFill>
                <a:latin typeface="Segoe Print" panose="02000600000000000000" pitchFamily="2" charset="0"/>
                <a:cs typeface="Times New Roman" panose="02020603050405020304" pitchFamily="18" charset="0"/>
              </a:rPr>
              <a:t>The reader realises that Jenny may deliberately hurt the dog.</a:t>
            </a:r>
          </a:p>
          <a:p>
            <a:endParaRPr lang="en-GB" sz="2800" dirty="0">
              <a:solidFill>
                <a:srgbClr val="7030A0"/>
              </a:solidFill>
              <a:latin typeface="Segoe Print" panose="02000600000000000000" pitchFamily="2" charset="0"/>
              <a:cs typeface="Times New Roman" panose="02020603050405020304" pitchFamily="18" charset="0"/>
            </a:endParaRPr>
          </a:p>
          <a:p>
            <a:r>
              <a:rPr lang="en-GB" sz="2400" dirty="0">
                <a:solidFill>
                  <a:srgbClr val="FF0000"/>
                </a:solidFill>
                <a:latin typeface="Segoe Print" panose="02000600000000000000" pitchFamily="2" charset="0"/>
                <a:cs typeface="Times New Roman" panose="02020603050405020304" pitchFamily="18" charset="0"/>
              </a:rPr>
              <a:t>The writer then begins to build the sense of threat by…</a:t>
            </a:r>
          </a:p>
          <a:p>
            <a:endParaRPr lang="en-GB" sz="2000" dirty="0">
              <a:solidFill>
                <a:srgbClr val="FF0000"/>
              </a:solidFill>
              <a:latin typeface="Segoe Print" panose="02000600000000000000" pitchFamily="2"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BE28B4DF-10BB-4CB6-BC1D-90EE4341DBCC}"/>
              </a:ext>
            </a:extLst>
          </p:cNvPr>
          <p:cNvSpPr/>
          <p:nvPr/>
        </p:nvSpPr>
        <p:spPr>
          <a:xfrm>
            <a:off x="7301131" y="5932079"/>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7" name="TextBox 6">
            <a:extLst>
              <a:ext uri="{FF2B5EF4-FFF2-40B4-BE49-F238E27FC236}">
                <a16:creationId xmlns:a16="http://schemas.microsoft.com/office/drawing/2014/main" id="{1501B2C4-840D-4359-A00E-5823F9228D0E}"/>
              </a:ext>
            </a:extLst>
          </p:cNvPr>
          <p:cNvSpPr txBox="1"/>
          <p:nvPr/>
        </p:nvSpPr>
        <p:spPr>
          <a:xfrm>
            <a:off x="707887" y="6400800"/>
            <a:ext cx="5758935" cy="369332"/>
          </a:xfrm>
          <a:prstGeom prst="rect">
            <a:avLst/>
          </a:prstGeom>
          <a:noFill/>
        </p:spPr>
        <p:txBody>
          <a:bodyPr wrap="square" rtlCol="0">
            <a:spAutoFit/>
          </a:bodyPr>
          <a:lstStyle/>
          <a:p>
            <a:r>
              <a:rPr lang="en-GB" dirty="0"/>
              <a:t>LO: To develop analysis of language and structure..</a:t>
            </a:r>
          </a:p>
        </p:txBody>
      </p:sp>
      <p:sp>
        <p:nvSpPr>
          <p:cNvPr id="9" name="TextBox 8">
            <a:extLst>
              <a:ext uri="{FF2B5EF4-FFF2-40B4-BE49-F238E27FC236}">
                <a16:creationId xmlns:a16="http://schemas.microsoft.com/office/drawing/2014/main" id="{E49C9E52-8709-4A91-8C80-71EEF5BB4F30}"/>
              </a:ext>
            </a:extLst>
          </p:cNvPr>
          <p:cNvSpPr txBox="1"/>
          <p:nvPr/>
        </p:nvSpPr>
        <p:spPr>
          <a:xfrm>
            <a:off x="4593440" y="5146351"/>
            <a:ext cx="2838202" cy="1384995"/>
          </a:xfrm>
          <a:prstGeom prst="rect">
            <a:avLst/>
          </a:prstGeom>
          <a:solidFill>
            <a:schemeClr val="accent1">
              <a:lumMod val="40000"/>
              <a:lumOff val="60000"/>
            </a:schemeClr>
          </a:solidFill>
        </p:spPr>
        <p:txBody>
          <a:bodyPr wrap="square" rtlCol="0">
            <a:spAutoFit/>
          </a:bodyPr>
          <a:lstStyle/>
          <a:p>
            <a:r>
              <a:rPr lang="en-GB" sz="2800" dirty="0"/>
              <a:t>Add two/three of your own paragraph.</a:t>
            </a:r>
          </a:p>
        </p:txBody>
      </p:sp>
    </p:spTree>
    <p:extLst>
      <p:ext uri="{BB962C8B-B14F-4D97-AF65-F5344CB8AC3E}">
        <p14:creationId xmlns:p14="http://schemas.microsoft.com/office/powerpoint/2010/main" val="1357918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4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fontScale="40000" lnSpcReduction="20000"/>
          </a:bodyPr>
          <a:lstStyle/>
          <a:p>
            <a:r>
              <a:rPr lang="en-GB" sz="8000" dirty="0">
                <a:latin typeface="Arial" panose="020B0604020202020204" pitchFamily="34" charset="0"/>
                <a:cs typeface="Arial" panose="020B0604020202020204" pitchFamily="34" charset="0"/>
              </a:rPr>
              <a:t>Which of the two options is the most suitable word choice?</a:t>
            </a:r>
          </a:p>
          <a:p>
            <a:r>
              <a:rPr lang="en-GB" sz="4300" dirty="0">
                <a:latin typeface="Times New Roman" panose="02020603050405020304" pitchFamily="18" charset="0"/>
                <a:cs typeface="Times New Roman" panose="02020603050405020304" pitchFamily="18" charset="0"/>
              </a:rPr>
              <a:t>At tea the girls handed round cake and sandwiches with </a:t>
            </a:r>
            <a:r>
              <a:rPr lang="en-GB" sz="4300" dirty="0">
                <a:solidFill>
                  <a:srgbClr val="FF0000"/>
                </a:solidFill>
                <a:latin typeface="Times New Roman" panose="02020603050405020304" pitchFamily="18" charset="0"/>
                <a:cs typeface="Times New Roman" panose="02020603050405020304" pitchFamily="18" charset="0"/>
              </a:rPr>
              <a:t>reserved /enthusiastic, </a:t>
            </a:r>
            <a:r>
              <a:rPr lang="en-GB" sz="4300" dirty="0">
                <a:latin typeface="Times New Roman" panose="02020603050405020304" pitchFamily="18" charset="0"/>
                <a:cs typeface="Times New Roman" panose="02020603050405020304" pitchFamily="18" charset="0"/>
              </a:rPr>
              <a:t>demure expressions. They were enjoying the dignity of their own performance. Their eyes passed over their father as if he did not exist. Robert said to himself, ‘What did I </a:t>
            </a:r>
            <a:r>
              <a:rPr lang="en-GB" sz="4300" dirty="0">
                <a:solidFill>
                  <a:srgbClr val="FF0000"/>
                </a:solidFill>
                <a:latin typeface="Times New Roman" panose="02020603050405020304" pitchFamily="18" charset="0"/>
                <a:cs typeface="Times New Roman" panose="02020603050405020304" pitchFamily="18" charset="0"/>
              </a:rPr>
              <a:t>accept/expect</a:t>
            </a:r>
            <a:r>
              <a:rPr lang="en-GB" sz="4300" dirty="0">
                <a:latin typeface="Times New Roman" panose="02020603050405020304" pitchFamily="18" charset="0"/>
                <a:cs typeface="Times New Roman" panose="02020603050405020304" pitchFamily="18" charset="0"/>
              </a:rPr>
              <a:t>? In a year or two I won’t count at all. Young men will come </a:t>
            </a:r>
            <a:r>
              <a:rPr lang="en-GB" sz="4300" dirty="0">
                <a:solidFill>
                  <a:srgbClr val="FF0000"/>
                </a:solidFill>
                <a:latin typeface="Times New Roman" panose="02020603050405020304" pitchFamily="18" charset="0"/>
                <a:cs typeface="Times New Roman" panose="02020603050405020304" pitchFamily="18" charset="0"/>
              </a:rPr>
              <a:t>prowling/looting </a:t>
            </a:r>
            <a:r>
              <a:rPr lang="en-GB" sz="4300" dirty="0">
                <a:latin typeface="Times New Roman" panose="02020603050405020304" pitchFamily="18" charset="0"/>
                <a:cs typeface="Times New Roman" panose="02020603050405020304" pitchFamily="18" charset="0"/>
              </a:rPr>
              <a:t>and I’ll only be useful to pay the bills.’</a:t>
            </a:r>
          </a:p>
          <a:p>
            <a:r>
              <a:rPr lang="en-GB" sz="4300" dirty="0">
                <a:latin typeface="Times New Roman" panose="02020603050405020304" pitchFamily="18" charset="0"/>
                <a:cs typeface="Times New Roman" panose="02020603050405020304" pitchFamily="18" charset="0"/>
              </a:rPr>
              <a:t>After tea he stole away into the garden. </a:t>
            </a:r>
            <a:r>
              <a:rPr lang="en-GB" sz="4300" dirty="0">
                <a:solidFill>
                  <a:srgbClr val="FF0000"/>
                </a:solidFill>
                <a:latin typeface="Times New Roman" panose="02020603050405020304" pitchFamily="18" charset="0"/>
                <a:cs typeface="Times New Roman" panose="02020603050405020304" pitchFamily="18" charset="0"/>
              </a:rPr>
              <a:t>Suddenly/Reluctantly</a:t>
            </a:r>
            <a:r>
              <a:rPr lang="en-GB" sz="4300" dirty="0">
                <a:latin typeface="Times New Roman" panose="02020603050405020304" pitchFamily="18" charset="0"/>
                <a:cs typeface="Times New Roman" panose="02020603050405020304" pitchFamily="18" charset="0"/>
              </a:rPr>
              <a:t>, he heard running steps. It was Jenny.</a:t>
            </a:r>
          </a:p>
          <a:p>
            <a:r>
              <a:rPr lang="en-GB" sz="4300" dirty="0">
                <a:latin typeface="Times New Roman" panose="02020603050405020304" pitchFamily="18" charset="0"/>
                <a:cs typeface="Times New Roman" panose="02020603050405020304" pitchFamily="18" charset="0"/>
              </a:rPr>
              <a:t>“What is it now, Jenny?”</a:t>
            </a:r>
          </a:p>
          <a:p>
            <a:r>
              <a:rPr lang="en-GB" sz="4300" dirty="0">
                <a:latin typeface="Times New Roman" panose="02020603050405020304" pitchFamily="18" charset="0"/>
                <a:cs typeface="Times New Roman" panose="02020603050405020304" pitchFamily="18" charset="0"/>
              </a:rPr>
              <a:t>“I wanted to look - at the cut. Put me up on the wall.”</a:t>
            </a:r>
          </a:p>
          <a:p>
            <a:r>
              <a:rPr lang="en-GB" sz="4300" dirty="0">
                <a:latin typeface="Times New Roman" panose="02020603050405020304" pitchFamily="18" charset="0"/>
                <a:cs typeface="Times New Roman" panose="02020603050405020304" pitchFamily="18" charset="0"/>
              </a:rPr>
              <a:t>He lifted her onto the garden wall. Having reached this </a:t>
            </a:r>
            <a:r>
              <a:rPr lang="en-GB" sz="4300" dirty="0">
                <a:solidFill>
                  <a:srgbClr val="FF0000"/>
                </a:solidFill>
                <a:latin typeface="Times New Roman" panose="02020603050405020304" pitchFamily="18" charset="0"/>
                <a:cs typeface="Times New Roman" panose="02020603050405020304" pitchFamily="18" charset="0"/>
              </a:rPr>
              <a:t>inferior/superior </a:t>
            </a:r>
            <a:r>
              <a:rPr lang="en-GB" sz="4300" dirty="0">
                <a:latin typeface="Times New Roman" panose="02020603050405020304" pitchFamily="18" charset="0"/>
                <a:cs typeface="Times New Roman" panose="02020603050405020304" pitchFamily="18" charset="0"/>
              </a:rPr>
              <a:t>position, she poked the plaster.</a:t>
            </a:r>
          </a:p>
          <a:p>
            <a:r>
              <a:rPr lang="en-GB" sz="4300" dirty="0">
                <a:latin typeface="Times New Roman" panose="02020603050405020304" pitchFamily="18" charset="0"/>
                <a:cs typeface="Times New Roman" panose="02020603050405020304" pitchFamily="18" charset="0"/>
              </a:rPr>
              <a:t>“I just wanted to make sure it was sticking.”</a:t>
            </a:r>
          </a:p>
          <a:p>
            <a:r>
              <a:rPr lang="en-GB" sz="4300" dirty="0">
                <a:latin typeface="Times New Roman" panose="02020603050405020304" pitchFamily="18" charset="0"/>
                <a:cs typeface="Times New Roman" panose="02020603050405020304" pitchFamily="18" charset="0"/>
              </a:rPr>
              <a:t>She looked down on him with an </a:t>
            </a:r>
            <a:r>
              <a:rPr lang="en-GB" sz="4300" dirty="0">
                <a:solidFill>
                  <a:srgbClr val="FF0000"/>
                </a:solidFill>
                <a:latin typeface="Times New Roman" panose="02020603050405020304" pitchFamily="18" charset="0"/>
                <a:cs typeface="Times New Roman" panose="02020603050405020304" pitchFamily="18" charset="0"/>
              </a:rPr>
              <a:t>expression/impression </a:t>
            </a:r>
            <a:r>
              <a:rPr lang="en-GB" sz="4300" dirty="0">
                <a:latin typeface="Times New Roman" panose="02020603050405020304" pitchFamily="18" charset="0"/>
                <a:cs typeface="Times New Roman" panose="02020603050405020304" pitchFamily="18" charset="0"/>
              </a:rPr>
              <a:t>he did not recognise. What was the game? Was she going to laugh? But the child frowned as if she was also struck by something new and unexpected.</a:t>
            </a:r>
          </a:p>
          <a:p>
            <a:r>
              <a:rPr lang="en-GB" sz="4300" dirty="0">
                <a:latin typeface="Times New Roman" panose="02020603050405020304" pitchFamily="18" charset="0"/>
                <a:cs typeface="Times New Roman" panose="02020603050405020304" pitchFamily="18" charset="0"/>
              </a:rPr>
              <a:t>Then she tossed back her hair, jumped down and ran off.</a:t>
            </a:r>
          </a:p>
          <a:p>
            <a:r>
              <a:rPr lang="en-GB" sz="4300" dirty="0">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sp>
        <p:nvSpPr>
          <p:cNvPr id="7" name="TextBox 6">
            <a:extLst>
              <a:ext uri="{FF2B5EF4-FFF2-40B4-BE49-F238E27FC236}">
                <a16:creationId xmlns:a16="http://schemas.microsoft.com/office/drawing/2014/main" id="{0C5747CC-262D-4596-A6E7-08C967E4DC98}"/>
              </a:ext>
            </a:extLst>
          </p:cNvPr>
          <p:cNvSpPr txBox="1"/>
          <p:nvPr/>
        </p:nvSpPr>
        <p:spPr>
          <a:xfrm>
            <a:off x="9144000" y="5261317"/>
            <a:ext cx="2574388" cy="1384995"/>
          </a:xfrm>
          <a:prstGeom prst="rect">
            <a:avLst/>
          </a:prstGeom>
          <a:solidFill>
            <a:schemeClr val="bg2">
              <a:lumMod val="75000"/>
            </a:schemeClr>
          </a:solidFill>
        </p:spPr>
        <p:txBody>
          <a:bodyPr wrap="square" rtlCol="0">
            <a:spAutoFit/>
          </a:bodyPr>
          <a:lstStyle/>
          <a:p>
            <a:r>
              <a:rPr lang="en-GB" sz="2400" b="1" dirty="0">
                <a:solidFill>
                  <a:srgbClr val="FF0000"/>
                </a:solidFill>
              </a:rPr>
              <a:t>Challenge:</a:t>
            </a:r>
          </a:p>
          <a:p>
            <a:r>
              <a:rPr lang="en-GB" sz="2000" dirty="0">
                <a:solidFill>
                  <a:srgbClr val="FF0000"/>
                </a:solidFill>
              </a:rPr>
              <a:t>Can you replace words with higher level vocabulary?</a:t>
            </a:r>
          </a:p>
        </p:txBody>
      </p:sp>
      <p:sp>
        <p:nvSpPr>
          <p:cNvPr id="8" name="TextBox 7">
            <a:extLst>
              <a:ext uri="{FF2B5EF4-FFF2-40B4-BE49-F238E27FC236}">
                <a16:creationId xmlns:a16="http://schemas.microsoft.com/office/drawing/2014/main" id="{45088953-EA5D-4C13-9E0A-A6A4E74532D1}"/>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183056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lstStyle/>
          <a:p>
            <a:r>
              <a:rPr lang="en-GB" u="sng" dirty="0"/>
              <a:t>How accurate have you been?</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pPr marL="0" indent="0">
              <a:buNone/>
            </a:pPr>
            <a:r>
              <a:rPr lang="en-GB" sz="2800" dirty="0">
                <a:latin typeface="Arial" panose="020B0604020202020204" pitchFamily="34" charset="0"/>
                <a:cs typeface="Arial" panose="020B0604020202020204" pitchFamily="34" charset="0"/>
              </a:rPr>
              <a:t>Robert Quick, coming home after a business trip, found a note from his wife. She would be back at four but the children were in the garden. He had missed his two small girls and looked forward eagerly to their greeting. Still in his suit, he made at once for the garden.</a:t>
            </a:r>
          </a:p>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800" dirty="0">
                <a:latin typeface="Arial" panose="020B0604020202020204" pitchFamily="34" charset="0"/>
                <a:cs typeface="Arial" panose="020B0604020202020204" pitchFamily="34" charset="0"/>
              </a:rPr>
              <a:t>The garden was a wilderness. The original excuse for this neglect was that the garden was for the children. They could do what they liked there. The original truth was that neither of the Quicks cared much for gardening.</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7542883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4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fontScale="40000" lnSpcReduction="20000"/>
          </a:bodyPr>
          <a:lstStyle/>
          <a:p>
            <a:r>
              <a:rPr lang="en-GB" sz="8000" dirty="0">
                <a:latin typeface="Arial" panose="020B0604020202020204" pitchFamily="34" charset="0"/>
                <a:cs typeface="Arial" panose="020B0604020202020204" pitchFamily="34" charset="0"/>
              </a:rPr>
              <a:t>Check your answers:</a:t>
            </a:r>
          </a:p>
          <a:p>
            <a:r>
              <a:rPr lang="en-GB" sz="4300" dirty="0">
                <a:latin typeface="Times New Roman" panose="02020603050405020304" pitchFamily="18" charset="0"/>
                <a:cs typeface="Times New Roman" panose="02020603050405020304" pitchFamily="18" charset="0"/>
              </a:rPr>
              <a:t>At tea the girls handed round cake and sandwiches with </a:t>
            </a:r>
            <a:r>
              <a:rPr lang="en-GB" sz="4300" dirty="0">
                <a:solidFill>
                  <a:srgbClr val="FF0000"/>
                </a:solidFill>
                <a:latin typeface="Times New Roman" panose="02020603050405020304" pitchFamily="18" charset="0"/>
                <a:cs typeface="Times New Roman" panose="02020603050405020304" pitchFamily="18" charset="0"/>
              </a:rPr>
              <a:t>reserved, </a:t>
            </a:r>
            <a:r>
              <a:rPr lang="en-GB" sz="4300" dirty="0">
                <a:latin typeface="Times New Roman" panose="02020603050405020304" pitchFamily="18" charset="0"/>
                <a:cs typeface="Times New Roman" panose="02020603050405020304" pitchFamily="18" charset="0"/>
              </a:rPr>
              <a:t>demure expressions. They were enjoying the dignity of their own performance. Their eyes passed over their father as if he did not exist. Robert said to himself, ‘What did I </a:t>
            </a:r>
            <a:r>
              <a:rPr lang="en-GB" sz="4300" dirty="0">
                <a:solidFill>
                  <a:srgbClr val="FF0000"/>
                </a:solidFill>
                <a:latin typeface="Times New Roman" panose="02020603050405020304" pitchFamily="18" charset="0"/>
                <a:cs typeface="Times New Roman" panose="02020603050405020304" pitchFamily="18" charset="0"/>
              </a:rPr>
              <a:t>expect</a:t>
            </a:r>
            <a:r>
              <a:rPr lang="en-GB" sz="4300" dirty="0">
                <a:latin typeface="Times New Roman" panose="02020603050405020304" pitchFamily="18" charset="0"/>
                <a:cs typeface="Times New Roman" panose="02020603050405020304" pitchFamily="18" charset="0"/>
              </a:rPr>
              <a:t>? In a year or two I won’t count at all. Young men will come </a:t>
            </a:r>
            <a:r>
              <a:rPr lang="en-GB" sz="4300" dirty="0">
                <a:solidFill>
                  <a:srgbClr val="FF0000"/>
                </a:solidFill>
                <a:latin typeface="Times New Roman" panose="02020603050405020304" pitchFamily="18" charset="0"/>
                <a:cs typeface="Times New Roman" panose="02020603050405020304" pitchFamily="18" charset="0"/>
              </a:rPr>
              <a:t>prowling </a:t>
            </a:r>
            <a:r>
              <a:rPr lang="en-GB" sz="4300" dirty="0">
                <a:latin typeface="Times New Roman" panose="02020603050405020304" pitchFamily="18" charset="0"/>
                <a:cs typeface="Times New Roman" panose="02020603050405020304" pitchFamily="18" charset="0"/>
              </a:rPr>
              <a:t>and I’ll only be useful to pay the bills.’</a:t>
            </a:r>
          </a:p>
          <a:p>
            <a:r>
              <a:rPr lang="en-GB" sz="4300" dirty="0">
                <a:latin typeface="Times New Roman" panose="02020603050405020304" pitchFamily="18" charset="0"/>
                <a:cs typeface="Times New Roman" panose="02020603050405020304" pitchFamily="18" charset="0"/>
              </a:rPr>
              <a:t>After tea he stole away into the garden. </a:t>
            </a:r>
            <a:r>
              <a:rPr lang="en-GB" sz="4300" dirty="0">
                <a:solidFill>
                  <a:srgbClr val="FF0000"/>
                </a:solidFill>
                <a:latin typeface="Times New Roman" panose="02020603050405020304" pitchFamily="18" charset="0"/>
                <a:cs typeface="Times New Roman" panose="02020603050405020304" pitchFamily="18" charset="0"/>
              </a:rPr>
              <a:t>Suddenly</a:t>
            </a:r>
            <a:r>
              <a:rPr lang="en-GB" sz="4300" dirty="0">
                <a:latin typeface="Times New Roman" panose="02020603050405020304" pitchFamily="18" charset="0"/>
                <a:cs typeface="Times New Roman" panose="02020603050405020304" pitchFamily="18" charset="0"/>
              </a:rPr>
              <a:t>, he heard running steps. It was Jenny.</a:t>
            </a:r>
          </a:p>
          <a:p>
            <a:r>
              <a:rPr lang="en-GB" sz="4300" dirty="0">
                <a:latin typeface="Times New Roman" panose="02020603050405020304" pitchFamily="18" charset="0"/>
                <a:cs typeface="Times New Roman" panose="02020603050405020304" pitchFamily="18" charset="0"/>
              </a:rPr>
              <a:t>“What is it now, Jenny?”</a:t>
            </a:r>
          </a:p>
          <a:p>
            <a:r>
              <a:rPr lang="en-GB" sz="4300" dirty="0">
                <a:latin typeface="Times New Roman" panose="02020603050405020304" pitchFamily="18" charset="0"/>
                <a:cs typeface="Times New Roman" panose="02020603050405020304" pitchFamily="18" charset="0"/>
              </a:rPr>
              <a:t>“I wanted to look - at the cut. Put me up on the wall.”</a:t>
            </a:r>
          </a:p>
          <a:p>
            <a:r>
              <a:rPr lang="en-GB" sz="4300" dirty="0">
                <a:latin typeface="Times New Roman" panose="02020603050405020304" pitchFamily="18" charset="0"/>
                <a:cs typeface="Times New Roman" panose="02020603050405020304" pitchFamily="18" charset="0"/>
              </a:rPr>
              <a:t>He lifted her onto the garden wall. Having reached this </a:t>
            </a:r>
            <a:r>
              <a:rPr lang="en-GB" sz="4300" dirty="0">
                <a:solidFill>
                  <a:srgbClr val="FF0000"/>
                </a:solidFill>
                <a:latin typeface="Times New Roman" panose="02020603050405020304" pitchFamily="18" charset="0"/>
                <a:cs typeface="Times New Roman" panose="02020603050405020304" pitchFamily="18" charset="0"/>
              </a:rPr>
              <a:t>superior </a:t>
            </a:r>
            <a:r>
              <a:rPr lang="en-GB" sz="4300" dirty="0">
                <a:latin typeface="Times New Roman" panose="02020603050405020304" pitchFamily="18" charset="0"/>
                <a:cs typeface="Times New Roman" panose="02020603050405020304" pitchFamily="18" charset="0"/>
              </a:rPr>
              <a:t>position, she poked the plaster.</a:t>
            </a:r>
          </a:p>
          <a:p>
            <a:r>
              <a:rPr lang="en-GB" sz="4300" dirty="0">
                <a:latin typeface="Times New Roman" panose="02020603050405020304" pitchFamily="18" charset="0"/>
                <a:cs typeface="Times New Roman" panose="02020603050405020304" pitchFamily="18" charset="0"/>
              </a:rPr>
              <a:t>“I just wanted to make sure it was sticking.”</a:t>
            </a:r>
          </a:p>
          <a:p>
            <a:r>
              <a:rPr lang="en-GB" sz="4300" dirty="0">
                <a:latin typeface="Times New Roman" panose="02020603050405020304" pitchFamily="18" charset="0"/>
                <a:cs typeface="Times New Roman" panose="02020603050405020304" pitchFamily="18" charset="0"/>
              </a:rPr>
              <a:t>She looked down on him with an </a:t>
            </a:r>
            <a:r>
              <a:rPr lang="en-GB" sz="4300" dirty="0">
                <a:solidFill>
                  <a:srgbClr val="FF0000"/>
                </a:solidFill>
                <a:latin typeface="Times New Roman" panose="02020603050405020304" pitchFamily="18" charset="0"/>
                <a:cs typeface="Times New Roman" panose="02020603050405020304" pitchFamily="18" charset="0"/>
              </a:rPr>
              <a:t>expression </a:t>
            </a:r>
            <a:r>
              <a:rPr lang="en-GB" sz="4300" dirty="0">
                <a:latin typeface="Times New Roman" panose="02020603050405020304" pitchFamily="18" charset="0"/>
                <a:cs typeface="Times New Roman" panose="02020603050405020304" pitchFamily="18" charset="0"/>
              </a:rPr>
              <a:t>he did not recognise. What was the game? Was she going to laugh? But the child frowned as if she was also struck by something new and unexpected.</a:t>
            </a:r>
          </a:p>
          <a:p>
            <a:r>
              <a:rPr lang="en-GB" sz="4300" dirty="0">
                <a:latin typeface="Times New Roman" panose="02020603050405020304" pitchFamily="18" charset="0"/>
                <a:cs typeface="Times New Roman" panose="02020603050405020304" pitchFamily="18" charset="0"/>
              </a:rPr>
              <a:t>Then she tossed back her hair, jumped down and ran off.</a:t>
            </a:r>
          </a:p>
          <a:p>
            <a:r>
              <a:rPr lang="en-GB" sz="4300" dirty="0">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0C5747CC-262D-4596-A6E7-08C967E4DC98}"/>
              </a:ext>
            </a:extLst>
          </p:cNvPr>
          <p:cNvSpPr txBox="1"/>
          <p:nvPr/>
        </p:nvSpPr>
        <p:spPr>
          <a:xfrm>
            <a:off x="9144000" y="5261317"/>
            <a:ext cx="2574388" cy="1384995"/>
          </a:xfrm>
          <a:prstGeom prst="rect">
            <a:avLst/>
          </a:prstGeom>
          <a:solidFill>
            <a:schemeClr val="bg2">
              <a:lumMod val="75000"/>
            </a:schemeClr>
          </a:solidFill>
        </p:spPr>
        <p:txBody>
          <a:bodyPr wrap="square" rtlCol="0">
            <a:spAutoFit/>
          </a:bodyPr>
          <a:lstStyle/>
          <a:p>
            <a:r>
              <a:rPr lang="en-GB" sz="2400" b="1" dirty="0">
                <a:solidFill>
                  <a:srgbClr val="FF0000"/>
                </a:solidFill>
              </a:rPr>
              <a:t>Challenge:</a:t>
            </a:r>
          </a:p>
          <a:p>
            <a:r>
              <a:rPr lang="en-GB" sz="2000" dirty="0">
                <a:solidFill>
                  <a:srgbClr val="FF0000"/>
                </a:solidFill>
              </a:rPr>
              <a:t>Can you replace words with higher level vocabulary?</a:t>
            </a:r>
          </a:p>
        </p:txBody>
      </p:sp>
      <p:sp>
        <p:nvSpPr>
          <p:cNvPr id="8" name="TextBox 7">
            <a:extLst>
              <a:ext uri="{FF2B5EF4-FFF2-40B4-BE49-F238E27FC236}">
                <a16:creationId xmlns:a16="http://schemas.microsoft.com/office/drawing/2014/main" id="{050BB83F-B165-4DD0-81C8-33321EF6A4C8}"/>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18235521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A4</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r>
              <a:rPr lang="en-GB" sz="4000" dirty="0"/>
              <a:t>Language and structure analysis question 10 marks – 15 minutes. </a:t>
            </a:r>
          </a:p>
          <a:p>
            <a:r>
              <a:rPr lang="en-GB" sz="4000" dirty="0"/>
              <a:t>7-8 quotes (some embedded) Use PETER!</a:t>
            </a:r>
          </a:p>
          <a:p>
            <a:r>
              <a:rPr lang="en-GB" sz="4000" dirty="0"/>
              <a:t>Explore hidden and obvious meaning and effect – link to writers’ intentions</a:t>
            </a:r>
          </a:p>
          <a:p>
            <a:r>
              <a:rPr lang="en-GB" sz="4000" b="1" i="1" dirty="0"/>
              <a:t>How does the writer…</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B5E20258-54E6-47BE-989B-105D36430CEE}"/>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909051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858035" y="471920"/>
            <a:ext cx="11183816" cy="748452"/>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b="1" u="sng" dirty="0"/>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341512"/>
            <a:ext cx="11183816" cy="5516488"/>
          </a:xfrm>
          <a:solidFill>
            <a:schemeClr val="bg1"/>
          </a:solidFill>
        </p:spPr>
        <p:txBody>
          <a:bodyPr>
            <a:normAutofit fontScale="77500" lnSpcReduction="20000"/>
          </a:bodyPr>
          <a:lstStyle/>
          <a:p>
            <a:r>
              <a:rPr lang="en-GB" sz="4300" dirty="0">
                <a:solidFill>
                  <a:schemeClr val="tx1"/>
                </a:solidFill>
                <a:highlight>
                  <a:srgbClr val="FFFF00"/>
                </a:highlight>
                <a:latin typeface="Times New Roman" panose="02020603050405020304" pitchFamily="18" charset="0"/>
                <a:cs typeface="Times New Roman" panose="02020603050405020304" pitchFamily="18" charset="0"/>
              </a:rPr>
              <a:t>At tea the girls handed round cake and sandwiches with reserved, demure expressions. </a:t>
            </a:r>
            <a:r>
              <a:rPr lang="en-GB" sz="4300" dirty="0">
                <a:solidFill>
                  <a:schemeClr val="tx1"/>
                </a:solidFill>
                <a:latin typeface="Times New Roman" panose="02020603050405020304" pitchFamily="18" charset="0"/>
                <a:cs typeface="Times New Roman" panose="02020603050405020304" pitchFamily="18" charset="0"/>
              </a:rPr>
              <a:t>They were enjoying the dignity of their own performance. </a:t>
            </a:r>
            <a:r>
              <a:rPr lang="en-GB" sz="4300" dirty="0">
                <a:solidFill>
                  <a:schemeClr val="tx1"/>
                </a:solidFill>
                <a:highlight>
                  <a:srgbClr val="FFFF00"/>
                </a:highlight>
                <a:latin typeface="Times New Roman" panose="02020603050405020304" pitchFamily="18" charset="0"/>
                <a:cs typeface="Times New Roman" panose="02020603050405020304" pitchFamily="18" charset="0"/>
              </a:rPr>
              <a:t>Their eyes passed over their father as if he did not exist. </a:t>
            </a:r>
            <a:r>
              <a:rPr lang="en-GB" sz="4300" dirty="0">
                <a:solidFill>
                  <a:schemeClr val="tx1"/>
                </a:solidFill>
                <a:latin typeface="Times New Roman" panose="02020603050405020304" pitchFamily="18" charset="0"/>
                <a:cs typeface="Times New Roman" panose="02020603050405020304" pitchFamily="18" charset="0"/>
              </a:rPr>
              <a:t>Robert said to himself, ‘What did I expect? In a year or two I won’t count at all. Young men will come prowling and I’ll only be useful to pay the bills.’</a:t>
            </a:r>
          </a:p>
          <a:p>
            <a:r>
              <a:rPr lang="en-GB" sz="4300" dirty="0">
                <a:solidFill>
                  <a:schemeClr val="tx1"/>
                </a:solidFill>
                <a:highlight>
                  <a:srgbClr val="FFFF00"/>
                </a:highlight>
                <a:latin typeface="Times New Roman" panose="02020603050405020304" pitchFamily="18" charset="0"/>
                <a:cs typeface="Times New Roman" panose="02020603050405020304" pitchFamily="18" charset="0"/>
              </a:rPr>
              <a:t>After tea he stole away into the garden. </a:t>
            </a:r>
            <a:r>
              <a:rPr lang="en-GB" sz="4300" dirty="0">
                <a:solidFill>
                  <a:schemeClr val="tx1"/>
                </a:solidFill>
                <a:latin typeface="Times New Roman" panose="02020603050405020304" pitchFamily="18" charset="0"/>
                <a:cs typeface="Times New Roman" panose="02020603050405020304" pitchFamily="18" charset="0"/>
              </a:rPr>
              <a:t>Suddenly, he heard running steps. It was Jenny.</a:t>
            </a:r>
          </a:p>
          <a:p>
            <a:r>
              <a:rPr lang="en-GB" sz="4300" dirty="0">
                <a:solidFill>
                  <a:schemeClr val="tx1"/>
                </a:solidFill>
                <a:latin typeface="Times New Roman" panose="02020603050405020304" pitchFamily="18" charset="0"/>
                <a:cs typeface="Times New Roman" panose="02020603050405020304" pitchFamily="18" charset="0"/>
              </a:rPr>
              <a:t>“What is it now, Jenny?”</a:t>
            </a:r>
          </a:p>
          <a:p>
            <a:r>
              <a:rPr lang="en-GB" sz="4300" dirty="0">
                <a:solidFill>
                  <a:schemeClr val="tx1"/>
                </a:solidFill>
                <a:latin typeface="Times New Roman" panose="02020603050405020304" pitchFamily="18" charset="0"/>
                <a:cs typeface="Times New Roman" panose="02020603050405020304" pitchFamily="18" charset="0"/>
              </a:rPr>
              <a:t>“I wanted to look - at the cut. Put me up on the wall.”</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Reading</a:t>
            </a:r>
          </a:p>
        </p:txBody>
      </p:sp>
      <p:sp>
        <p:nvSpPr>
          <p:cNvPr id="7" name="TextBox 6">
            <a:extLst>
              <a:ext uri="{FF2B5EF4-FFF2-40B4-BE49-F238E27FC236}">
                <a16:creationId xmlns:a16="http://schemas.microsoft.com/office/drawing/2014/main" id="{6DC7A4A4-7738-4792-B2AA-E8F324E9EB78}"/>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3314519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858035" y="471920"/>
            <a:ext cx="11183816" cy="748452"/>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b="1" u="sng" dirty="0"/>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341512"/>
            <a:ext cx="11183816" cy="5516488"/>
          </a:xfrm>
          <a:solidFill>
            <a:schemeClr val="bg1"/>
          </a:solidFill>
        </p:spPr>
        <p:txBody>
          <a:bodyPr>
            <a:normAutofit fontScale="77500" lnSpcReduction="20000"/>
          </a:bodyPr>
          <a:lstStyle/>
          <a:p>
            <a:r>
              <a:rPr lang="en-GB" sz="4300" dirty="0">
                <a:solidFill>
                  <a:schemeClr val="tx1"/>
                </a:solidFill>
                <a:latin typeface="Times New Roman" panose="02020603050405020304" pitchFamily="18" charset="0"/>
                <a:cs typeface="Times New Roman" panose="02020603050405020304" pitchFamily="18" charset="0"/>
              </a:rPr>
              <a:t>He lifted her onto the garden wall. Having reached this superior position, she poked the plaster.</a:t>
            </a:r>
          </a:p>
          <a:p>
            <a:r>
              <a:rPr lang="en-GB" sz="4300" dirty="0">
                <a:solidFill>
                  <a:schemeClr val="tx1"/>
                </a:solidFill>
                <a:latin typeface="Times New Roman" panose="02020603050405020304" pitchFamily="18" charset="0"/>
                <a:cs typeface="Times New Roman" panose="02020603050405020304" pitchFamily="18" charset="0"/>
              </a:rPr>
              <a:t>“I just wanted to make sure it was sticking.”</a:t>
            </a:r>
          </a:p>
          <a:p>
            <a:r>
              <a:rPr lang="en-GB" sz="4300" dirty="0">
                <a:solidFill>
                  <a:schemeClr val="tx1"/>
                </a:solidFill>
                <a:latin typeface="Times New Roman" panose="02020603050405020304" pitchFamily="18" charset="0"/>
                <a:cs typeface="Times New Roman" panose="02020603050405020304" pitchFamily="18" charset="0"/>
              </a:rPr>
              <a:t>She looked down on him with an expression he did not recognise. What was the game? Was she going to laugh? But the child frowned as if she was also struck by something new and unexpected.</a:t>
            </a:r>
          </a:p>
          <a:p>
            <a:r>
              <a:rPr lang="en-GB" sz="4300" dirty="0">
                <a:solidFill>
                  <a:schemeClr val="tx1"/>
                </a:solidFill>
                <a:latin typeface="Times New Roman" panose="02020603050405020304" pitchFamily="18" charset="0"/>
                <a:cs typeface="Times New Roman" panose="02020603050405020304" pitchFamily="18" charset="0"/>
              </a:rPr>
              <a:t>Then she tossed back her hair, jumped down and ran off.</a:t>
            </a:r>
          </a:p>
          <a:p>
            <a:r>
              <a:rPr lang="en-GB" sz="4300" dirty="0">
                <a:solidFill>
                  <a:schemeClr val="tx1"/>
                </a:solidFill>
                <a:latin typeface="Times New Roman" panose="02020603050405020304" pitchFamily="18" charset="0"/>
                <a:cs typeface="Times New Roman" panose="02020603050405020304" pitchFamily="18" charset="0"/>
              </a:rPr>
              <a:t>Robert thought, ‘No, not quite a game. Not for a second. She’s growing up - and so am I.’</a:t>
            </a:r>
            <a:endParaRPr lang="en-GB" sz="34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Reading</a:t>
            </a:r>
          </a:p>
        </p:txBody>
      </p:sp>
      <p:sp>
        <p:nvSpPr>
          <p:cNvPr id="7" name="TextBox 6">
            <a:extLst>
              <a:ext uri="{FF2B5EF4-FFF2-40B4-BE49-F238E27FC236}">
                <a16:creationId xmlns:a16="http://schemas.microsoft.com/office/drawing/2014/main" id="{EC0549E9-287A-461C-AC80-A34B04689301}"/>
              </a:ext>
            </a:extLst>
          </p:cNvPr>
          <p:cNvSpPr txBox="1"/>
          <p:nvPr/>
        </p:nvSpPr>
        <p:spPr>
          <a:xfrm>
            <a:off x="707887" y="6549238"/>
            <a:ext cx="6142618" cy="369332"/>
          </a:xfrm>
          <a:prstGeom prst="rect">
            <a:avLst/>
          </a:prstGeom>
          <a:noFill/>
        </p:spPr>
        <p:txBody>
          <a:bodyPr wrap="square" rtlCol="0">
            <a:spAutoFit/>
          </a:bodyPr>
          <a:lstStyle/>
          <a:p>
            <a:r>
              <a:rPr lang="en-GB" dirty="0"/>
              <a:t>LO: To comment on the writer’s use of language and structure.</a:t>
            </a:r>
          </a:p>
        </p:txBody>
      </p:sp>
    </p:spTree>
    <p:extLst>
      <p:ext uri="{BB962C8B-B14F-4D97-AF65-F5344CB8AC3E}">
        <p14:creationId xmlns:p14="http://schemas.microsoft.com/office/powerpoint/2010/main" val="1177878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509570"/>
            <a:ext cx="11211858" cy="832690"/>
          </a:xfrm>
        </p:spPr>
        <p:txBody>
          <a:bodyPr>
            <a:noAutofit/>
          </a:bodyPr>
          <a:lstStyle/>
          <a:p>
            <a:r>
              <a:rPr lang="en-GB" sz="3200" b="1" dirty="0"/>
              <a:t>Read lines 72-85 </a:t>
            </a:r>
            <a:r>
              <a:rPr lang="en-GB" sz="3200" u="sng" dirty="0"/>
              <a:t>Q4: How does the writer show that Robert Quick does not understand his daughters? (10)</a:t>
            </a:r>
            <a:br>
              <a:rPr lang="en-GB" sz="3200" u="sng" dirty="0"/>
            </a:br>
            <a:r>
              <a:rPr lang="en-GB" sz="2000" i="1" dirty="0"/>
              <a:t>You must refer to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4 Mastery </a:t>
            </a:r>
          </a:p>
        </p:txBody>
      </p:sp>
      <p:sp>
        <p:nvSpPr>
          <p:cNvPr id="5" name="Rectangle 4">
            <a:extLst>
              <a:ext uri="{FF2B5EF4-FFF2-40B4-BE49-F238E27FC236}">
                <a16:creationId xmlns:a16="http://schemas.microsoft.com/office/drawing/2014/main" id="{D0469514-8E92-47FD-B928-0300D906475B}"/>
              </a:ext>
            </a:extLst>
          </p:cNvPr>
          <p:cNvSpPr/>
          <p:nvPr/>
        </p:nvSpPr>
        <p:spPr>
          <a:xfrm>
            <a:off x="844014" y="1489646"/>
            <a:ext cx="11211858" cy="2123658"/>
          </a:xfrm>
          <a:prstGeom prst="rect">
            <a:avLst/>
          </a:prstGeom>
          <a:solidFill>
            <a:schemeClr val="bg1"/>
          </a:solidFill>
        </p:spPr>
        <p:txBody>
          <a:bodyPr wrap="square">
            <a:spAutoFit/>
          </a:bodyPr>
          <a:lstStyle/>
          <a:p>
            <a:r>
              <a:rPr lang="en-GB" sz="2800" dirty="0">
                <a:solidFill>
                  <a:srgbClr val="FF0000"/>
                </a:solidFill>
                <a:latin typeface="Segoe Print" panose="02000600000000000000" pitchFamily="2" charset="0"/>
                <a:cs typeface="Times New Roman" panose="02020603050405020304" pitchFamily="18" charset="0"/>
              </a:rPr>
              <a:t>The writer begins this section with the girls handing </a:t>
            </a:r>
            <a:r>
              <a:rPr lang="en-GB" sz="2800" dirty="0">
                <a:solidFill>
                  <a:srgbClr val="FFC000"/>
                </a:solidFill>
                <a:latin typeface="Segoe Print" panose="02000600000000000000" pitchFamily="2" charset="0"/>
                <a:cs typeface="Times New Roman" panose="02020603050405020304" pitchFamily="18" charset="0"/>
              </a:rPr>
              <a:t>“round cake and sandwiches with reserved, demure expressions.” </a:t>
            </a:r>
            <a:r>
              <a:rPr lang="en-GB" sz="2800" dirty="0">
                <a:solidFill>
                  <a:srgbClr val="00B050"/>
                </a:solidFill>
                <a:latin typeface="Segoe Print" panose="02000600000000000000" pitchFamily="2" charset="0"/>
                <a:cs typeface="Times New Roman" panose="02020603050405020304" pitchFamily="18" charset="0"/>
              </a:rPr>
              <a:t>This clear contrast from the previous section </a:t>
            </a:r>
            <a:r>
              <a:rPr lang="en-GB" sz="2800" dirty="0">
                <a:solidFill>
                  <a:srgbClr val="0070C0"/>
                </a:solidFill>
                <a:latin typeface="Segoe Print" panose="02000600000000000000" pitchFamily="2" charset="0"/>
                <a:cs typeface="Times New Roman" panose="02020603050405020304" pitchFamily="18" charset="0"/>
              </a:rPr>
              <a:t>creates…</a:t>
            </a:r>
          </a:p>
          <a:p>
            <a:r>
              <a:rPr lang="en-GB" sz="2800" dirty="0">
                <a:solidFill>
                  <a:srgbClr val="7030A0"/>
                </a:solidFill>
                <a:latin typeface="Segoe Print" panose="02000600000000000000" pitchFamily="2" charset="0"/>
                <a:cs typeface="Times New Roman" panose="02020603050405020304" pitchFamily="18" charset="0"/>
              </a:rPr>
              <a:t>and makes the reader think…</a:t>
            </a:r>
          </a:p>
          <a:p>
            <a:endParaRPr lang="en-GB" sz="2000" dirty="0">
              <a:solidFill>
                <a:srgbClr val="FF0000"/>
              </a:solidFill>
              <a:latin typeface="Segoe Print" panose="02000600000000000000" pitchFamily="2" charset="0"/>
              <a:cs typeface="Times New Roman" panose="02020603050405020304" pitchFamily="18" charset="0"/>
            </a:endParaRPr>
          </a:p>
        </p:txBody>
      </p:sp>
      <p:sp>
        <p:nvSpPr>
          <p:cNvPr id="6" name="Rounded Rectangle 3">
            <a:extLst>
              <a:ext uri="{FF2B5EF4-FFF2-40B4-BE49-F238E27FC236}">
                <a16:creationId xmlns:a16="http://schemas.microsoft.com/office/drawing/2014/main" id="{BE28B4DF-10BB-4CB6-BC1D-90EE4341DBCC}"/>
              </a:ext>
            </a:extLst>
          </p:cNvPr>
          <p:cNvSpPr/>
          <p:nvPr/>
        </p:nvSpPr>
        <p:spPr>
          <a:xfrm>
            <a:off x="7301131" y="5932079"/>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7" name="TextBox 6">
            <a:extLst>
              <a:ext uri="{FF2B5EF4-FFF2-40B4-BE49-F238E27FC236}">
                <a16:creationId xmlns:a16="http://schemas.microsoft.com/office/drawing/2014/main" id="{11280C3B-8C53-46FC-B89F-F946DE2B3C9A}"/>
              </a:ext>
            </a:extLst>
          </p:cNvPr>
          <p:cNvSpPr txBox="1"/>
          <p:nvPr/>
        </p:nvSpPr>
        <p:spPr>
          <a:xfrm>
            <a:off x="707887" y="6400800"/>
            <a:ext cx="6142618" cy="369332"/>
          </a:xfrm>
          <a:prstGeom prst="rect">
            <a:avLst/>
          </a:prstGeom>
          <a:noFill/>
        </p:spPr>
        <p:txBody>
          <a:bodyPr wrap="square" rtlCol="0">
            <a:spAutoFit/>
          </a:bodyPr>
          <a:lstStyle/>
          <a:p>
            <a:r>
              <a:rPr lang="en-GB" dirty="0"/>
              <a:t>LO: To comment on the writer’s use of language and structure.</a:t>
            </a:r>
          </a:p>
        </p:txBody>
      </p:sp>
      <p:sp>
        <p:nvSpPr>
          <p:cNvPr id="9" name="TextBox 8">
            <a:extLst>
              <a:ext uri="{FF2B5EF4-FFF2-40B4-BE49-F238E27FC236}">
                <a16:creationId xmlns:a16="http://schemas.microsoft.com/office/drawing/2014/main" id="{D04E2A39-1583-431E-9793-27EFC65A4071}"/>
              </a:ext>
            </a:extLst>
          </p:cNvPr>
          <p:cNvSpPr txBox="1"/>
          <p:nvPr/>
        </p:nvSpPr>
        <p:spPr>
          <a:xfrm>
            <a:off x="1410853" y="3704519"/>
            <a:ext cx="2838202" cy="1815882"/>
          </a:xfrm>
          <a:prstGeom prst="rect">
            <a:avLst/>
          </a:prstGeom>
          <a:solidFill>
            <a:schemeClr val="accent1">
              <a:lumMod val="40000"/>
              <a:lumOff val="60000"/>
            </a:schemeClr>
          </a:solidFill>
        </p:spPr>
        <p:txBody>
          <a:bodyPr wrap="square" rtlCol="0">
            <a:spAutoFit/>
          </a:bodyPr>
          <a:lstStyle/>
          <a:p>
            <a:r>
              <a:rPr lang="en-GB" sz="2800" dirty="0"/>
              <a:t>Add two more paragraphs after you have finished this one.</a:t>
            </a:r>
          </a:p>
        </p:txBody>
      </p:sp>
    </p:spTree>
    <p:extLst>
      <p:ext uri="{BB962C8B-B14F-4D97-AF65-F5344CB8AC3E}">
        <p14:creationId xmlns:p14="http://schemas.microsoft.com/office/powerpoint/2010/main" val="2336666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5" name="Title 4">
            <a:extLst>
              <a:ext uri="{FF2B5EF4-FFF2-40B4-BE49-F238E27FC236}">
                <a16:creationId xmlns:a16="http://schemas.microsoft.com/office/drawing/2014/main" id="{C16C1375-C98B-45BC-A6A5-A815D91659A9}"/>
              </a:ext>
            </a:extLst>
          </p:cNvPr>
          <p:cNvSpPr>
            <a:spLocks noGrp="1"/>
          </p:cNvSpPr>
          <p:nvPr>
            <p:ph type="title"/>
          </p:nvPr>
        </p:nvSpPr>
        <p:spPr>
          <a:xfrm>
            <a:off x="1066800" y="0"/>
            <a:ext cx="10058400" cy="748452"/>
          </a:xfrm>
        </p:spPr>
        <p:txBody>
          <a:bodyPr/>
          <a:lstStyle/>
          <a:p>
            <a:r>
              <a:rPr lang="en-GB" b="1" u="sng" dirty="0"/>
              <a:t>Paper 1: Robert Quick – Question 5 </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15926" y="1024989"/>
            <a:ext cx="11183816" cy="5516488"/>
          </a:xfrm>
          <a:solidFill>
            <a:schemeClr val="bg1"/>
          </a:solidFill>
        </p:spPr>
        <p:txBody>
          <a:bodyPr>
            <a:normAutofit/>
          </a:bodyPr>
          <a:lstStyle/>
          <a:p>
            <a:pPr marL="0" indent="0">
              <a:buNone/>
            </a:pPr>
            <a:r>
              <a:rPr lang="en-GB" sz="3600" dirty="0">
                <a:latin typeface="Arial" panose="020B0604020202020204" pitchFamily="34" charset="0"/>
                <a:cs typeface="Arial" panose="020B0604020202020204" pitchFamily="34" charset="0"/>
              </a:rPr>
              <a:t>Create a list of adjectives to describe the girls and another list to describe Robert.</a:t>
            </a:r>
          </a:p>
          <a:p>
            <a:pPr marL="0" indent="0">
              <a:buNone/>
            </a:pPr>
            <a:endParaRPr lang="en-GB"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Do Now</a:t>
            </a:r>
          </a:p>
        </p:txBody>
      </p:sp>
      <p:graphicFrame>
        <p:nvGraphicFramePr>
          <p:cNvPr id="2" name="Table 2">
            <a:extLst>
              <a:ext uri="{FF2B5EF4-FFF2-40B4-BE49-F238E27FC236}">
                <a16:creationId xmlns:a16="http://schemas.microsoft.com/office/drawing/2014/main" id="{14E8CCD5-A943-4E06-B6E4-93D65383FB85}"/>
              </a:ext>
            </a:extLst>
          </p:cNvPr>
          <p:cNvGraphicFramePr>
            <a:graphicFrameLocks noGrp="1"/>
          </p:cNvGraphicFramePr>
          <p:nvPr>
            <p:extLst>
              <p:ext uri="{D42A27DB-BD31-4B8C-83A1-F6EECF244321}">
                <p14:modId xmlns:p14="http://schemas.microsoft.com/office/powerpoint/2010/main" val="1632587672"/>
              </p:ext>
            </p:extLst>
          </p:nvPr>
        </p:nvGraphicFramePr>
        <p:xfrm>
          <a:off x="1195754" y="2520330"/>
          <a:ext cx="10508566" cy="3657600"/>
        </p:xfrm>
        <a:graphic>
          <a:graphicData uri="http://schemas.openxmlformats.org/drawingml/2006/table">
            <a:tbl>
              <a:tblPr firstRow="1" bandRow="1">
                <a:tableStyleId>{F5AB1C69-6EDB-4FF4-983F-18BD219EF322}</a:tableStyleId>
              </a:tblPr>
              <a:tblGrid>
                <a:gridCol w="5254283">
                  <a:extLst>
                    <a:ext uri="{9D8B030D-6E8A-4147-A177-3AD203B41FA5}">
                      <a16:colId xmlns:a16="http://schemas.microsoft.com/office/drawing/2014/main" val="3645039902"/>
                    </a:ext>
                  </a:extLst>
                </a:gridCol>
                <a:gridCol w="5254283">
                  <a:extLst>
                    <a:ext uri="{9D8B030D-6E8A-4147-A177-3AD203B41FA5}">
                      <a16:colId xmlns:a16="http://schemas.microsoft.com/office/drawing/2014/main" val="2437175259"/>
                    </a:ext>
                  </a:extLst>
                </a:gridCol>
              </a:tblGrid>
              <a:tr h="370840">
                <a:tc>
                  <a:txBody>
                    <a:bodyPr/>
                    <a:lstStyle/>
                    <a:p>
                      <a:pPr algn="ctr"/>
                      <a:r>
                        <a:rPr lang="en-GB" sz="4800" dirty="0"/>
                        <a:t>The Girls</a:t>
                      </a:r>
                    </a:p>
                  </a:txBody>
                  <a:tcPr/>
                </a:tc>
                <a:tc>
                  <a:txBody>
                    <a:bodyPr/>
                    <a:lstStyle/>
                    <a:p>
                      <a:pPr algn="ctr"/>
                      <a:r>
                        <a:rPr lang="en-GB" sz="4800" dirty="0"/>
                        <a:t>Robert</a:t>
                      </a:r>
                    </a:p>
                  </a:txBody>
                  <a:tcPr/>
                </a:tc>
                <a:extLst>
                  <a:ext uri="{0D108BD9-81ED-4DB2-BD59-A6C34878D82A}">
                    <a16:rowId xmlns:a16="http://schemas.microsoft.com/office/drawing/2014/main" val="1845910461"/>
                  </a:ext>
                </a:extLst>
              </a:tr>
              <a:tr h="370840">
                <a:tc>
                  <a:txBody>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val="63721446"/>
                  </a:ext>
                </a:extLst>
              </a:tr>
            </a:tbl>
          </a:graphicData>
        </a:graphic>
      </p:graphicFrame>
      <p:sp>
        <p:nvSpPr>
          <p:cNvPr id="7" name="TextBox 6">
            <a:extLst>
              <a:ext uri="{FF2B5EF4-FFF2-40B4-BE49-F238E27FC236}">
                <a16:creationId xmlns:a16="http://schemas.microsoft.com/office/drawing/2014/main" id="{0B4CCEF7-2F29-4DC5-91C9-1AABF7F93FC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3951412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A5</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fontScale="92500" lnSpcReduction="20000"/>
          </a:bodyPr>
          <a:lstStyle/>
          <a:p>
            <a:r>
              <a:rPr lang="en-GB" sz="4000" dirty="0"/>
              <a:t>Question focused on evaluation and your own opinions 10 marks – 15 minutes. </a:t>
            </a:r>
          </a:p>
          <a:p>
            <a:r>
              <a:rPr lang="en-GB" sz="4000" dirty="0"/>
              <a:t>7-8 quotes (some embedded) Use PETER!</a:t>
            </a:r>
          </a:p>
          <a:p>
            <a:r>
              <a:rPr lang="en-GB" sz="4000" dirty="0"/>
              <a:t>Clearly show your opinion (I think.../I agree… etc)</a:t>
            </a:r>
          </a:p>
          <a:p>
            <a:r>
              <a:rPr lang="en-GB" sz="4000" dirty="0"/>
              <a:t>Use the WHOLE of the text when selecting quotations.</a:t>
            </a:r>
          </a:p>
          <a:p>
            <a:endParaRPr lang="en-GB" sz="4000" b="1" i="1" dirty="0"/>
          </a:p>
          <a:p>
            <a:r>
              <a:rPr lang="en-GB" sz="4000" b="1" i="1" dirty="0"/>
              <a:t>How far do you agree with the statement provided?</a:t>
            </a:r>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a:solidFill>
                  <a:schemeClr val="bg1"/>
                </a:solidFill>
                <a:latin typeface="Century Gothic" panose="020B0502020202020204" pitchFamily="34" charset="0"/>
              </a:rPr>
              <a:t>Learning Content</a:t>
            </a:r>
            <a:endParaRPr lang="en-GB" sz="4000" b="1" dirty="0">
              <a:solidFill>
                <a:schemeClr val="bg1"/>
              </a:solidFill>
              <a:latin typeface="Century Gothic" panose="020B0502020202020204" pitchFamily="34" charset="0"/>
            </a:endParaRPr>
          </a:p>
        </p:txBody>
      </p:sp>
      <p:sp>
        <p:nvSpPr>
          <p:cNvPr id="7" name="TextBox 6">
            <a:extLst>
              <a:ext uri="{FF2B5EF4-FFF2-40B4-BE49-F238E27FC236}">
                <a16:creationId xmlns:a16="http://schemas.microsoft.com/office/drawing/2014/main" id="{0689D368-BE2E-43C8-9BA5-0D60271778F5}"/>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8313617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967153"/>
            <a:ext cx="11183816" cy="5307038"/>
          </a:xfrm>
          <a:solidFill>
            <a:schemeClr val="bg1"/>
          </a:solidFill>
        </p:spPr>
        <p:txBody>
          <a:bodyPr>
            <a:normAutofit fontScale="92500" lnSpcReduction="20000"/>
          </a:bodyPr>
          <a:lstStyle/>
          <a:p>
            <a:r>
              <a:rPr lang="en-GB" sz="3200" b="1" dirty="0"/>
              <a:t>Now consider the passage as a whole. </a:t>
            </a:r>
          </a:p>
          <a:p>
            <a:r>
              <a:rPr lang="en-GB" sz="3200" u="sng" dirty="0"/>
              <a:t>Q5: “At the end of the story we are left uncertain if what happens is a game or not.” How far do you agree with this statement?</a:t>
            </a:r>
            <a:br>
              <a:rPr lang="en-GB" sz="3200" u="sng" dirty="0"/>
            </a:br>
            <a:endParaRPr lang="en-GB" sz="3200" u="sng" dirty="0"/>
          </a:p>
          <a:p>
            <a:r>
              <a:rPr lang="en-GB" sz="3200" b="1" dirty="0"/>
              <a:t>You should write about: </a:t>
            </a:r>
          </a:p>
          <a:p>
            <a:r>
              <a:rPr lang="en-GB" sz="3200" b="1" dirty="0"/>
              <a:t>- your own thoughts and feelings about how the writer presents the game</a:t>
            </a:r>
          </a:p>
          <a:p>
            <a:r>
              <a:rPr lang="en-GB" sz="3200" b="1" dirty="0"/>
              <a:t>- how the writer has created these thoughts and feelings (10)</a:t>
            </a:r>
          </a:p>
          <a:p>
            <a:br>
              <a:rPr lang="en-GB" sz="4000" u="sng" dirty="0"/>
            </a:br>
            <a:r>
              <a:rPr lang="en-GB" sz="2800" i="1" dirty="0"/>
              <a:t>You must refer to the text to support your answer. </a:t>
            </a:r>
            <a:endParaRPr lang="en-GB" sz="4000" dirty="0">
              <a:solidFill>
                <a:schemeClr val="tx1"/>
              </a:solidFill>
              <a:latin typeface="Times New Roman" panose="02020603050405020304" pitchFamily="18" charset="0"/>
              <a:cs typeface="Times New Roman" panose="02020603050405020304" pitchFamily="18" charset="0"/>
            </a:endParaRP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Reading</a:t>
            </a:r>
          </a:p>
        </p:txBody>
      </p:sp>
      <p:sp>
        <p:nvSpPr>
          <p:cNvPr id="5" name="TextBox 4">
            <a:extLst>
              <a:ext uri="{FF2B5EF4-FFF2-40B4-BE49-F238E27FC236}">
                <a16:creationId xmlns:a16="http://schemas.microsoft.com/office/drawing/2014/main" id="{E0325DF5-4147-40AE-A221-584A38F3BEF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2834003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84993"/>
            <a:ext cx="11183816" cy="5307038"/>
          </a:xfrm>
          <a:solidFill>
            <a:schemeClr val="bg1"/>
          </a:solidFill>
        </p:spPr>
        <p:txBody>
          <a:bodyPr>
            <a:normAutofit/>
          </a:bodyPr>
          <a:lstStyle/>
          <a:p>
            <a:r>
              <a:rPr lang="en-GB" sz="3200" b="1" dirty="0"/>
              <a:t>Now consider the passage as a whole. </a:t>
            </a:r>
          </a:p>
          <a:p>
            <a:r>
              <a:rPr lang="en-GB" sz="3200" u="sng" dirty="0"/>
              <a:t>Q5: “At the end of the story we are left uncertain if what happens is a game or not.” How far do you agree with this statement?</a:t>
            </a:r>
            <a:br>
              <a:rPr lang="en-GB" sz="3200" u="sng" dirty="0"/>
            </a:br>
            <a:endParaRPr lang="en-GB" sz="3200" u="sng"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Mastery</a:t>
            </a:r>
          </a:p>
        </p:txBody>
      </p:sp>
      <p:graphicFrame>
        <p:nvGraphicFramePr>
          <p:cNvPr id="2" name="Table 2">
            <a:extLst>
              <a:ext uri="{FF2B5EF4-FFF2-40B4-BE49-F238E27FC236}">
                <a16:creationId xmlns:a16="http://schemas.microsoft.com/office/drawing/2014/main" id="{5B8AB3D4-7641-4643-86F0-5EBD2954DCD8}"/>
              </a:ext>
            </a:extLst>
          </p:cNvPr>
          <p:cNvGraphicFramePr>
            <a:graphicFrameLocks noGrp="1"/>
          </p:cNvGraphicFramePr>
          <p:nvPr>
            <p:extLst>
              <p:ext uri="{D42A27DB-BD31-4B8C-83A1-F6EECF244321}">
                <p14:modId xmlns:p14="http://schemas.microsoft.com/office/powerpoint/2010/main" val="4291568619"/>
              </p:ext>
            </p:extLst>
          </p:nvPr>
        </p:nvGraphicFramePr>
        <p:xfrm>
          <a:off x="968222" y="2287465"/>
          <a:ext cx="10963442" cy="4084320"/>
        </p:xfrm>
        <a:graphic>
          <a:graphicData uri="http://schemas.openxmlformats.org/drawingml/2006/table">
            <a:tbl>
              <a:tblPr firstRow="1" bandRow="1">
                <a:tableStyleId>{F5AB1C69-6EDB-4FF4-983F-18BD219EF322}</a:tableStyleId>
              </a:tblPr>
              <a:tblGrid>
                <a:gridCol w="5481721">
                  <a:extLst>
                    <a:ext uri="{9D8B030D-6E8A-4147-A177-3AD203B41FA5}">
                      <a16:colId xmlns:a16="http://schemas.microsoft.com/office/drawing/2014/main" val="3012571998"/>
                    </a:ext>
                  </a:extLst>
                </a:gridCol>
                <a:gridCol w="5481721">
                  <a:extLst>
                    <a:ext uri="{9D8B030D-6E8A-4147-A177-3AD203B41FA5}">
                      <a16:colId xmlns:a16="http://schemas.microsoft.com/office/drawing/2014/main" val="1538267050"/>
                    </a:ext>
                  </a:extLst>
                </a:gridCol>
              </a:tblGrid>
              <a:tr h="370840">
                <a:tc>
                  <a:txBody>
                    <a:bodyPr/>
                    <a:lstStyle/>
                    <a:p>
                      <a:pPr algn="ctr"/>
                      <a:r>
                        <a:rPr lang="en-GB" sz="4000" dirty="0"/>
                        <a:t>It IS a game</a:t>
                      </a:r>
                    </a:p>
                  </a:txBody>
                  <a:tcPr/>
                </a:tc>
                <a:tc>
                  <a:txBody>
                    <a:bodyPr/>
                    <a:lstStyle/>
                    <a:p>
                      <a:pPr algn="ctr"/>
                      <a:r>
                        <a:rPr lang="en-GB" sz="4000" dirty="0"/>
                        <a:t>It IS NOT a game</a:t>
                      </a:r>
                    </a:p>
                  </a:txBody>
                  <a:tcPr/>
                </a:tc>
                <a:extLst>
                  <a:ext uri="{0D108BD9-81ED-4DB2-BD59-A6C34878D82A}">
                    <a16:rowId xmlns:a16="http://schemas.microsoft.com/office/drawing/2014/main" val="87851508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latin typeface="Segoe Print" panose="02000600000000000000" pitchFamily="2" charset="0"/>
                          <a:cs typeface="Times New Roman" panose="02020603050405020304" pitchFamily="18" charset="0"/>
                        </a:rPr>
                        <a:t>“She was playing the stern nurse and Robert had to submit to this new game.”</a:t>
                      </a:r>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p>
                      <a:endParaRPr lang="en-GB" sz="2400" dirty="0">
                        <a:latin typeface="Segoe Print" panose="02000600000000000000" pitchFamily="2" charset="0"/>
                      </a:endParaRPr>
                    </a:p>
                  </a:txBody>
                  <a:tcPr/>
                </a:tc>
                <a:tc>
                  <a:txBody>
                    <a:bodyPr/>
                    <a:lstStyle/>
                    <a:p>
                      <a:r>
                        <a:rPr lang="en-GB" sz="2400" dirty="0">
                          <a:solidFill>
                            <a:schemeClr val="tx1"/>
                          </a:solidFill>
                          <a:latin typeface="Segoe Print" panose="02000600000000000000" pitchFamily="2" charset="0"/>
                          <a:cs typeface="Times New Roman" panose="02020603050405020304" pitchFamily="18" charset="0"/>
                        </a:rPr>
                        <a:t>“Robert thought, ‘No, not quite a game. Not for a second.”</a:t>
                      </a:r>
                      <a:endParaRPr lang="en-GB" sz="2400" dirty="0">
                        <a:latin typeface="Segoe Print" panose="02000600000000000000" pitchFamily="2" charset="0"/>
                      </a:endParaRPr>
                    </a:p>
                  </a:txBody>
                  <a:tcPr/>
                </a:tc>
                <a:extLst>
                  <a:ext uri="{0D108BD9-81ED-4DB2-BD59-A6C34878D82A}">
                    <a16:rowId xmlns:a16="http://schemas.microsoft.com/office/drawing/2014/main" val="3675110531"/>
                  </a:ext>
                </a:extLst>
              </a:tr>
            </a:tbl>
          </a:graphicData>
        </a:graphic>
      </p:graphicFrame>
      <p:sp>
        <p:nvSpPr>
          <p:cNvPr id="7" name="TextBox 6">
            <a:extLst>
              <a:ext uri="{FF2B5EF4-FFF2-40B4-BE49-F238E27FC236}">
                <a16:creationId xmlns:a16="http://schemas.microsoft.com/office/drawing/2014/main" id="{6A8054C3-D09F-4876-83AA-D5C5F8EF3AF3}"/>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997695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58035" y="84993"/>
            <a:ext cx="11183816" cy="1392115"/>
          </a:xfrm>
          <a:solidFill>
            <a:schemeClr val="bg1"/>
          </a:solidFill>
        </p:spPr>
        <p:txBody>
          <a:bodyPr>
            <a:normAutofit fontScale="70000" lnSpcReduction="20000"/>
          </a:bodyPr>
          <a:lstStyle/>
          <a:p>
            <a:r>
              <a:rPr lang="en-GB" sz="4400" b="1" dirty="0"/>
              <a:t>Now consider the passage as a whole.  </a:t>
            </a:r>
            <a:r>
              <a:rPr lang="en-GB" sz="4400" u="sng" dirty="0"/>
              <a:t>Q5: “At the end of the story we are left uncertain if what happens is a game or not.” How far do you agree with this statement?</a:t>
            </a:r>
            <a:endParaRPr lang="en-GB" sz="3200" u="sng"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5: Mastery</a:t>
            </a:r>
          </a:p>
        </p:txBody>
      </p:sp>
      <p:sp>
        <p:nvSpPr>
          <p:cNvPr id="7" name="Rounded Rectangle 3">
            <a:extLst>
              <a:ext uri="{FF2B5EF4-FFF2-40B4-BE49-F238E27FC236}">
                <a16:creationId xmlns:a16="http://schemas.microsoft.com/office/drawing/2014/main" id="{65BD2719-3FD4-4488-94A4-ECC5C3B56905}"/>
              </a:ext>
            </a:extLst>
          </p:cNvPr>
          <p:cNvSpPr/>
          <p:nvPr/>
        </p:nvSpPr>
        <p:spPr>
          <a:xfrm>
            <a:off x="7151003" y="5763266"/>
            <a:ext cx="4890848" cy="83269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GB" sz="7200" b="1" dirty="0"/>
              <a:t>Use  </a:t>
            </a:r>
            <a:r>
              <a:rPr lang="en-GB" sz="7200" b="1" dirty="0">
                <a:solidFill>
                  <a:srgbClr val="FF0000"/>
                </a:solidFill>
              </a:rPr>
              <a:t>P</a:t>
            </a:r>
            <a:r>
              <a:rPr lang="en-GB" sz="7200" b="1" dirty="0">
                <a:solidFill>
                  <a:srgbClr val="FFC000"/>
                </a:solidFill>
              </a:rPr>
              <a:t>E</a:t>
            </a:r>
            <a:r>
              <a:rPr lang="en-GB" sz="7200" b="1" dirty="0">
                <a:solidFill>
                  <a:srgbClr val="00B050"/>
                </a:solidFill>
              </a:rPr>
              <a:t>T</a:t>
            </a:r>
            <a:r>
              <a:rPr lang="en-GB" sz="7200" b="1" dirty="0">
                <a:solidFill>
                  <a:srgbClr val="0070C0"/>
                </a:solidFill>
              </a:rPr>
              <a:t>E</a:t>
            </a:r>
            <a:r>
              <a:rPr lang="en-GB" sz="7200" b="1" dirty="0">
                <a:solidFill>
                  <a:srgbClr val="7030A0"/>
                </a:solidFill>
              </a:rPr>
              <a:t>R</a:t>
            </a:r>
            <a:r>
              <a:rPr lang="en-GB" sz="7200" b="1" dirty="0"/>
              <a:t>!</a:t>
            </a:r>
          </a:p>
        </p:txBody>
      </p:sp>
      <p:sp>
        <p:nvSpPr>
          <p:cNvPr id="3" name="TextBox 2">
            <a:extLst>
              <a:ext uri="{FF2B5EF4-FFF2-40B4-BE49-F238E27FC236}">
                <a16:creationId xmlns:a16="http://schemas.microsoft.com/office/drawing/2014/main" id="{9A8DECC3-0163-459A-900E-453688C04500}"/>
              </a:ext>
            </a:extLst>
          </p:cNvPr>
          <p:cNvSpPr txBox="1"/>
          <p:nvPr/>
        </p:nvSpPr>
        <p:spPr>
          <a:xfrm>
            <a:off x="1111348" y="1744394"/>
            <a:ext cx="10789920" cy="3046988"/>
          </a:xfrm>
          <a:prstGeom prst="rect">
            <a:avLst/>
          </a:prstGeom>
          <a:solidFill>
            <a:schemeClr val="bg1"/>
          </a:solidFill>
        </p:spPr>
        <p:txBody>
          <a:bodyPr wrap="square" rtlCol="0">
            <a:spAutoFit/>
          </a:bodyPr>
          <a:lstStyle/>
          <a:p>
            <a:r>
              <a:rPr lang="en-GB" sz="3200" dirty="0">
                <a:solidFill>
                  <a:srgbClr val="FF0000"/>
                </a:solidFill>
              </a:rPr>
              <a:t>I believe you </a:t>
            </a:r>
            <a:r>
              <a:rPr lang="en-GB" sz="3200" b="1" u="sng" dirty="0">
                <a:solidFill>
                  <a:srgbClr val="FF0000"/>
                </a:solidFill>
              </a:rPr>
              <a:t>remain uncertain/ are certain</a:t>
            </a:r>
            <a:r>
              <a:rPr lang="en-GB" sz="3200" dirty="0">
                <a:solidFill>
                  <a:srgbClr val="FF0000"/>
                </a:solidFill>
              </a:rPr>
              <a:t> by the end of the story because _____________________</a:t>
            </a:r>
          </a:p>
          <a:p>
            <a:r>
              <a:rPr lang="en-GB" sz="3200" dirty="0">
                <a:solidFill>
                  <a:srgbClr val="FFC000"/>
                </a:solidFill>
              </a:rPr>
              <a:t>The text states, “____________________”</a:t>
            </a:r>
          </a:p>
          <a:p>
            <a:r>
              <a:rPr lang="en-GB" sz="3200" dirty="0">
                <a:solidFill>
                  <a:srgbClr val="00B050"/>
                </a:solidFill>
              </a:rPr>
              <a:t>By using ______________________</a:t>
            </a:r>
          </a:p>
          <a:p>
            <a:r>
              <a:rPr lang="en-GB" sz="3200" dirty="0">
                <a:solidFill>
                  <a:srgbClr val="0070C0"/>
                </a:solidFill>
              </a:rPr>
              <a:t>it creates ______________________</a:t>
            </a:r>
          </a:p>
          <a:p>
            <a:r>
              <a:rPr lang="en-GB" sz="3200" dirty="0">
                <a:solidFill>
                  <a:srgbClr val="7030A0"/>
                </a:solidFill>
              </a:rPr>
              <a:t>The reader is left to </a:t>
            </a:r>
            <a:r>
              <a:rPr lang="en-GB" sz="3200" b="1" u="sng" dirty="0">
                <a:solidFill>
                  <a:srgbClr val="7030A0"/>
                </a:solidFill>
              </a:rPr>
              <a:t>question/understand </a:t>
            </a:r>
            <a:r>
              <a:rPr lang="en-GB" sz="3200" dirty="0">
                <a:solidFill>
                  <a:srgbClr val="7030A0"/>
                </a:solidFill>
              </a:rPr>
              <a:t>____________</a:t>
            </a:r>
          </a:p>
        </p:txBody>
      </p:sp>
      <p:sp>
        <p:nvSpPr>
          <p:cNvPr id="8" name="TextBox 7">
            <a:extLst>
              <a:ext uri="{FF2B5EF4-FFF2-40B4-BE49-F238E27FC236}">
                <a16:creationId xmlns:a16="http://schemas.microsoft.com/office/drawing/2014/main" id="{80AC2EAA-A539-4F60-B446-63DDF4B7C30E}"/>
              </a:ext>
            </a:extLst>
          </p:cNvPr>
          <p:cNvSpPr txBox="1"/>
          <p:nvPr/>
        </p:nvSpPr>
        <p:spPr>
          <a:xfrm>
            <a:off x="707887" y="6400800"/>
            <a:ext cx="6142618" cy="369332"/>
          </a:xfrm>
          <a:prstGeom prst="rect">
            <a:avLst/>
          </a:prstGeom>
          <a:noFill/>
        </p:spPr>
        <p:txBody>
          <a:bodyPr wrap="square" rtlCol="0">
            <a:spAutoFit/>
          </a:bodyPr>
          <a:lstStyle/>
          <a:p>
            <a:r>
              <a:rPr lang="en-GB" dirty="0"/>
              <a:t>LO: To develop evaluation skills.</a:t>
            </a:r>
          </a:p>
        </p:txBody>
      </p:sp>
    </p:spTree>
    <p:extLst>
      <p:ext uri="{BB962C8B-B14F-4D97-AF65-F5344CB8AC3E}">
        <p14:creationId xmlns:p14="http://schemas.microsoft.com/office/powerpoint/2010/main" val="3917578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normAutofit fontScale="90000"/>
          </a:bodyPr>
          <a:lstStyle/>
          <a:p>
            <a:r>
              <a:rPr lang="en-GB" u="sng" dirty="0"/>
              <a:t>Match the vocabulary to the correct definitions.</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pPr marL="457200" indent="-457200">
              <a:buFont typeface="+mj-lt"/>
              <a:buAutoNum type="arabicPeriod"/>
            </a:pPr>
            <a:r>
              <a:rPr lang="en-GB" sz="2400" dirty="0"/>
              <a:t>having or showing a strong or unreasoning desire for revenge.</a:t>
            </a:r>
          </a:p>
          <a:p>
            <a:pPr marL="457200" indent="-457200">
              <a:buFont typeface="+mj-lt"/>
              <a:buAutoNum type="arabicPeriod"/>
            </a:pPr>
            <a:r>
              <a:rPr lang="en-GB" sz="2400" dirty="0"/>
              <a:t>of the earliest time in history.</a:t>
            </a:r>
          </a:p>
          <a:p>
            <a:pPr marL="457200" indent="-457200">
              <a:buFont typeface="+mj-lt"/>
              <a:buAutoNum type="arabicPeriod"/>
            </a:pPr>
            <a:r>
              <a:rPr lang="en-GB" sz="2400" dirty="0">
                <a:cs typeface="Arial" panose="020B0604020202020204" pitchFamily="34" charset="0"/>
              </a:rPr>
              <a:t>relating to human society at a very early stage of development, with people living in a simple way</a:t>
            </a:r>
          </a:p>
          <a:p>
            <a:pPr marL="457200" indent="-457200">
              <a:buFont typeface="+mj-lt"/>
              <a:buAutoNum type="arabicPeriod"/>
            </a:pPr>
            <a:r>
              <a:rPr lang="en-GB" sz="2400" dirty="0"/>
              <a:t>the extreme limit of settled land beyond which lies wilderness</a:t>
            </a:r>
          </a:p>
          <a:p>
            <a:pPr marL="457200" indent="-457200">
              <a:buFont typeface="+mj-lt"/>
              <a:buAutoNum type="arabicPeriod"/>
            </a:pPr>
            <a:r>
              <a:rPr lang="en-GB" sz="2400" dirty="0"/>
              <a:t>(of a woman or her behaviour) reserved, modest, and shy.</a:t>
            </a:r>
          </a:p>
          <a:p>
            <a:pPr marL="457200" indent="-457200">
              <a:buFont typeface="+mj-lt"/>
              <a:buAutoNum type="arabicPeriod"/>
            </a:pPr>
            <a:r>
              <a:rPr lang="en-GB" sz="2400" dirty="0"/>
              <a:t>feeling or showing anger or annoyance at what is perceived as unfair treatment.</a:t>
            </a:r>
            <a:endParaRPr lang="en-GB" sz="2400" dirty="0">
              <a:cs typeface="Arial" panose="020B0604020202020204" pitchFamily="34" charset="0"/>
            </a:endParaRPr>
          </a:p>
          <a:p>
            <a:pPr marL="0" indent="0" algn="ctr">
              <a:buNone/>
            </a:pPr>
            <a:r>
              <a:rPr lang="en-GB" sz="2800" b="1" dirty="0">
                <a:latin typeface="Arial" panose="020B0604020202020204" pitchFamily="34" charset="0"/>
                <a:cs typeface="Arial" panose="020B0604020202020204" pitchFamily="34" charset="0"/>
              </a:rPr>
              <a:t>Frontier   Primeval   Vindictive  Indignant   Primitive  Demure</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Unlocking Vocabulary</a:t>
            </a: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515893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61" y="156218"/>
            <a:ext cx="10058400" cy="832690"/>
          </a:xfrm>
        </p:spPr>
        <p:txBody>
          <a:bodyPr>
            <a:normAutofit/>
          </a:bodyPr>
          <a:lstStyle/>
          <a:p>
            <a:r>
              <a:rPr lang="en-GB" u="sng" dirty="0"/>
              <a:t>Check your answers</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a:bodyPr>
          <a:lstStyle/>
          <a:p>
            <a:pPr marL="457200" indent="-457200">
              <a:buFont typeface="+mj-lt"/>
              <a:buAutoNum type="arabicPeriod"/>
            </a:pPr>
            <a:r>
              <a:rPr lang="en-GB" sz="2400" b="1" dirty="0">
                <a:latin typeface="Arial" panose="020B0604020202020204" pitchFamily="34" charset="0"/>
                <a:cs typeface="Arial" panose="020B0604020202020204" pitchFamily="34" charset="0"/>
              </a:rPr>
              <a:t>Vindictive: </a:t>
            </a:r>
            <a:r>
              <a:rPr lang="en-GB" sz="2400" dirty="0"/>
              <a:t>having or showing a strong or unreasoning desire for revenge.</a:t>
            </a:r>
          </a:p>
          <a:p>
            <a:pPr marL="457200" indent="-457200">
              <a:buFont typeface="+mj-lt"/>
              <a:buAutoNum type="arabicPeriod"/>
            </a:pPr>
            <a:r>
              <a:rPr lang="en-GB" sz="2400" b="1" dirty="0">
                <a:latin typeface="Arial" panose="020B0604020202020204" pitchFamily="34" charset="0"/>
                <a:cs typeface="Arial" panose="020B0604020202020204" pitchFamily="34" charset="0"/>
              </a:rPr>
              <a:t>Primeval: </a:t>
            </a:r>
            <a:r>
              <a:rPr lang="en-GB" sz="2400" dirty="0"/>
              <a:t>of the earliest time in history.</a:t>
            </a:r>
          </a:p>
          <a:p>
            <a:pPr marL="457200" indent="-457200">
              <a:buFont typeface="+mj-lt"/>
              <a:buAutoNum type="arabicPeriod"/>
            </a:pPr>
            <a:r>
              <a:rPr lang="en-GB" sz="2400" b="1" dirty="0">
                <a:latin typeface="Arial" panose="020B0604020202020204" pitchFamily="34" charset="0"/>
                <a:cs typeface="Arial" panose="020B0604020202020204" pitchFamily="34" charset="0"/>
              </a:rPr>
              <a:t>Primitive: </a:t>
            </a:r>
            <a:r>
              <a:rPr lang="en-GB" sz="2400" dirty="0">
                <a:cs typeface="Arial" panose="020B0604020202020204" pitchFamily="34" charset="0"/>
              </a:rPr>
              <a:t>relating to human society at a very early stage of development, with people living in a simple way</a:t>
            </a:r>
          </a:p>
          <a:p>
            <a:pPr marL="457200" indent="-457200">
              <a:buFont typeface="+mj-lt"/>
              <a:buAutoNum type="arabicPeriod"/>
            </a:pPr>
            <a:r>
              <a:rPr lang="en-GB" sz="2400" b="1" dirty="0">
                <a:latin typeface="Arial" panose="020B0604020202020204" pitchFamily="34" charset="0"/>
                <a:cs typeface="Arial" panose="020B0604020202020204" pitchFamily="34" charset="0"/>
              </a:rPr>
              <a:t>Frontier: </a:t>
            </a:r>
            <a:r>
              <a:rPr lang="en-GB" sz="2400" dirty="0"/>
              <a:t>the extreme limit of settled land beyond which lies wilderness</a:t>
            </a:r>
          </a:p>
          <a:p>
            <a:pPr marL="457200" indent="-457200">
              <a:buFont typeface="+mj-lt"/>
              <a:buAutoNum type="arabicPeriod"/>
            </a:pPr>
            <a:r>
              <a:rPr lang="en-GB" sz="2400" b="1">
                <a:latin typeface="Arial" panose="020B0604020202020204" pitchFamily="34" charset="0"/>
                <a:cs typeface="Arial" panose="020B0604020202020204" pitchFamily="34" charset="0"/>
              </a:rPr>
              <a:t>Demure: </a:t>
            </a:r>
            <a:r>
              <a:rPr lang="en-GB" sz="2400"/>
              <a:t>(</a:t>
            </a:r>
            <a:r>
              <a:rPr lang="en-GB" sz="2400" dirty="0"/>
              <a:t>of a woman or her behaviour) reserved, modest, and shy.</a:t>
            </a:r>
          </a:p>
          <a:p>
            <a:pPr marL="457200" indent="-457200">
              <a:buFont typeface="+mj-lt"/>
              <a:buAutoNum type="arabicPeriod"/>
            </a:pPr>
            <a:r>
              <a:rPr lang="en-GB" sz="2400" b="1" dirty="0">
                <a:latin typeface="Arial" panose="020B0604020202020204" pitchFamily="34" charset="0"/>
                <a:cs typeface="Arial" panose="020B0604020202020204" pitchFamily="34" charset="0"/>
              </a:rPr>
              <a:t>Indignant: </a:t>
            </a:r>
            <a:r>
              <a:rPr lang="en-GB" sz="2400" dirty="0"/>
              <a:t>feeling or showing anger or annoyance at what is perceived as unfair treatment.</a:t>
            </a:r>
            <a:endParaRPr lang="en-GB" sz="2400" dirty="0">
              <a:cs typeface="Arial" panose="020B0604020202020204" pitchFamily="34" charset="0"/>
            </a:endParaRP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Answers</a:t>
            </a:r>
          </a:p>
        </p:txBody>
      </p:sp>
      <p:sp>
        <p:nvSpPr>
          <p:cNvPr id="7" name="TextBox 6">
            <a:extLst>
              <a:ext uri="{FF2B5EF4-FFF2-40B4-BE49-F238E27FC236}">
                <a16:creationId xmlns:a16="http://schemas.microsoft.com/office/drawing/2014/main" id="{E34C0D3C-E429-4865-ACF4-0EA70F5519EC}"/>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1889198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A1</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lnSpcReduction="10000"/>
          </a:bodyPr>
          <a:lstStyle/>
          <a:p>
            <a:pPr marL="0" indent="0">
              <a:buNone/>
            </a:pPr>
            <a:r>
              <a:rPr lang="en-GB" sz="4400" dirty="0">
                <a:latin typeface="Arial" panose="020B0604020202020204" pitchFamily="34" charset="0"/>
                <a:cs typeface="Arial" panose="020B0604020202020204" pitchFamily="34" charset="0"/>
              </a:rPr>
              <a:t>Focusing on information retrieval. </a:t>
            </a:r>
          </a:p>
          <a:p>
            <a:pPr marL="0" indent="0">
              <a:buNone/>
            </a:pPr>
            <a:r>
              <a:rPr lang="en-GB" sz="4400" dirty="0">
                <a:latin typeface="Arial" panose="020B0604020202020204" pitchFamily="34" charset="0"/>
                <a:cs typeface="Arial" panose="020B0604020202020204" pitchFamily="34" charset="0"/>
              </a:rPr>
              <a:t>FIND 5 FACTS/THINGS….</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Needs to have 5 separate ideas – try to get your points from different sentences/areas of the section.</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Avoid using quotations – rewrite in your own words instead.</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Should take about 5-7 minutes.</a:t>
            </a:r>
          </a:p>
          <a:p>
            <a:pPr>
              <a:buFont typeface="Wingdings" panose="05000000000000000000" pitchFamily="2" charset="2"/>
              <a:buChar char="§"/>
            </a:pPr>
            <a:r>
              <a:rPr lang="en-GB" sz="2800" dirty="0">
                <a:latin typeface="Arial" panose="020B0604020202020204" pitchFamily="34" charset="0"/>
                <a:cs typeface="Arial" panose="020B0604020202020204" pitchFamily="34" charset="0"/>
              </a:rPr>
              <a:t>Worth 5 marks.</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42F5B7C3-0E78-4C1C-8199-FBCE2EF08EF7}"/>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3926372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3968" y="396880"/>
            <a:ext cx="11211858" cy="832690"/>
          </a:xfrm>
        </p:spPr>
        <p:txBody>
          <a:bodyPr>
            <a:normAutofit fontScale="90000"/>
          </a:bodyPr>
          <a:lstStyle/>
          <a:p>
            <a:r>
              <a:rPr lang="en-GB" b="1" dirty="0"/>
              <a:t>Read lines 1-14 </a:t>
            </a:r>
            <a:r>
              <a:rPr lang="en-GB" u="sng" dirty="0"/>
              <a:t>Q1: List 5 things you learn about Robert Quick’s garden in these lines (5). </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D9294231-38D2-414F-B08B-5E56075BFA50}"/>
              </a:ext>
            </a:extLst>
          </p:cNvPr>
          <p:cNvPicPr>
            <a:picLocks noChangeAspect="1"/>
          </p:cNvPicPr>
          <p:nvPr/>
        </p:nvPicPr>
        <p:blipFill rotWithShape="1">
          <a:blip r:embed="rId4"/>
          <a:srcRect l="5673" t="33872" r="24173" b="20977"/>
          <a:stretch/>
        </p:blipFill>
        <p:spPr>
          <a:xfrm>
            <a:off x="843968" y="2031878"/>
            <a:ext cx="10815706" cy="3913535"/>
          </a:xfrm>
          <a:prstGeom prst="rect">
            <a:avLst/>
          </a:prstGeom>
        </p:spPr>
      </p:pic>
      <p:sp>
        <p:nvSpPr>
          <p:cNvPr id="7" name="TextBox 6">
            <a:extLst>
              <a:ext uri="{FF2B5EF4-FFF2-40B4-BE49-F238E27FC236}">
                <a16:creationId xmlns:a16="http://schemas.microsoft.com/office/drawing/2014/main" id="{8095FBAF-7A69-436A-A0BF-2F3A1EF1E3E6}"/>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500198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3968" y="396880"/>
            <a:ext cx="11211858" cy="832690"/>
          </a:xfrm>
        </p:spPr>
        <p:txBody>
          <a:bodyPr>
            <a:normAutofit fontScale="90000"/>
          </a:bodyPr>
          <a:lstStyle/>
          <a:p>
            <a:r>
              <a:rPr lang="en-GB" b="1" dirty="0"/>
              <a:t>Read lines 1-14 </a:t>
            </a:r>
            <a:r>
              <a:rPr lang="en-GB" u="sng" dirty="0"/>
              <a:t>Q1: List 5 things you learn about Robert Quick’s garden in these lines (5). </a:t>
            </a:r>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1: Mastery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309510" y="2700229"/>
            <a:ext cx="10058400" cy="3760891"/>
          </a:xfrm>
          <a:solidFill>
            <a:schemeClr val="bg1"/>
          </a:solidFill>
        </p:spPr>
        <p:txBody>
          <a:bodyPr>
            <a:normAutofit/>
          </a:bodyPr>
          <a:lstStyle/>
          <a:p>
            <a:pPr algn="ctr"/>
            <a:r>
              <a:rPr lang="en-GB" sz="2800" dirty="0">
                <a:solidFill>
                  <a:schemeClr val="accent1">
                    <a:lumMod val="75000"/>
                  </a:schemeClr>
                </a:solidFill>
                <a:latin typeface="Arial" panose="020B0604020202020204" pitchFamily="34" charset="0"/>
                <a:cs typeface="Arial" panose="020B0604020202020204" pitchFamily="34" charset="0"/>
              </a:rPr>
              <a:t>How could this section be turned into one of your points?</a:t>
            </a:r>
          </a:p>
          <a:p>
            <a:pPr marL="514350" indent="-514350">
              <a:buFont typeface="+mj-lt"/>
              <a:buAutoNum type="arabicPeriod"/>
            </a:pPr>
            <a:r>
              <a:rPr lang="en-GB" sz="3600" dirty="0">
                <a:solidFill>
                  <a:schemeClr val="tx1"/>
                </a:solidFill>
                <a:latin typeface="Bradley Hand ITC" panose="03070402050302030203" pitchFamily="66" charset="0"/>
                <a:cs typeface="Arial" panose="020B0604020202020204" pitchFamily="34" charset="0"/>
              </a:rPr>
              <a:t>The garden has been neglected because the Quicks don’t like gardening.</a:t>
            </a:r>
          </a:p>
          <a:p>
            <a:pPr marL="514350" indent="-514350">
              <a:buFont typeface="+mj-lt"/>
              <a:buAutoNum type="arabicPeriod"/>
            </a:pPr>
            <a:endParaRPr lang="en-GB" sz="3600" dirty="0">
              <a:solidFill>
                <a:schemeClr val="tx1"/>
              </a:solidFill>
              <a:latin typeface="Bradley Hand ITC" panose="03070402050302030203" pitchFamily="66" charset="0"/>
              <a:cs typeface="Arial" panose="020B0604020202020204" pitchFamily="34" charset="0"/>
            </a:endParaRPr>
          </a:p>
          <a:p>
            <a:pPr marL="0" indent="0">
              <a:buNone/>
            </a:pPr>
            <a:r>
              <a:rPr lang="en-GB" sz="3200" dirty="0">
                <a:solidFill>
                  <a:schemeClr val="accent1">
                    <a:lumMod val="75000"/>
                  </a:schemeClr>
                </a:solidFill>
                <a:latin typeface="Arial" panose="020B0604020202020204" pitchFamily="34" charset="0"/>
                <a:cs typeface="Arial" panose="020B0604020202020204" pitchFamily="34" charset="0"/>
              </a:rPr>
              <a:t>Now add your 4 other points.</a:t>
            </a:r>
          </a:p>
          <a:p>
            <a:endParaRPr lang="en-GB" sz="2800" dirty="0">
              <a:solidFill>
                <a:schemeClr val="accent1">
                  <a:lumMod val="75000"/>
                </a:schemeClr>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C0AF2E6C-4530-4867-9E52-4C96224D84B8}"/>
              </a:ext>
            </a:extLst>
          </p:cNvPr>
          <p:cNvSpPr/>
          <p:nvPr/>
        </p:nvSpPr>
        <p:spPr>
          <a:xfrm>
            <a:off x="1168086" y="1364735"/>
            <a:ext cx="10563622" cy="1200329"/>
          </a:xfrm>
          <a:prstGeom prst="rect">
            <a:avLst/>
          </a:prstGeom>
        </p:spPr>
        <p:txBody>
          <a:bodyPr wrap="square">
            <a:spAutoFit/>
          </a:bodyPr>
          <a:lstStyle/>
          <a:p>
            <a:r>
              <a:rPr lang="en-GB" sz="2400" dirty="0">
                <a:latin typeface="Times-Roman"/>
              </a:rPr>
              <a:t>The original excuse for this </a:t>
            </a:r>
            <a:r>
              <a:rPr lang="en-GB" sz="2400" dirty="0">
                <a:highlight>
                  <a:srgbClr val="FFFF00"/>
                </a:highlight>
                <a:latin typeface="Times-Roman"/>
              </a:rPr>
              <a:t>neglect</a:t>
            </a:r>
            <a:r>
              <a:rPr lang="en-GB" sz="2400" dirty="0">
                <a:latin typeface="Times-Roman"/>
              </a:rPr>
              <a:t> was that the garden was for  the children. They could do what they liked there. The original truth was that </a:t>
            </a:r>
            <a:r>
              <a:rPr lang="en-GB" sz="2400" dirty="0">
                <a:highlight>
                  <a:srgbClr val="FFFF00"/>
                </a:highlight>
                <a:latin typeface="Times-Roman"/>
              </a:rPr>
              <a:t>neither of the Quicks cared much for gardening.</a:t>
            </a:r>
            <a:endParaRPr lang="en-GB" sz="2400" dirty="0">
              <a:highlight>
                <a:srgbClr val="FFFF00"/>
              </a:highlight>
            </a:endParaRPr>
          </a:p>
        </p:txBody>
      </p:sp>
      <p:sp>
        <p:nvSpPr>
          <p:cNvPr id="7" name="TextBox 6">
            <a:extLst>
              <a:ext uri="{FF2B5EF4-FFF2-40B4-BE49-F238E27FC236}">
                <a16:creationId xmlns:a16="http://schemas.microsoft.com/office/drawing/2014/main" id="{A4FAFCC4-AE00-45F9-925F-3A3825A78AD4}"/>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405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3528646" y="147706"/>
            <a:ext cx="5134708" cy="998806"/>
          </a:xfrm>
          <a:solidFill>
            <a:schemeClr val="bg1"/>
          </a:solidFill>
        </p:spPr>
        <p:txBody>
          <a:bodyPr>
            <a:normAutofit/>
          </a:bodyPr>
          <a:lstStyle/>
          <a:p>
            <a:r>
              <a:rPr lang="en-GB" sz="6000" u="sng" dirty="0"/>
              <a:t>QUESTION A2</a:t>
            </a:r>
          </a:p>
        </p:txBody>
      </p:sp>
      <p:sp>
        <p:nvSpPr>
          <p:cNvPr id="6" name="Content Placeholder 5">
            <a:extLst>
              <a:ext uri="{FF2B5EF4-FFF2-40B4-BE49-F238E27FC236}">
                <a16:creationId xmlns:a16="http://schemas.microsoft.com/office/drawing/2014/main" id="{CB57A9E3-7A62-468D-9A96-42976224871B}"/>
              </a:ext>
            </a:extLst>
          </p:cNvPr>
          <p:cNvSpPr>
            <a:spLocks noGrp="1"/>
          </p:cNvSpPr>
          <p:nvPr>
            <p:ph idx="1"/>
          </p:nvPr>
        </p:nvSpPr>
        <p:spPr>
          <a:xfrm>
            <a:off x="843968" y="1645921"/>
            <a:ext cx="11211951" cy="4614202"/>
          </a:xfrm>
          <a:solidFill>
            <a:schemeClr val="bg1"/>
          </a:solidFill>
        </p:spPr>
        <p:txBody>
          <a:bodyPr>
            <a:normAutofit fontScale="92500"/>
          </a:bodyPr>
          <a:lstStyle/>
          <a:p>
            <a:r>
              <a:rPr lang="en-GB" sz="4400" dirty="0">
                <a:latin typeface="+mj-lt"/>
              </a:rPr>
              <a:t>Language analysis question 5 marks – 7/8 minutes. </a:t>
            </a:r>
          </a:p>
          <a:p>
            <a:r>
              <a:rPr lang="en-GB" sz="4400" dirty="0">
                <a:latin typeface="+mj-lt"/>
              </a:rPr>
              <a:t>3-5 quotes (some embedded)  Use PETER!</a:t>
            </a:r>
          </a:p>
          <a:p>
            <a:r>
              <a:rPr lang="en-GB" sz="4400" dirty="0">
                <a:latin typeface="+mj-lt"/>
              </a:rPr>
              <a:t>Explore hidden and obvious meaning and effect – link to writers’ intentions</a:t>
            </a:r>
          </a:p>
          <a:p>
            <a:r>
              <a:rPr lang="en-GB" sz="4400" dirty="0">
                <a:latin typeface="+mj-lt"/>
              </a:rPr>
              <a:t>WHAT IMPRESSIONS DO YOU GET …</a:t>
            </a:r>
          </a:p>
          <a:p>
            <a:endParaRPr lang="en-GB"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Learning Content</a:t>
            </a:r>
          </a:p>
        </p:txBody>
      </p:sp>
      <p:sp>
        <p:nvSpPr>
          <p:cNvPr id="7" name="TextBox 6">
            <a:extLst>
              <a:ext uri="{FF2B5EF4-FFF2-40B4-BE49-F238E27FC236}">
                <a16:creationId xmlns:a16="http://schemas.microsoft.com/office/drawing/2014/main" id="{329CDFC0-C9B1-46F6-88CC-11DA7F9E51B6}"/>
              </a:ext>
            </a:extLst>
          </p:cNvPr>
          <p:cNvSpPr txBox="1"/>
          <p:nvPr/>
        </p:nvSpPr>
        <p:spPr>
          <a:xfrm>
            <a:off x="707887" y="6400800"/>
            <a:ext cx="5758935" cy="369332"/>
          </a:xfrm>
          <a:prstGeom prst="rect">
            <a:avLst/>
          </a:prstGeom>
          <a:noFill/>
        </p:spPr>
        <p:txBody>
          <a:bodyPr wrap="square" rtlCol="0">
            <a:spAutoFit/>
          </a:bodyPr>
          <a:lstStyle/>
          <a:p>
            <a:r>
              <a:rPr lang="en-GB" dirty="0"/>
              <a:t>LO: To develop comprehension and analysis skills.</a:t>
            </a:r>
          </a:p>
        </p:txBody>
      </p:sp>
    </p:spTree>
    <p:extLst>
      <p:ext uri="{BB962C8B-B14F-4D97-AF65-F5344CB8AC3E}">
        <p14:creationId xmlns:p14="http://schemas.microsoft.com/office/powerpoint/2010/main" val="223884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987B058-01C6-4000-A4C5-3D2A98CEF673}"/>
              </a:ext>
            </a:extLst>
          </p:cNvPr>
          <p:cNvPicPr>
            <a:picLocks noChangeAspect="1"/>
          </p:cNvPicPr>
          <p:nvPr/>
        </p:nvPicPr>
        <p:blipFill rotWithShape="1">
          <a:blip r:embed="rId3">
            <a:alphaModFix/>
          </a:blip>
          <a:srcRect t="43750"/>
          <a:stretch/>
        </p:blipFill>
        <p:spPr>
          <a:xfrm>
            <a:off x="20" y="10"/>
            <a:ext cx="12191980" cy="6857990"/>
          </a:xfrm>
          <a:prstGeom prst="rect">
            <a:avLst/>
          </a:prstGeom>
        </p:spPr>
      </p:pic>
      <p:sp>
        <p:nvSpPr>
          <p:cNvPr id="8" name="Title 7">
            <a:extLst>
              <a:ext uri="{FF2B5EF4-FFF2-40B4-BE49-F238E27FC236}">
                <a16:creationId xmlns:a16="http://schemas.microsoft.com/office/drawing/2014/main" id="{271DCA0A-910B-49AE-9DBB-0D5B5592062F}"/>
              </a:ext>
            </a:extLst>
          </p:cNvPr>
          <p:cNvSpPr>
            <a:spLocks noGrp="1"/>
          </p:cNvSpPr>
          <p:nvPr>
            <p:ph type="title"/>
          </p:nvPr>
        </p:nvSpPr>
        <p:spPr>
          <a:xfrm>
            <a:off x="844014" y="426768"/>
            <a:ext cx="11211858" cy="832690"/>
          </a:xfrm>
        </p:spPr>
        <p:txBody>
          <a:bodyPr>
            <a:noAutofit/>
          </a:bodyPr>
          <a:lstStyle/>
          <a:p>
            <a:r>
              <a:rPr lang="en-GB" sz="3200" b="1" dirty="0"/>
              <a:t>Read lines 15-38 </a:t>
            </a:r>
            <a:r>
              <a:rPr lang="en-GB" sz="3200" u="sng" dirty="0"/>
              <a:t>Q2: What impression do you get of the daughters Jenny and Kate in these lines? (5)</a:t>
            </a:r>
            <a:br>
              <a:rPr lang="en-GB" sz="3200" u="sng" dirty="0"/>
            </a:br>
            <a:r>
              <a:rPr lang="en-GB" sz="2000" i="1" dirty="0"/>
              <a:t>You must refer to the language used in the text to support your answer, using relevant subject terminology.</a:t>
            </a:r>
            <a:endParaRPr lang="en-GB" sz="3200" dirty="0"/>
          </a:p>
        </p:txBody>
      </p:sp>
      <p:sp>
        <p:nvSpPr>
          <p:cNvPr id="21" name="TextBox 20">
            <a:extLst>
              <a:ext uri="{FF2B5EF4-FFF2-40B4-BE49-F238E27FC236}">
                <a16:creationId xmlns:a16="http://schemas.microsoft.com/office/drawing/2014/main" id="{A00B2D0E-3219-499B-8A7F-3273FB7E17B4}"/>
              </a:ext>
            </a:extLst>
          </p:cNvPr>
          <p:cNvSpPr txBox="1"/>
          <p:nvPr/>
        </p:nvSpPr>
        <p:spPr>
          <a:xfrm rot="16200000">
            <a:off x="-3075058" y="3075056"/>
            <a:ext cx="6858002" cy="707886"/>
          </a:xfrm>
          <a:prstGeom prst="rect">
            <a:avLst/>
          </a:prstGeom>
          <a:solidFill>
            <a:schemeClr val="bg2">
              <a:lumMod val="75000"/>
            </a:schemeClr>
          </a:solidFill>
        </p:spPr>
        <p:txBody>
          <a:bodyPr wrap="square" rtlCol="0">
            <a:spAutoFit/>
          </a:bodyPr>
          <a:lstStyle/>
          <a:p>
            <a:pPr algn="ctr"/>
            <a:r>
              <a:rPr lang="en-GB" sz="4000" b="1" dirty="0">
                <a:solidFill>
                  <a:schemeClr val="bg1"/>
                </a:solidFill>
                <a:latin typeface="Century Gothic" panose="020B0502020202020204" pitchFamily="34" charset="0"/>
              </a:rPr>
              <a:t>Question 2: Reading </a:t>
            </a:r>
          </a:p>
        </p:txBody>
      </p:sp>
      <p:sp>
        <p:nvSpPr>
          <p:cNvPr id="3" name="Content Placeholder 2">
            <a:extLst>
              <a:ext uri="{FF2B5EF4-FFF2-40B4-BE49-F238E27FC236}">
                <a16:creationId xmlns:a16="http://schemas.microsoft.com/office/drawing/2014/main" id="{49818215-09AB-4491-BDA2-AB6207094825}"/>
              </a:ext>
            </a:extLst>
          </p:cNvPr>
          <p:cNvSpPr>
            <a:spLocks noGrp="1"/>
          </p:cNvSpPr>
          <p:nvPr>
            <p:ph idx="1"/>
          </p:nvPr>
        </p:nvSpPr>
        <p:spPr>
          <a:xfrm>
            <a:off x="1066800" y="4176152"/>
            <a:ext cx="10058400" cy="3760891"/>
          </a:xfrm>
        </p:spPr>
        <p:txBody>
          <a:bodyPr/>
          <a:lstStyle/>
          <a:p>
            <a:endParaRPr lang="en-GB"/>
          </a:p>
        </p:txBody>
      </p:sp>
      <p:pic>
        <p:nvPicPr>
          <p:cNvPr id="2" name="Picture 1">
            <a:extLst>
              <a:ext uri="{FF2B5EF4-FFF2-40B4-BE49-F238E27FC236}">
                <a16:creationId xmlns:a16="http://schemas.microsoft.com/office/drawing/2014/main" id="{5B2574C3-BE03-4074-AEBA-14FA10747084}"/>
              </a:ext>
            </a:extLst>
          </p:cNvPr>
          <p:cNvPicPr>
            <a:picLocks noChangeAspect="1"/>
          </p:cNvPicPr>
          <p:nvPr/>
        </p:nvPicPr>
        <p:blipFill rotWithShape="1">
          <a:blip r:embed="rId4"/>
          <a:srcRect l="5558" t="19918" r="25211" b="5995"/>
          <a:stretch/>
        </p:blipFill>
        <p:spPr>
          <a:xfrm>
            <a:off x="1992455" y="1376044"/>
            <a:ext cx="8914976" cy="5363844"/>
          </a:xfrm>
          <a:prstGeom prst="rect">
            <a:avLst/>
          </a:prstGeom>
        </p:spPr>
      </p:pic>
    </p:spTree>
    <p:extLst>
      <p:ext uri="{BB962C8B-B14F-4D97-AF65-F5344CB8AC3E}">
        <p14:creationId xmlns:p14="http://schemas.microsoft.com/office/powerpoint/2010/main" val="2690118539"/>
      </p:ext>
    </p:extLst>
  </p:cSld>
  <p:clrMapOvr>
    <a:masterClrMapping/>
  </p:clrMapOvr>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4260</Words>
  <Application>Microsoft Office PowerPoint</Application>
  <PresentationFormat>Widescreen</PresentationFormat>
  <Paragraphs>331</Paragraphs>
  <Slides>29</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Bradley Hand ITC</vt:lpstr>
      <vt:lpstr>Calibri</vt:lpstr>
      <vt:lpstr>Century Gothic</vt:lpstr>
      <vt:lpstr>Georgia Pro Cond Light</vt:lpstr>
      <vt:lpstr>Segoe Print</vt:lpstr>
      <vt:lpstr>Speak Pro</vt:lpstr>
      <vt:lpstr>Times New Roman</vt:lpstr>
      <vt:lpstr>Times-Roman</vt:lpstr>
      <vt:lpstr>Wingdings</vt:lpstr>
      <vt:lpstr>RetrospectVTI</vt:lpstr>
      <vt:lpstr>Paper 1: Robert Quick – Q1 &amp; 2 </vt:lpstr>
      <vt:lpstr>How accurate have you been?</vt:lpstr>
      <vt:lpstr>Match the vocabulary to the correct definitions.</vt:lpstr>
      <vt:lpstr>Check your answers</vt:lpstr>
      <vt:lpstr>QUESTION A1</vt:lpstr>
      <vt:lpstr>Read lines 1-14 Q1: List 5 things you learn about Robert Quick’s garden in these lines (5). </vt:lpstr>
      <vt:lpstr>Read lines 1-14 Q1: List 5 things you learn about Robert Quick’s garden in these lines (5). </vt:lpstr>
      <vt:lpstr>QUESTION A2</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Read lines 15-38 Q2: What impression do you get of the daughters Jenny and Kate in these lines? (5) You must refer to the language used in the text to support your answer, using relevant subject terminology.</vt:lpstr>
      <vt:lpstr>Paper 1: Robert Quick – Question 3 </vt:lpstr>
      <vt:lpstr>Paper 1: Robert Quick – Question 3 </vt:lpstr>
      <vt:lpstr>QUESTION A3</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Read lines 39-71 Q3: How does the writer create a sense of threat in these lines? You should write about: - how the girls speak and behave, - the writer’s use of language to show threat, - the effects on the reader (10) You must refer to the text to support your answer, using relevant subject terminology.</vt:lpstr>
      <vt:lpstr>Paper 1: Robert Quick – Question 4 </vt:lpstr>
      <vt:lpstr>Paper 1: Robert Quick – Question 4 </vt:lpstr>
      <vt:lpstr>QUESTION A4</vt:lpstr>
      <vt:lpstr>Read lines 72-85 Q4: How does the writer show that Robert Quick does not understand his daughters? (10) You must refer to the text to support your answer, using relevant subject terminology.</vt:lpstr>
      <vt:lpstr>Read lines 72-85 Q4: How does the writer show that Robert Quick does not understand his daughters? (10) You must refer to the text to support your answer, using relevant subject terminology.</vt:lpstr>
      <vt:lpstr>Read lines 72-85 Q4: How does the writer show that Robert Quick does not understand his daughters? (10) You must refer to the text to support your answer, using relevant subject terminology.</vt:lpstr>
      <vt:lpstr>Paper 1: Robert Quick – Question 5 </vt:lpstr>
      <vt:lpstr>QUESTION A5</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Paper 1: Robert Quick</dc:title>
  <dc:creator>Amanda Allen</dc:creator>
  <cp:lastModifiedBy>A Allen</cp:lastModifiedBy>
  <cp:revision>46</cp:revision>
  <dcterms:created xsi:type="dcterms:W3CDTF">2020-07-06T08:32:12Z</dcterms:created>
  <dcterms:modified xsi:type="dcterms:W3CDTF">2020-11-13T10:37:01Z</dcterms:modified>
</cp:coreProperties>
</file>