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296" r:id="rId4"/>
    <p:sldId id="292" r:id="rId5"/>
    <p:sldId id="293" r:id="rId6"/>
    <p:sldId id="294" r:id="rId7"/>
    <p:sldId id="295" r:id="rId8"/>
    <p:sldId id="257" r:id="rId9"/>
    <p:sldId id="297" r:id="rId10"/>
    <p:sldId id="258" r:id="rId11"/>
    <p:sldId id="261" r:id="rId12"/>
    <p:sldId id="266" r:id="rId13"/>
    <p:sldId id="267" r:id="rId14"/>
    <p:sldId id="259" r:id="rId15"/>
    <p:sldId id="307" r:id="rId16"/>
    <p:sldId id="308" r:id="rId17"/>
    <p:sldId id="260" r:id="rId18"/>
    <p:sldId id="306" r:id="rId19"/>
    <p:sldId id="305" r:id="rId20"/>
    <p:sldId id="263" r:id="rId21"/>
    <p:sldId id="299" r:id="rId22"/>
    <p:sldId id="262" r:id="rId23"/>
    <p:sldId id="268" r:id="rId24"/>
    <p:sldId id="270" r:id="rId25"/>
    <p:sldId id="300" r:id="rId26"/>
    <p:sldId id="301" r:id="rId27"/>
    <p:sldId id="303" r:id="rId28"/>
    <p:sldId id="302" r:id="rId29"/>
    <p:sldId id="271" r:id="rId30"/>
    <p:sldId id="273"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86CEE2-1B40-477B-8D84-3B9B83157B5E}"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363074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6CEE2-1B40-477B-8D84-3B9B83157B5E}"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142735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6CEE2-1B40-477B-8D84-3B9B83157B5E}"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325695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6CEE2-1B40-477B-8D84-3B9B83157B5E}"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246380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6CEE2-1B40-477B-8D84-3B9B83157B5E}"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379346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86CEE2-1B40-477B-8D84-3B9B83157B5E}"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205758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86CEE2-1B40-477B-8D84-3B9B83157B5E}" type="datetimeFigureOut">
              <a:rPr lang="en-GB" smtClean="0"/>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198298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86CEE2-1B40-477B-8D84-3B9B83157B5E}" type="datetimeFigureOut">
              <a:rPr lang="en-GB" smtClean="0"/>
              <a:t>03/11/2020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203405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6CEE2-1B40-477B-8D84-3B9B83157B5E}" type="datetimeFigureOut">
              <a:rPr lang="en-GB" smtClean="0"/>
              <a:t>03/11/2020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51669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6CEE2-1B40-477B-8D84-3B9B83157B5E}"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14058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6CEE2-1B40-477B-8D84-3B9B83157B5E}"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1850D9-0450-48B7-9A5E-660440752839}" type="slidenum">
              <a:rPr lang="en-GB" smtClean="0"/>
              <a:t>‹#›</a:t>
            </a:fld>
            <a:endParaRPr lang="en-GB"/>
          </a:p>
        </p:txBody>
      </p:sp>
    </p:spTree>
    <p:extLst>
      <p:ext uri="{BB962C8B-B14F-4D97-AF65-F5344CB8AC3E}">
        <p14:creationId xmlns:p14="http://schemas.microsoft.com/office/powerpoint/2010/main" val="3976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6CEE2-1B40-477B-8D84-3B9B83157B5E}" type="datetimeFigureOut">
              <a:rPr lang="en-GB" smtClean="0"/>
              <a:t>03/11/2020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850D9-0450-48B7-9A5E-660440752839}" type="slidenum">
              <a:rPr lang="en-GB" smtClean="0"/>
              <a:t>‹#›</a:t>
            </a:fld>
            <a:endParaRPr lang="en-GB"/>
          </a:p>
        </p:txBody>
      </p:sp>
    </p:spTree>
    <p:extLst>
      <p:ext uri="{BB962C8B-B14F-4D97-AF65-F5344CB8AC3E}">
        <p14:creationId xmlns:p14="http://schemas.microsoft.com/office/powerpoint/2010/main" val="1388485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92896"/>
            <a:ext cx="7772400" cy="1470025"/>
          </a:xfrm>
        </p:spPr>
        <p:txBody>
          <a:bodyPr/>
          <a:lstStyle/>
          <a:p>
            <a:r>
              <a:rPr lang="en-GB" dirty="0"/>
              <a:t>English Language Paper 1</a:t>
            </a:r>
            <a:br>
              <a:rPr lang="en-GB" dirty="0"/>
            </a:br>
            <a:r>
              <a:rPr lang="en-GB" dirty="0"/>
              <a:t>Retrieval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29257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0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1412759" cy="523220"/>
          </a:xfrm>
          <a:prstGeom prst="rect">
            <a:avLst/>
          </a:prstGeom>
          <a:noFill/>
        </p:spPr>
        <p:txBody>
          <a:bodyPr wrap="none" rtlCol="0">
            <a:spAutoFit/>
          </a:bodyPr>
          <a:lstStyle/>
          <a:p>
            <a:r>
              <a:rPr lang="en-GB" sz="2800" dirty="0"/>
              <a:t>Answers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97195"/>
            <a:ext cx="8016875"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4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369848"/>
            <a:ext cx="275107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800" dirty="0"/>
              <a:t>Paper 1 Overview</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94" y="1124744"/>
            <a:ext cx="864226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499992" y="1162233"/>
            <a:ext cx="4464496" cy="1008112"/>
          </a:xfrm>
          <a:prstGeom prst="round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2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7656" y="631458"/>
            <a:ext cx="566546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800" dirty="0"/>
              <a:t>Paper 1 Section A (Reading) Overview</a:t>
            </a:r>
          </a:p>
        </p:txBody>
      </p:sp>
      <p:sp>
        <p:nvSpPr>
          <p:cNvPr id="5" name="TextBox 4"/>
          <p:cNvSpPr txBox="1"/>
          <p:nvPr/>
        </p:nvSpPr>
        <p:spPr>
          <a:xfrm flipH="1">
            <a:off x="564794" y="1772816"/>
            <a:ext cx="8091186" cy="2308324"/>
          </a:xfrm>
          <a:prstGeom prst="rect">
            <a:avLst/>
          </a:prstGeom>
          <a:noFill/>
        </p:spPr>
        <p:txBody>
          <a:bodyPr wrap="square" rtlCol="0">
            <a:spAutoFit/>
          </a:bodyPr>
          <a:lstStyle/>
          <a:p>
            <a:r>
              <a:rPr lang="en-GB" sz="2400" dirty="0"/>
              <a:t>This section of the exam should take you an hour and is worth 20% of your final grade. </a:t>
            </a:r>
          </a:p>
          <a:p>
            <a:endParaRPr lang="en-GB" sz="2400" dirty="0"/>
          </a:p>
          <a:p>
            <a:r>
              <a:rPr lang="en-GB" sz="2400" dirty="0"/>
              <a:t>You will have to read a short section of text, usually about 1</a:t>
            </a:r>
            <a:r>
              <a:rPr lang="en-GB" sz="2400" dirty="0">
                <a:latin typeface="Calibri"/>
              </a:rPr>
              <a:t>½ pages. It will be fiction and taken from a novel written after 1900.</a:t>
            </a:r>
            <a:endParaRPr lang="en-GB"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075939"/>
            <a:ext cx="20669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01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332656"/>
            <a:ext cx="5665462"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800" dirty="0"/>
              <a:t>Paper 1 Section A (Reading) Overview</a:t>
            </a:r>
          </a:p>
        </p:txBody>
      </p:sp>
      <p:sp>
        <p:nvSpPr>
          <p:cNvPr id="5" name="TextBox 4"/>
          <p:cNvSpPr txBox="1"/>
          <p:nvPr/>
        </p:nvSpPr>
        <p:spPr>
          <a:xfrm flipH="1">
            <a:off x="539552" y="1196752"/>
            <a:ext cx="8091186" cy="1107996"/>
          </a:xfrm>
          <a:prstGeom prst="rect">
            <a:avLst/>
          </a:prstGeom>
          <a:noFill/>
        </p:spPr>
        <p:txBody>
          <a:bodyPr wrap="square" rtlCol="0">
            <a:spAutoFit/>
          </a:bodyPr>
          <a:lstStyle/>
          <a:p>
            <a:pPr algn="ctr"/>
            <a:r>
              <a:rPr lang="en-GB" sz="2200" dirty="0"/>
              <a:t>You will have 5 questions to answer for a total of 40 marks. The type of questions always stay the same; it’s just the text that changes every year.</a:t>
            </a:r>
          </a:p>
        </p:txBody>
      </p:sp>
      <p:graphicFrame>
        <p:nvGraphicFramePr>
          <p:cNvPr id="7" name="Table 6"/>
          <p:cNvGraphicFramePr>
            <a:graphicFrameLocks noGrp="1"/>
          </p:cNvGraphicFramePr>
          <p:nvPr>
            <p:extLst>
              <p:ext uri="{D42A27DB-BD31-4B8C-83A1-F6EECF244321}">
                <p14:modId xmlns:p14="http://schemas.microsoft.com/office/powerpoint/2010/main" val="3691494076"/>
              </p:ext>
            </p:extLst>
          </p:nvPr>
        </p:nvGraphicFramePr>
        <p:xfrm>
          <a:off x="1405158" y="2492896"/>
          <a:ext cx="6096000" cy="3958590"/>
        </p:xfrm>
        <a:graphic>
          <a:graphicData uri="http://schemas.openxmlformats.org/drawingml/2006/table">
            <a:tbl>
              <a:tblPr firstRow="1" bandRow="1">
                <a:tableStyleId>{616DA210-FB5B-4158-B5E0-FEB733F419BA}</a:tableStyleId>
              </a:tblPr>
              <a:tblGrid>
                <a:gridCol w="1175792">
                  <a:extLst>
                    <a:ext uri="{9D8B030D-6E8A-4147-A177-3AD203B41FA5}">
                      <a16:colId xmlns:a16="http://schemas.microsoft.com/office/drawing/2014/main" val="20000"/>
                    </a:ext>
                  </a:extLst>
                </a:gridCol>
                <a:gridCol w="2888208">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75025">
                <a:tc>
                  <a:txBody>
                    <a:bodyPr/>
                    <a:lstStyle/>
                    <a:p>
                      <a:pPr algn="ctr"/>
                      <a:r>
                        <a:rPr lang="en-GB" b="0" dirty="0"/>
                        <a:t>A1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b="0" dirty="0"/>
                        <a:t>List 5 things…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t>5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27990">
                <a:tc>
                  <a:txBody>
                    <a:bodyPr/>
                    <a:lstStyle/>
                    <a:p>
                      <a:pPr algn="ctr"/>
                      <a:r>
                        <a:rPr lang="en-GB" dirty="0"/>
                        <a:t>A2</a:t>
                      </a: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5">
                  <a:txBody>
                    <a:bodyPr/>
                    <a:lstStyle/>
                    <a:p>
                      <a:r>
                        <a:rPr lang="en-GB" sz="1800" dirty="0"/>
                        <a:t>What impressions…?</a:t>
                      </a:r>
                    </a:p>
                    <a:p>
                      <a:endParaRPr lang="en-GB" sz="1800" dirty="0"/>
                    </a:p>
                    <a:p>
                      <a:r>
                        <a:rPr lang="en-GB" dirty="0"/>
                        <a:t>How does the writer …?	</a:t>
                      </a:r>
                    </a:p>
                    <a:p>
                      <a:r>
                        <a:rPr lang="en-GB" sz="1800" dirty="0"/>
                        <a:t>To what extent do you agree…?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dirty="0"/>
                        <a:t>5 marks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12090">
                <a:tc rowSpan="2">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215900">
                <a:tc vMerge="1">
                  <a:txBody>
                    <a:bodyPr/>
                    <a:lstStyle/>
                    <a:p>
                      <a:endParaRPr lang="en-GB"/>
                    </a:p>
                  </a:txBody>
                  <a:tcPr/>
                </a:tc>
                <a:tc vMerge="1">
                  <a:txBody>
                    <a:bodyPr/>
                    <a:lstStyle/>
                    <a:p>
                      <a:endParaRPr lang="en-GB"/>
                    </a:p>
                  </a:txBody>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08280">
                <a:tc rowSpan="2">
                  <a:txBody>
                    <a:bodyPr/>
                    <a:lstStyle/>
                    <a:p>
                      <a:pPr algn="ctr"/>
                      <a:r>
                        <a:rPr lang="en-GB" dirty="0"/>
                        <a:t>A3</a:t>
                      </a:r>
                    </a:p>
                    <a:p>
                      <a:pPr algn="ctr"/>
                      <a:r>
                        <a:rPr lang="en-GB" dirty="0"/>
                        <a:t>A4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10004"/>
                  </a:ext>
                </a:extLst>
              </a:tr>
              <a:tr h="1158240">
                <a:tc vMerge="1">
                  <a:txBody>
                    <a:bodyPr/>
                    <a:lstStyle/>
                    <a:p>
                      <a:endParaRPr lang="en-GB"/>
                    </a:p>
                  </a:txBody>
                  <a:tcPr/>
                </a:tc>
                <a:tc vMerge="1">
                  <a:txBody>
                    <a:bodyPr/>
                    <a:lstStyle/>
                    <a:p>
                      <a:endParaRPr lang="en-GB"/>
                    </a:p>
                  </a:txBody>
                  <a:tcPr/>
                </a:tc>
                <a:tc>
                  <a:txBody>
                    <a:bodyPr/>
                    <a:lstStyle/>
                    <a:p>
                      <a:r>
                        <a:rPr lang="en-GB" dirty="0"/>
                        <a:t>10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158240">
                <a:tc>
                  <a:txBody>
                    <a:bodyPr/>
                    <a:lstStyle/>
                    <a:p>
                      <a:pPr algn="ctr"/>
                      <a:r>
                        <a:rPr lang="en-GB" dirty="0"/>
                        <a:t>A5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dirty="0"/>
                        <a:t>Evaluate. How</a:t>
                      </a:r>
                      <a:r>
                        <a:rPr lang="en-GB" baseline="0" dirty="0"/>
                        <a:t> effective is…?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10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807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8712967" cy="769441"/>
          </a:xfrm>
          <a:prstGeom prst="rect">
            <a:avLst/>
          </a:prstGeom>
          <a:noFill/>
        </p:spPr>
        <p:txBody>
          <a:bodyPr wrap="square" rtlCol="0">
            <a:spAutoFit/>
          </a:bodyPr>
          <a:lstStyle/>
          <a:p>
            <a:r>
              <a:rPr lang="en-GB" sz="2200" dirty="0"/>
              <a:t>Let’s look at the first question, A1. This will be a ‘list’ question and will examine if you can retrieve information from the text. It is worth 5 marks. </a:t>
            </a:r>
          </a:p>
        </p:txBody>
      </p:sp>
      <p:sp>
        <p:nvSpPr>
          <p:cNvPr id="5" name="TextBox 4"/>
          <p:cNvSpPr txBox="1"/>
          <p:nvPr/>
        </p:nvSpPr>
        <p:spPr>
          <a:xfrm>
            <a:off x="990988" y="5604048"/>
            <a:ext cx="368902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a:t>Timing: 5 marks = 5 minutes</a:t>
            </a:r>
          </a:p>
        </p:txBody>
      </p:sp>
      <p:sp>
        <p:nvSpPr>
          <p:cNvPr id="6" name="Rectangle 5"/>
          <p:cNvSpPr/>
          <p:nvPr/>
        </p:nvSpPr>
        <p:spPr>
          <a:xfrm>
            <a:off x="989941" y="1340768"/>
            <a:ext cx="7128792"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The simplest and easiest of all the questions.</a:t>
            </a:r>
          </a:p>
          <a:p>
            <a:endParaRPr lang="en-GB" sz="2000" dirty="0"/>
          </a:p>
          <a:p>
            <a:r>
              <a:rPr lang="en-GB" sz="2000" dirty="0"/>
              <a:t>You simply need to find five different answers to the question they give you.</a:t>
            </a:r>
          </a:p>
          <a:p>
            <a:endParaRPr lang="en-GB" sz="2000" dirty="0"/>
          </a:p>
          <a:p>
            <a:r>
              <a:rPr lang="en-GB" sz="2000" dirty="0"/>
              <a:t>Some of the answers may be explicitly stated, but some may require you to read between the lines.</a:t>
            </a:r>
          </a:p>
          <a:p>
            <a:endParaRPr lang="en-GB" sz="2000" dirty="0"/>
          </a:p>
          <a:p>
            <a:r>
              <a:rPr lang="en-GB" sz="2000" dirty="0"/>
              <a:t>All answers must be written in sentences and bullet pointed.</a:t>
            </a:r>
          </a:p>
          <a:p>
            <a:endParaRPr lang="en-GB" sz="2000" dirty="0"/>
          </a:p>
          <a:p>
            <a:r>
              <a:rPr lang="en-GB" sz="2000" dirty="0"/>
              <a:t>If you include quotations, you cannot quote an entire </a:t>
            </a:r>
          </a:p>
          <a:p>
            <a:r>
              <a:rPr lang="en-GB" sz="2000" dirty="0"/>
              <a:t>sentence as your answer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708" y="4247481"/>
            <a:ext cx="1555304" cy="22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71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853" y="336096"/>
            <a:ext cx="8712967" cy="1785104"/>
          </a:xfrm>
          <a:prstGeom prst="rect">
            <a:avLst/>
          </a:prstGeom>
          <a:noFill/>
        </p:spPr>
        <p:txBody>
          <a:bodyPr wrap="square" rtlCol="0">
            <a:spAutoFit/>
          </a:bodyPr>
          <a:lstStyle/>
          <a:p>
            <a:r>
              <a:rPr lang="en-GB" sz="2200" dirty="0"/>
              <a:t>A2 You have to explain HOW the writer shows certain aspects. It is worth 5 marks. </a:t>
            </a:r>
          </a:p>
          <a:p>
            <a:endParaRPr lang="en-GB" sz="2200" dirty="0"/>
          </a:p>
          <a:p>
            <a:r>
              <a:rPr lang="en-GB" sz="2200" dirty="0"/>
              <a:t>HOW-means either LANGUAGE features (RAMPS) or STRUCTURE (paragraphs, sentence structures, punctuation)</a:t>
            </a:r>
          </a:p>
        </p:txBody>
      </p:sp>
      <p:sp>
        <p:nvSpPr>
          <p:cNvPr id="5" name="TextBox 4"/>
          <p:cNvSpPr txBox="1"/>
          <p:nvPr/>
        </p:nvSpPr>
        <p:spPr>
          <a:xfrm>
            <a:off x="990988" y="5604048"/>
            <a:ext cx="368902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a:t>Timing: 5 marks = 5 minutes</a:t>
            </a:r>
          </a:p>
        </p:txBody>
      </p:sp>
      <p:sp>
        <p:nvSpPr>
          <p:cNvPr id="6" name="Rectangle 5"/>
          <p:cNvSpPr/>
          <p:nvPr/>
        </p:nvSpPr>
        <p:spPr>
          <a:xfrm>
            <a:off x="395536" y="2643911"/>
            <a:ext cx="712879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A2. Explain how the writer shows Pat’s feelings?</a:t>
            </a:r>
          </a:p>
          <a:p>
            <a:endParaRPr lang="en-GB" sz="2000" dirty="0"/>
          </a:p>
          <a:p>
            <a:r>
              <a:rPr lang="en-GB" sz="2000" dirty="0"/>
              <a:t>Example: The writer immediately opens the paragraph telling us  how Pat is feeling by starting with ‘Pat stood nervously at the door,’ this lengthy paragraph of longer compound and complex sentences reflects her train of thought. It later says……….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708" y="4247481"/>
            <a:ext cx="1555304" cy="22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03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853" y="336096"/>
            <a:ext cx="8712967" cy="1785104"/>
          </a:xfrm>
          <a:prstGeom prst="rect">
            <a:avLst/>
          </a:prstGeom>
          <a:noFill/>
        </p:spPr>
        <p:txBody>
          <a:bodyPr wrap="square" rtlCol="0">
            <a:spAutoFit/>
          </a:bodyPr>
          <a:lstStyle/>
          <a:p>
            <a:r>
              <a:rPr lang="en-GB" sz="2200" dirty="0"/>
              <a:t>A2 You have to explain HOW the writer shows certain aspects. It is worth 5 marks. </a:t>
            </a:r>
          </a:p>
          <a:p>
            <a:endParaRPr lang="en-GB" sz="2200" dirty="0"/>
          </a:p>
          <a:p>
            <a:r>
              <a:rPr lang="en-GB" sz="2200" dirty="0"/>
              <a:t>HOW-means either LANGUAGE features (RAMPS) or STRUCTURE (paragraphs, sentence structures, punctuation)</a:t>
            </a:r>
          </a:p>
        </p:txBody>
      </p:sp>
      <p:sp>
        <p:nvSpPr>
          <p:cNvPr id="5" name="TextBox 4"/>
          <p:cNvSpPr txBox="1"/>
          <p:nvPr/>
        </p:nvSpPr>
        <p:spPr>
          <a:xfrm>
            <a:off x="990988" y="5604048"/>
            <a:ext cx="368902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a:t>Timing: 5 marks = 5 minutes</a:t>
            </a:r>
          </a:p>
        </p:txBody>
      </p:sp>
      <p:sp>
        <p:nvSpPr>
          <p:cNvPr id="6" name="Rectangle 5"/>
          <p:cNvSpPr/>
          <p:nvPr/>
        </p:nvSpPr>
        <p:spPr>
          <a:xfrm>
            <a:off x="395536" y="2643911"/>
            <a:ext cx="712879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A2. Explain how the writer portrays  Justo’s reputation?</a:t>
            </a:r>
          </a:p>
          <a:p>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708" y="4247481"/>
            <a:ext cx="1555304" cy="22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2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44824"/>
            <a:ext cx="8280920"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t>Pat stood nervously at the door, reading the names underneath the buttons until she saw the name she was looking for: Anderson. That would be Bruce Anderson, the property surveyor, the person to whom she had spoken on the telephone. He was the one who collected the rent on the flat and paid the bills. He was the one who had said that she could come and take a look at the place and see whether she wanted to live there. </a:t>
            </a:r>
            <a:r>
              <a:rPr lang="en-GB" b="1" u="sng" dirty="0"/>
              <a:t>She really wasn't sure.</a:t>
            </a:r>
            <a:r>
              <a:rPr lang="en-GB" dirty="0"/>
              <a:t> 'And we'll take a look at you now,' he had added. 'If you don't mind'.</a:t>
            </a:r>
          </a:p>
          <a:p>
            <a:r>
              <a:rPr lang="en-GB" dirty="0"/>
              <a:t>So now, she thought, she would be under inspection, assessed for suitability for a shared flat, weighed up to see whether she was likely to play music too loud or have friends who would damage the furniture. Or, she supposed, whether she would get on anyone's nerves.</a:t>
            </a:r>
          </a:p>
          <a:p>
            <a:r>
              <a:rPr lang="en-GB" dirty="0"/>
              <a:t>She pressed the bell and waited. The door was rather shabby, needing a coat of paint to cover the scratches. Well, this street was on the edge of the fashionable part of Edinburgh. With a sense of anxiety at having to do this every day, she climbed up four flights of stairs to reach the top landing where there were two flats, one with a dark green door and another painted blue.</a:t>
            </a:r>
          </a:p>
        </p:txBody>
      </p:sp>
      <p:sp>
        <p:nvSpPr>
          <p:cNvPr id="3" name="TextBox 2"/>
          <p:cNvSpPr txBox="1"/>
          <p:nvPr/>
        </p:nvSpPr>
        <p:spPr>
          <a:xfrm>
            <a:off x="363461" y="245839"/>
            <a:ext cx="1178656" cy="461665"/>
          </a:xfrm>
          <a:prstGeom prst="rect">
            <a:avLst/>
          </a:prstGeom>
          <a:noFill/>
        </p:spPr>
        <p:txBody>
          <a:bodyPr wrap="none" rtlCol="0">
            <a:spAutoFit/>
          </a:bodyPr>
          <a:lstStyle/>
          <a:p>
            <a:r>
              <a:rPr lang="en-GB" sz="2400" u="sng" dirty="0"/>
              <a:t>Practice</a:t>
            </a:r>
            <a:endParaRPr lang="en-GB" u="sng" dirty="0"/>
          </a:p>
        </p:txBody>
      </p:sp>
      <p:sp>
        <p:nvSpPr>
          <p:cNvPr id="4" name="Rectangle 3"/>
          <p:cNvSpPr/>
          <p:nvPr/>
        </p:nvSpPr>
        <p:spPr>
          <a:xfrm>
            <a:off x="1079612" y="787171"/>
            <a:ext cx="6912768" cy="430887"/>
          </a:xfrm>
          <a:prstGeom prst="rect">
            <a:avLst/>
          </a:prstGeom>
        </p:spPr>
        <p:txBody>
          <a:bodyPr wrap="square">
            <a:spAutoFit/>
          </a:bodyPr>
          <a:lstStyle/>
          <a:p>
            <a:r>
              <a:rPr lang="en-GB" sz="2200" dirty="0"/>
              <a:t>A1 List five reasons why Pat feels nervous in these lines. (5)</a:t>
            </a:r>
          </a:p>
        </p:txBody>
      </p:sp>
      <p:sp>
        <p:nvSpPr>
          <p:cNvPr id="6" name="TextBox 5"/>
          <p:cNvSpPr txBox="1"/>
          <p:nvPr/>
        </p:nvSpPr>
        <p:spPr>
          <a:xfrm>
            <a:off x="1475656" y="1444714"/>
            <a:ext cx="493750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000" dirty="0"/>
              <a:t>Find all the things that suggest Pat is nervous.</a:t>
            </a:r>
          </a:p>
        </p:txBody>
      </p:sp>
    </p:spTree>
    <p:extLst>
      <p:ext uri="{BB962C8B-B14F-4D97-AF65-F5344CB8AC3E}">
        <p14:creationId xmlns:p14="http://schemas.microsoft.com/office/powerpoint/2010/main" val="14363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3"/>
            <a:ext cx="8583613"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657279" y="476672"/>
            <a:ext cx="2402553" cy="461665"/>
          </a:xfrm>
          <a:prstGeom prst="rect">
            <a:avLst/>
          </a:prstGeom>
          <a:noFill/>
        </p:spPr>
        <p:txBody>
          <a:bodyPr wrap="square" rtlCol="0">
            <a:spAutoFit/>
          </a:bodyPr>
          <a:lstStyle/>
          <a:p>
            <a:r>
              <a:rPr lang="en-GB" sz="2400" u="sng" dirty="0"/>
              <a:t>Answers</a:t>
            </a:r>
          </a:p>
        </p:txBody>
      </p:sp>
    </p:spTree>
    <p:extLst>
      <p:ext uri="{BB962C8B-B14F-4D97-AF65-F5344CB8AC3E}">
        <p14:creationId xmlns:p14="http://schemas.microsoft.com/office/powerpoint/2010/main" val="381217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 y="1124744"/>
            <a:ext cx="8011548" cy="504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657279" y="476672"/>
            <a:ext cx="2402553" cy="461665"/>
          </a:xfrm>
          <a:prstGeom prst="rect">
            <a:avLst/>
          </a:prstGeom>
          <a:noFill/>
        </p:spPr>
        <p:txBody>
          <a:bodyPr wrap="square" rtlCol="0">
            <a:spAutoFit/>
          </a:bodyPr>
          <a:lstStyle/>
          <a:p>
            <a:r>
              <a:rPr lang="en-GB" sz="2400" u="sng" dirty="0"/>
              <a:t>Answers</a:t>
            </a:r>
          </a:p>
        </p:txBody>
      </p:sp>
    </p:spTree>
    <p:extLst>
      <p:ext uri="{BB962C8B-B14F-4D97-AF65-F5344CB8AC3E}">
        <p14:creationId xmlns:p14="http://schemas.microsoft.com/office/powerpoint/2010/main" val="91639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72816"/>
            <a:ext cx="8060432" cy="3888432"/>
          </a:xfrm>
        </p:spPr>
        <p:txBody>
          <a:bodyPr>
            <a:normAutofit fontScale="90000"/>
          </a:bodyPr>
          <a:lstStyle/>
          <a:p>
            <a:r>
              <a:rPr lang="en-GB" dirty="0"/>
              <a:t>1. What kind of paper is Paper 1, fiction or non-fiction?</a:t>
            </a:r>
            <a:br>
              <a:rPr lang="en-GB" dirty="0"/>
            </a:br>
            <a:r>
              <a:rPr lang="en-GB" dirty="0"/>
              <a:t>2. What do you have to do in Paper 1?</a:t>
            </a:r>
            <a:br>
              <a:rPr lang="en-GB" dirty="0"/>
            </a:br>
            <a:r>
              <a:rPr lang="en-GB" dirty="0"/>
              <a:t>3. What does assessment objective 1 ask you to do – in your own words?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29257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582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308" y="1268760"/>
            <a:ext cx="7920880" cy="41996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sz="2000" dirty="0"/>
              <a:t>Justo </a:t>
            </a:r>
            <a:r>
              <a:rPr lang="en-GB" sz="2000" dirty="0" err="1"/>
              <a:t>Ansotegui's</a:t>
            </a:r>
            <a:r>
              <a:rPr lang="en-GB" sz="2000" dirty="0"/>
              <a:t> </a:t>
            </a:r>
            <a:r>
              <a:rPr lang="en-GB" sz="2000" u="sng" dirty="0"/>
              <a:t>reputation rose </a:t>
            </a:r>
            <a:r>
              <a:rPr lang="en-GB" sz="2000" dirty="0"/>
              <a:t>from Guernica uphill to the village of </a:t>
            </a:r>
            <a:r>
              <a:rPr lang="en-GB" sz="2000" dirty="0" err="1"/>
              <a:t>Lumo</a:t>
            </a:r>
            <a:r>
              <a:rPr lang="en-GB" sz="2000" dirty="0"/>
              <a:t> where Maria </a:t>
            </a:r>
            <a:r>
              <a:rPr lang="en-GB" sz="2000" dirty="0" err="1"/>
              <a:t>Onati</a:t>
            </a:r>
            <a:r>
              <a:rPr lang="en-GB" sz="2000" dirty="0"/>
              <a:t> heard that he was a defender of causes and a wit, although some suggested he was too eager to create his own mythology. Most often she'd heard that he was the one to watch during the strength events on feast days. One friend claimed that he had carried an ox into 5 town across his shoulder and celebrated the feat by throwing the beast across the river. 'Yes', said Justo when asked about the story. 'But it was only a small ox and downhill most of the way into town. And the wind was with me when I threw it.'</a:t>
            </a:r>
          </a:p>
        </p:txBody>
      </p:sp>
      <p:sp>
        <p:nvSpPr>
          <p:cNvPr id="4" name="Rectangle 3"/>
          <p:cNvSpPr/>
          <p:nvPr/>
        </p:nvSpPr>
        <p:spPr>
          <a:xfrm>
            <a:off x="827584" y="475549"/>
            <a:ext cx="7776864" cy="830997"/>
          </a:xfrm>
          <a:prstGeom prst="rect">
            <a:avLst/>
          </a:prstGeom>
        </p:spPr>
        <p:txBody>
          <a:bodyPr wrap="square">
            <a:spAutoFit/>
          </a:bodyPr>
          <a:lstStyle/>
          <a:p>
            <a:r>
              <a:rPr lang="en-GB" sz="2400" dirty="0"/>
              <a:t>A1 List five things you learn about Justo in these lines. (5)</a:t>
            </a:r>
          </a:p>
          <a:p>
            <a:endParaRPr lang="en-GB" sz="2400" dirty="0"/>
          </a:p>
        </p:txBody>
      </p:sp>
      <p:sp>
        <p:nvSpPr>
          <p:cNvPr id="5" name="TextBox 4"/>
          <p:cNvSpPr txBox="1"/>
          <p:nvPr/>
        </p:nvSpPr>
        <p:spPr>
          <a:xfrm>
            <a:off x="2948291" y="5419095"/>
            <a:ext cx="3004833"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You have </a:t>
            </a:r>
            <a:r>
              <a:rPr lang="en-GB" sz="2000" b="1" dirty="0"/>
              <a:t>5 minutes </a:t>
            </a:r>
            <a:r>
              <a:rPr lang="en-GB" sz="2000" dirty="0"/>
              <a:t>to write your bullet points, own words with just minimal quotes.</a:t>
            </a:r>
          </a:p>
        </p:txBody>
      </p:sp>
      <p:pic>
        <p:nvPicPr>
          <p:cNvPr id="2" name="Picture 1">
            <a:extLst>
              <a:ext uri="{FF2B5EF4-FFF2-40B4-BE49-F238E27FC236}">
                <a16:creationId xmlns:a16="http://schemas.microsoft.com/office/drawing/2014/main" id="{325A6E6F-DE91-482F-B48E-1C843F762F4F}"/>
              </a:ext>
            </a:extLst>
          </p:cNvPr>
          <p:cNvPicPr>
            <a:picLocks noChangeAspect="1"/>
          </p:cNvPicPr>
          <p:nvPr/>
        </p:nvPicPr>
        <p:blipFill>
          <a:blip r:embed="rId2"/>
          <a:stretch>
            <a:fillRect/>
          </a:stretch>
        </p:blipFill>
        <p:spPr>
          <a:xfrm>
            <a:off x="6031662" y="4941168"/>
            <a:ext cx="2762250" cy="1801366"/>
          </a:xfrm>
          <a:prstGeom prst="rect">
            <a:avLst/>
          </a:prstGeom>
        </p:spPr>
      </p:pic>
      <p:pic>
        <p:nvPicPr>
          <p:cNvPr id="6" name="Picture 5">
            <a:extLst>
              <a:ext uri="{FF2B5EF4-FFF2-40B4-BE49-F238E27FC236}">
                <a16:creationId xmlns:a16="http://schemas.microsoft.com/office/drawing/2014/main" id="{74050CE7-1F3C-402D-B76C-A015D85DCA86}"/>
              </a:ext>
            </a:extLst>
          </p:cNvPr>
          <p:cNvPicPr>
            <a:picLocks noChangeAspect="1"/>
          </p:cNvPicPr>
          <p:nvPr/>
        </p:nvPicPr>
        <p:blipFill>
          <a:blip r:embed="rId3"/>
          <a:stretch>
            <a:fillRect/>
          </a:stretch>
        </p:blipFill>
        <p:spPr>
          <a:xfrm>
            <a:off x="107503" y="5347666"/>
            <a:ext cx="2762249" cy="1512168"/>
          </a:xfrm>
          <a:prstGeom prst="rect">
            <a:avLst/>
          </a:prstGeom>
        </p:spPr>
      </p:pic>
    </p:spTree>
    <p:extLst>
      <p:ext uri="{BB962C8B-B14F-4D97-AF65-F5344CB8AC3E}">
        <p14:creationId xmlns:p14="http://schemas.microsoft.com/office/powerpoint/2010/main" val="218665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0308" y="1268760"/>
            <a:ext cx="7920880" cy="41996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sz="2000" dirty="0"/>
              <a:t>Justo </a:t>
            </a:r>
            <a:r>
              <a:rPr lang="en-GB" sz="2000" dirty="0" err="1"/>
              <a:t>Ansotegui's</a:t>
            </a:r>
            <a:r>
              <a:rPr lang="en-GB" sz="2000" dirty="0"/>
              <a:t> </a:t>
            </a:r>
            <a:r>
              <a:rPr lang="en-GB" sz="2000" u="sng" dirty="0"/>
              <a:t>reputation rose </a:t>
            </a:r>
            <a:r>
              <a:rPr lang="en-GB" sz="2000" dirty="0"/>
              <a:t>from Guernica uphill to the village of </a:t>
            </a:r>
            <a:r>
              <a:rPr lang="en-GB" sz="2000" dirty="0" err="1"/>
              <a:t>Lumo</a:t>
            </a:r>
            <a:r>
              <a:rPr lang="en-GB" sz="2000" dirty="0"/>
              <a:t> where Maria </a:t>
            </a:r>
            <a:r>
              <a:rPr lang="en-GB" sz="2000" dirty="0" err="1"/>
              <a:t>Onati</a:t>
            </a:r>
            <a:r>
              <a:rPr lang="en-GB" sz="2000" dirty="0"/>
              <a:t> heard that he was a defender of causes and a wit, although some suggested he was too eager to create his own mythology. Most often she'd heard that he was the one to watch during the strength events on feast days. One friend claimed that he had carried an ox into 5 town across his shoulder and celebrated the feat by throwing the beast across the river. 'Yes', said Justo when asked about the story. 'But it was only a small ox and downhill most of the way into town. And the wind was with me when I threw it.'</a:t>
            </a:r>
          </a:p>
        </p:txBody>
      </p:sp>
      <p:sp>
        <p:nvSpPr>
          <p:cNvPr id="4" name="Rectangle 3"/>
          <p:cNvSpPr/>
          <p:nvPr/>
        </p:nvSpPr>
        <p:spPr>
          <a:xfrm>
            <a:off x="827584" y="475549"/>
            <a:ext cx="7776864" cy="830997"/>
          </a:xfrm>
          <a:prstGeom prst="rect">
            <a:avLst/>
          </a:prstGeom>
        </p:spPr>
        <p:txBody>
          <a:bodyPr wrap="square">
            <a:spAutoFit/>
          </a:bodyPr>
          <a:lstStyle/>
          <a:p>
            <a:r>
              <a:rPr lang="en-GB" sz="2400" dirty="0"/>
              <a:t>A1 List five things you learn about Justo in these lines. (5)</a:t>
            </a:r>
          </a:p>
          <a:p>
            <a:endParaRPr lang="en-GB" sz="2400" dirty="0"/>
          </a:p>
        </p:txBody>
      </p:sp>
      <p:sp>
        <p:nvSpPr>
          <p:cNvPr id="5" name="TextBox 4"/>
          <p:cNvSpPr txBox="1"/>
          <p:nvPr/>
        </p:nvSpPr>
        <p:spPr>
          <a:xfrm>
            <a:off x="899593" y="5677216"/>
            <a:ext cx="511256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You have </a:t>
            </a:r>
            <a:r>
              <a:rPr lang="en-GB" sz="2000" b="1" dirty="0"/>
              <a:t>5 minutes </a:t>
            </a:r>
            <a:r>
              <a:rPr lang="en-GB" sz="2000" dirty="0"/>
              <a:t>to write your bullet points, own words with just minimal quotes.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127277"/>
            <a:ext cx="2010295" cy="149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13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40768"/>
            <a:ext cx="7704856"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GB" sz="2000" dirty="0"/>
              <a:t>his reputation had spread from Guernica to </a:t>
            </a:r>
            <a:r>
              <a:rPr lang="en-GB" sz="2000" dirty="0" err="1"/>
              <a:t>Lumo</a:t>
            </a:r>
            <a:r>
              <a:rPr lang="en-GB" sz="2000" dirty="0"/>
              <a:t> (he is well-known)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 was a defender of causes (he sticks up for others, or his principles)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 was a wit (he is funny/amusing)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some suggest he is too eager to create his own mythology (he is self-important)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 is the one to watch in strength events (he is very strong/powerful)</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 does not deny the ox story but he plays it down (he is modest/perhaps falsely so)</a:t>
            </a:r>
          </a:p>
        </p:txBody>
      </p:sp>
      <p:sp>
        <p:nvSpPr>
          <p:cNvPr id="3" name="TextBox 2"/>
          <p:cNvSpPr txBox="1"/>
          <p:nvPr/>
        </p:nvSpPr>
        <p:spPr>
          <a:xfrm>
            <a:off x="899592" y="548680"/>
            <a:ext cx="1236429" cy="461665"/>
          </a:xfrm>
          <a:prstGeom prst="rect">
            <a:avLst/>
          </a:prstGeom>
          <a:noFill/>
        </p:spPr>
        <p:txBody>
          <a:bodyPr wrap="none" rtlCol="0">
            <a:spAutoFit/>
          </a:bodyPr>
          <a:lstStyle/>
          <a:p>
            <a:r>
              <a:rPr lang="en-GB" sz="2400" u="sng" dirty="0"/>
              <a:t>Answers</a:t>
            </a:r>
          </a:p>
        </p:txBody>
      </p:sp>
      <p:sp>
        <p:nvSpPr>
          <p:cNvPr id="4" name="TextBox 3"/>
          <p:cNvSpPr txBox="1"/>
          <p:nvPr/>
        </p:nvSpPr>
        <p:spPr>
          <a:xfrm>
            <a:off x="5364088" y="5805264"/>
            <a:ext cx="3024336" cy="461665"/>
          </a:xfrm>
          <a:prstGeom prst="rect">
            <a:avLst/>
          </a:prstGeom>
          <a:noFill/>
        </p:spPr>
        <p:txBody>
          <a:bodyPr wrap="square" rtlCol="0">
            <a:spAutoFit/>
          </a:bodyPr>
          <a:lstStyle/>
          <a:p>
            <a:r>
              <a:rPr lang="en-GB" sz="2400" dirty="0"/>
              <a:t>How did you do?</a:t>
            </a:r>
          </a:p>
        </p:txBody>
      </p:sp>
    </p:spTree>
    <p:extLst>
      <p:ext uri="{BB962C8B-B14F-4D97-AF65-F5344CB8AC3E}">
        <p14:creationId xmlns:p14="http://schemas.microsoft.com/office/powerpoint/2010/main" val="155168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379742" cy="23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03463" y="3573016"/>
            <a:ext cx="4356769"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dirty="0"/>
              <a:t>The ones that didn’t get a mark are</a:t>
            </a:r>
          </a:p>
          <a:p>
            <a:pPr algn="ctr"/>
            <a:r>
              <a:rPr lang="en-GB" sz="2000" dirty="0"/>
              <a:t>because they’re quotations that have</a:t>
            </a:r>
          </a:p>
          <a:p>
            <a:pPr algn="ctr"/>
            <a:r>
              <a:rPr lang="en-GB" sz="2000" dirty="0"/>
              <a:t>just been added without any of your</a:t>
            </a:r>
          </a:p>
          <a:p>
            <a:pPr algn="ctr"/>
            <a:r>
              <a:rPr lang="en-GB" sz="2000" dirty="0"/>
              <a:t>own words. You don’t get a mark</a:t>
            </a:r>
          </a:p>
          <a:p>
            <a:pPr algn="ctr"/>
            <a:r>
              <a:rPr lang="en-GB" sz="2000" dirty="0"/>
              <a:t>because you could easily just copy</a:t>
            </a:r>
          </a:p>
          <a:p>
            <a:pPr algn="ctr"/>
            <a:r>
              <a:rPr lang="en-GB" sz="2000" dirty="0"/>
              <a:t>five sentences and hope for the best.</a:t>
            </a:r>
          </a:p>
          <a:p>
            <a:pPr algn="ctr"/>
            <a:r>
              <a:rPr lang="en-GB" sz="2000" dirty="0"/>
              <a:t>The examiner wants to see you</a:t>
            </a:r>
          </a:p>
          <a:p>
            <a:pPr algn="ctr"/>
            <a:r>
              <a:rPr lang="en-GB" sz="2000" dirty="0"/>
              <a:t>understand the text.</a:t>
            </a:r>
          </a:p>
        </p:txBody>
      </p:sp>
    </p:spTree>
    <p:extLst>
      <p:ext uri="{BB962C8B-B14F-4D97-AF65-F5344CB8AC3E}">
        <p14:creationId xmlns:p14="http://schemas.microsoft.com/office/powerpoint/2010/main" val="656946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379742" cy="23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56082" y="4149080"/>
            <a:ext cx="4572000" cy="83099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GB" sz="2400" dirty="0"/>
              <a:t>How could we make the two incorrect ones correct?</a:t>
            </a:r>
          </a:p>
        </p:txBody>
      </p:sp>
    </p:spTree>
    <p:extLst>
      <p:ext uri="{BB962C8B-B14F-4D97-AF65-F5344CB8AC3E}">
        <p14:creationId xmlns:p14="http://schemas.microsoft.com/office/powerpoint/2010/main" val="412504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8640"/>
            <a:ext cx="8712967" cy="769441"/>
          </a:xfrm>
          <a:prstGeom prst="rect">
            <a:avLst/>
          </a:prstGeom>
          <a:noFill/>
        </p:spPr>
        <p:txBody>
          <a:bodyPr wrap="square" rtlCol="0">
            <a:spAutoFit/>
          </a:bodyPr>
          <a:lstStyle/>
          <a:p>
            <a:r>
              <a:rPr lang="en-GB" sz="2200" dirty="0"/>
              <a:t>Don’t forget: This will be a ‘list’ question and will examine if you can retrieve information from the text. It is worth 5 marks. </a:t>
            </a:r>
          </a:p>
        </p:txBody>
      </p:sp>
      <p:sp>
        <p:nvSpPr>
          <p:cNvPr id="5" name="TextBox 4"/>
          <p:cNvSpPr txBox="1"/>
          <p:nvPr/>
        </p:nvSpPr>
        <p:spPr>
          <a:xfrm>
            <a:off x="990988" y="5604048"/>
            <a:ext cx="3689023"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400" dirty="0"/>
              <a:t>Timing: 5 marks = 5 minutes</a:t>
            </a:r>
          </a:p>
          <a:p>
            <a:r>
              <a:rPr lang="en-GB" sz="2400" dirty="0"/>
              <a:t>Independently</a:t>
            </a:r>
          </a:p>
        </p:txBody>
      </p:sp>
      <p:sp>
        <p:nvSpPr>
          <p:cNvPr id="6" name="Rectangle 5"/>
          <p:cNvSpPr/>
          <p:nvPr/>
        </p:nvSpPr>
        <p:spPr>
          <a:xfrm>
            <a:off x="989941" y="1340768"/>
            <a:ext cx="7128792"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000" dirty="0"/>
              <a:t>The simplest and easiest of all the questions.</a:t>
            </a:r>
          </a:p>
          <a:p>
            <a:endParaRPr lang="en-GB" sz="2000" dirty="0"/>
          </a:p>
          <a:p>
            <a:r>
              <a:rPr lang="en-GB" sz="2000" dirty="0"/>
              <a:t>You simply need to find five different answers to the question they give you.</a:t>
            </a:r>
          </a:p>
          <a:p>
            <a:endParaRPr lang="en-GB" sz="2000" dirty="0"/>
          </a:p>
          <a:p>
            <a:r>
              <a:rPr lang="en-GB" sz="2000" dirty="0"/>
              <a:t>Some of the answers may be explicitly stated, but some may require you to read between the lines.</a:t>
            </a:r>
          </a:p>
          <a:p>
            <a:endParaRPr lang="en-GB" sz="2000" dirty="0"/>
          </a:p>
          <a:p>
            <a:r>
              <a:rPr lang="en-GB" sz="2000" dirty="0"/>
              <a:t>All answers must be written in sentences and bullet pointed.</a:t>
            </a:r>
          </a:p>
          <a:p>
            <a:endParaRPr lang="en-GB" sz="2000" dirty="0"/>
          </a:p>
          <a:p>
            <a:r>
              <a:rPr lang="en-GB" sz="2000" dirty="0"/>
              <a:t>If you include quotations, you cannot quote an entire </a:t>
            </a:r>
          </a:p>
          <a:p>
            <a:r>
              <a:rPr lang="en-GB" sz="2000" dirty="0"/>
              <a:t>sentence as your answer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4708" y="4247481"/>
            <a:ext cx="1555304" cy="227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74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279653"/>
            <a:ext cx="7632848" cy="37888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dirty="0"/>
              <a:t>An hour before the Fury was due to arrive Gretel and Bruno were brought downstairs, where they received a rare invitation into Father’s office. Gretel was wearing a white dress and knee socks and her hair had been twisted into corkscrew curls. Bruno was wearing a pair of dark brown shorts, a plain white shirt and a dark brown tie. He had a new pair of shoes for the occasion and was very proud of them, even though they were too small for him and were pinching his feet and making it difficult for him to walk. All these preparations and fine clothes seemed a little extravagant, all the same, because Bruno and Gretel weren’t even invited to dinner; they had eaten an hour earlier. </a:t>
            </a:r>
          </a:p>
        </p:txBody>
      </p:sp>
      <p:sp>
        <p:nvSpPr>
          <p:cNvPr id="3" name="TextBox 2"/>
          <p:cNvSpPr txBox="1"/>
          <p:nvPr/>
        </p:nvSpPr>
        <p:spPr>
          <a:xfrm>
            <a:off x="611560" y="692696"/>
            <a:ext cx="7356501" cy="461665"/>
          </a:xfrm>
          <a:prstGeom prst="rect">
            <a:avLst/>
          </a:prstGeom>
          <a:noFill/>
        </p:spPr>
        <p:txBody>
          <a:bodyPr wrap="none" rtlCol="0">
            <a:spAutoFit/>
          </a:bodyPr>
          <a:lstStyle/>
          <a:p>
            <a:r>
              <a:rPr lang="en-GB" sz="2400" dirty="0"/>
              <a:t>A1 List 5 things we learn about Gretel and Bruno here. (5)</a:t>
            </a:r>
          </a:p>
        </p:txBody>
      </p:sp>
      <p:pic>
        <p:nvPicPr>
          <p:cNvPr id="4" name="Picture 3">
            <a:extLst>
              <a:ext uri="{FF2B5EF4-FFF2-40B4-BE49-F238E27FC236}">
                <a16:creationId xmlns:a16="http://schemas.microsoft.com/office/drawing/2014/main" id="{B51F75FB-269B-4715-9141-7214B8CF442B}"/>
              </a:ext>
            </a:extLst>
          </p:cNvPr>
          <p:cNvPicPr>
            <a:picLocks noChangeAspect="1"/>
          </p:cNvPicPr>
          <p:nvPr/>
        </p:nvPicPr>
        <p:blipFill>
          <a:blip r:embed="rId2"/>
          <a:stretch>
            <a:fillRect/>
          </a:stretch>
        </p:blipFill>
        <p:spPr>
          <a:xfrm>
            <a:off x="5868144" y="5062384"/>
            <a:ext cx="2733675" cy="1676400"/>
          </a:xfrm>
          <a:prstGeom prst="rect">
            <a:avLst/>
          </a:prstGeom>
        </p:spPr>
      </p:pic>
    </p:spTree>
    <p:extLst>
      <p:ext uri="{BB962C8B-B14F-4D97-AF65-F5344CB8AC3E}">
        <p14:creationId xmlns:p14="http://schemas.microsoft.com/office/powerpoint/2010/main" val="1036144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32" y="260648"/>
            <a:ext cx="8424936" cy="830997"/>
          </a:xfrm>
          <a:prstGeom prst="rect">
            <a:avLst/>
          </a:prstGeom>
        </p:spPr>
        <p:txBody>
          <a:bodyPr wrap="square">
            <a:spAutoFit/>
          </a:bodyPr>
          <a:lstStyle/>
          <a:p>
            <a:r>
              <a:rPr lang="en-GB" sz="2400" dirty="0"/>
              <a:t>A1 List five things you learn about Mr. Leonard Mead and the setting. (5)</a:t>
            </a:r>
          </a:p>
        </p:txBody>
      </p:sp>
      <p:sp>
        <p:nvSpPr>
          <p:cNvPr id="3" name="Rectangle 2"/>
          <p:cNvSpPr/>
          <p:nvPr/>
        </p:nvSpPr>
        <p:spPr>
          <a:xfrm>
            <a:off x="359532" y="1091645"/>
            <a:ext cx="7344816" cy="37888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dirty="0"/>
              <a:t>To enter out into that silence that was the city at eight o’clock of a misty evening in November, to put your feet upon that buckling concrete walk, to step over grassy seams and make your way, hands in pockets, through the silences, that was what Mr. Leonard Mead most dearly loved to do. He would stand upon the corner of an intersection and peer down long moonlit avenues of sidewalk in four directions, deciding which way to go, but it really made no difference; he was alone in the world of A.D. 2053, or as good as alone, and with a final decision made, a path selected, he would stride off, sending patterns of frosty air before him like the smoke of a cigar.</a:t>
            </a:r>
          </a:p>
        </p:txBody>
      </p:sp>
      <p:pic>
        <p:nvPicPr>
          <p:cNvPr id="4" name="Picture 3">
            <a:extLst>
              <a:ext uri="{FF2B5EF4-FFF2-40B4-BE49-F238E27FC236}">
                <a16:creationId xmlns:a16="http://schemas.microsoft.com/office/drawing/2014/main" id="{7A55F9A5-7448-478C-AFE2-1A9FBD1660CA}"/>
              </a:ext>
            </a:extLst>
          </p:cNvPr>
          <p:cNvPicPr>
            <a:picLocks noChangeAspect="1"/>
          </p:cNvPicPr>
          <p:nvPr/>
        </p:nvPicPr>
        <p:blipFill>
          <a:blip r:embed="rId2"/>
          <a:stretch>
            <a:fillRect/>
          </a:stretch>
        </p:blipFill>
        <p:spPr>
          <a:xfrm>
            <a:off x="6165093" y="5013176"/>
            <a:ext cx="2619375" cy="1743075"/>
          </a:xfrm>
          <a:prstGeom prst="rect">
            <a:avLst/>
          </a:prstGeom>
        </p:spPr>
      </p:pic>
    </p:spTree>
    <p:extLst>
      <p:ext uri="{BB962C8B-B14F-4D97-AF65-F5344CB8AC3E}">
        <p14:creationId xmlns:p14="http://schemas.microsoft.com/office/powerpoint/2010/main" val="3040548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220" y="162756"/>
            <a:ext cx="7488832" cy="461665"/>
          </a:xfrm>
          <a:prstGeom prst="rect">
            <a:avLst/>
          </a:prstGeom>
          <a:noFill/>
        </p:spPr>
        <p:txBody>
          <a:bodyPr wrap="square" rtlCol="0">
            <a:spAutoFit/>
          </a:bodyPr>
          <a:lstStyle/>
          <a:p>
            <a:r>
              <a:rPr lang="en-GB" sz="2400" u="sng" dirty="0"/>
              <a:t>Finally, let’s try an old exam question:</a:t>
            </a:r>
          </a:p>
        </p:txBody>
      </p:sp>
      <p:sp>
        <p:nvSpPr>
          <p:cNvPr id="3" name="Rectangle 2"/>
          <p:cNvSpPr/>
          <p:nvPr/>
        </p:nvSpPr>
        <p:spPr>
          <a:xfrm>
            <a:off x="323528" y="1196752"/>
            <a:ext cx="7344816" cy="46198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dirty="0"/>
              <a:t>I am Obed Ramotswe. I love my country and I am proud I was born in Botswana. There’s no other country in Africa that can hold its head up as we can. I had no desire to leave my country, but things were bad in the past. Before we built our country we had to go off to South Africa to</a:t>
            </a:r>
          </a:p>
          <a:p>
            <a:pPr>
              <a:lnSpc>
                <a:spcPct val="150000"/>
              </a:lnSpc>
            </a:pPr>
            <a:r>
              <a:rPr lang="en-GB" dirty="0"/>
              <a:t>work. We went to the mines. The mines sucked our men in and left the old men and the children at home. We dug for gold and diamonds and made those white men rich. They built their big houses. And we dug below them and brought out the rock on which they built it all. I was eighteen when I went to the mines. My father said I should go, as his lands were not good</a:t>
            </a:r>
          </a:p>
          <a:p>
            <a:pPr>
              <a:lnSpc>
                <a:spcPct val="150000"/>
              </a:lnSpc>
            </a:pPr>
            <a:r>
              <a:rPr lang="en-GB" dirty="0"/>
              <a:t>enough to support me and a wife. We did not have many cattle, and we grew just enough crops to keep us through the year.</a:t>
            </a:r>
          </a:p>
        </p:txBody>
      </p:sp>
      <p:sp>
        <p:nvSpPr>
          <p:cNvPr id="4" name="TextBox 3"/>
          <p:cNvSpPr txBox="1"/>
          <p:nvPr/>
        </p:nvSpPr>
        <p:spPr>
          <a:xfrm>
            <a:off x="475656" y="624421"/>
            <a:ext cx="5706883" cy="430887"/>
          </a:xfrm>
          <a:prstGeom prst="rect">
            <a:avLst/>
          </a:prstGeom>
          <a:noFill/>
        </p:spPr>
        <p:txBody>
          <a:bodyPr wrap="none" rtlCol="0">
            <a:spAutoFit/>
          </a:bodyPr>
          <a:lstStyle/>
          <a:p>
            <a:r>
              <a:rPr lang="en-GB" sz="2200" dirty="0"/>
              <a:t>Why did Obed Ramotswe go to South Africa? (5)</a:t>
            </a:r>
          </a:p>
        </p:txBody>
      </p:sp>
      <p:pic>
        <p:nvPicPr>
          <p:cNvPr id="5" name="Picture 4">
            <a:extLst>
              <a:ext uri="{FF2B5EF4-FFF2-40B4-BE49-F238E27FC236}">
                <a16:creationId xmlns:a16="http://schemas.microsoft.com/office/drawing/2014/main" id="{1F530F3C-2435-4429-9506-581925F9723A}"/>
              </a:ext>
            </a:extLst>
          </p:cNvPr>
          <p:cNvPicPr>
            <a:picLocks noChangeAspect="1"/>
          </p:cNvPicPr>
          <p:nvPr/>
        </p:nvPicPr>
        <p:blipFill>
          <a:blip r:embed="rId2"/>
          <a:stretch>
            <a:fillRect/>
          </a:stretch>
        </p:blipFill>
        <p:spPr>
          <a:xfrm>
            <a:off x="5292080" y="5360907"/>
            <a:ext cx="2889155" cy="1497093"/>
          </a:xfrm>
          <a:prstGeom prst="rect">
            <a:avLst/>
          </a:prstGeom>
        </p:spPr>
      </p:pic>
      <p:pic>
        <p:nvPicPr>
          <p:cNvPr id="6" name="Picture 5">
            <a:extLst>
              <a:ext uri="{FF2B5EF4-FFF2-40B4-BE49-F238E27FC236}">
                <a16:creationId xmlns:a16="http://schemas.microsoft.com/office/drawing/2014/main" id="{CE75CF92-E86C-4D3B-A68B-2683A34EBC34}"/>
              </a:ext>
            </a:extLst>
          </p:cNvPr>
          <p:cNvPicPr>
            <a:picLocks noChangeAspect="1"/>
          </p:cNvPicPr>
          <p:nvPr/>
        </p:nvPicPr>
        <p:blipFill>
          <a:blip r:embed="rId3"/>
          <a:stretch>
            <a:fillRect/>
          </a:stretch>
        </p:blipFill>
        <p:spPr>
          <a:xfrm>
            <a:off x="6880998" y="155358"/>
            <a:ext cx="2087583" cy="1322146"/>
          </a:xfrm>
          <a:prstGeom prst="rect">
            <a:avLst/>
          </a:prstGeom>
        </p:spPr>
      </p:pic>
    </p:spTree>
    <p:extLst>
      <p:ext uri="{BB962C8B-B14F-4D97-AF65-F5344CB8AC3E}">
        <p14:creationId xmlns:p14="http://schemas.microsoft.com/office/powerpoint/2010/main" val="80780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8"/>
            <a:ext cx="806489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a:t>A1. List five reasons why Obed Ramotswe went to South Africa? [5]</a:t>
            </a:r>
          </a:p>
          <a:p>
            <a:endParaRPr lang="en-GB" dirty="0"/>
          </a:p>
          <a:p>
            <a:r>
              <a:rPr lang="en-GB" dirty="0"/>
              <a:t>This question tests the ability to identify explicit and implicit information and ideas.</a:t>
            </a:r>
          </a:p>
          <a:p>
            <a:endParaRPr lang="en-GB" dirty="0"/>
          </a:p>
          <a:p>
            <a:r>
              <a:rPr lang="en-GB" dirty="0"/>
              <a:t>Award one mark for each separate point identified by the candidate, to a maximum of five:</a:t>
            </a:r>
          </a:p>
          <a:p>
            <a:endParaRPr lang="en-GB" dirty="0"/>
          </a:p>
          <a:p>
            <a:pPr marL="285750" indent="-285750">
              <a:lnSpc>
                <a:spcPct val="150000"/>
              </a:lnSpc>
              <a:buFont typeface="Arial" panose="020B0604020202020204" pitchFamily="34" charset="0"/>
              <a:buChar char="•"/>
            </a:pPr>
            <a:r>
              <a:rPr lang="en-GB" dirty="0"/>
              <a:t> things were bad (in Botswana);</a:t>
            </a:r>
          </a:p>
          <a:p>
            <a:pPr marL="285750" indent="-285750">
              <a:lnSpc>
                <a:spcPct val="150000"/>
              </a:lnSpc>
              <a:buFont typeface="Arial" panose="020B0604020202020204" pitchFamily="34" charset="0"/>
              <a:buChar char="•"/>
            </a:pPr>
            <a:r>
              <a:rPr lang="en-GB" dirty="0"/>
              <a:t> to (find) work;</a:t>
            </a:r>
          </a:p>
          <a:p>
            <a:pPr marL="285750" indent="-285750">
              <a:lnSpc>
                <a:spcPct val="150000"/>
              </a:lnSpc>
              <a:buFont typeface="Arial" panose="020B0604020202020204" pitchFamily="34" charset="0"/>
              <a:buChar char="•"/>
            </a:pPr>
            <a:r>
              <a:rPr lang="en-GB" dirty="0"/>
              <a:t> his father said he should go / encouraged him;</a:t>
            </a:r>
          </a:p>
          <a:p>
            <a:pPr marL="285750" indent="-285750">
              <a:lnSpc>
                <a:spcPct val="150000"/>
              </a:lnSpc>
              <a:buFont typeface="Arial" panose="020B0604020202020204" pitchFamily="34" charset="0"/>
              <a:buChar char="•"/>
            </a:pPr>
            <a:r>
              <a:rPr lang="en-GB" dirty="0"/>
              <a:t> the family’s lands were not good enough to support Obed and a future wife;</a:t>
            </a:r>
          </a:p>
          <a:p>
            <a:pPr marL="285750" indent="-285750">
              <a:lnSpc>
                <a:spcPct val="150000"/>
              </a:lnSpc>
              <a:buFont typeface="Arial" panose="020B0604020202020204" pitchFamily="34" charset="0"/>
              <a:buChar char="•"/>
            </a:pPr>
            <a:r>
              <a:rPr lang="en-GB" dirty="0"/>
              <a:t> they did not have many cattle for food/money;</a:t>
            </a:r>
          </a:p>
          <a:p>
            <a:pPr marL="285750" indent="-285750">
              <a:lnSpc>
                <a:spcPct val="150000"/>
              </a:lnSpc>
              <a:buFont typeface="Arial" panose="020B0604020202020204" pitchFamily="34" charset="0"/>
              <a:buChar char="•"/>
            </a:pPr>
            <a:r>
              <a:rPr lang="en-GB" dirty="0"/>
              <a:t> they grew just enough crops/didn’t make any money</a:t>
            </a:r>
          </a:p>
        </p:txBody>
      </p:sp>
      <p:sp>
        <p:nvSpPr>
          <p:cNvPr id="3" name="TextBox 2"/>
          <p:cNvSpPr txBox="1"/>
          <p:nvPr/>
        </p:nvSpPr>
        <p:spPr>
          <a:xfrm>
            <a:off x="683568" y="476672"/>
            <a:ext cx="1236429" cy="461665"/>
          </a:xfrm>
          <a:prstGeom prst="rect">
            <a:avLst/>
          </a:prstGeom>
          <a:noFill/>
        </p:spPr>
        <p:txBody>
          <a:bodyPr wrap="none" rtlCol="0">
            <a:spAutoFit/>
          </a:bodyPr>
          <a:lstStyle/>
          <a:p>
            <a:r>
              <a:rPr lang="en-GB" sz="2400" u="sng" dirty="0"/>
              <a:t>Answers</a:t>
            </a:r>
            <a:endParaRPr lang="en-GB" u="sng" dirty="0"/>
          </a:p>
        </p:txBody>
      </p:sp>
    </p:spTree>
    <p:extLst>
      <p:ext uri="{BB962C8B-B14F-4D97-AF65-F5344CB8AC3E}">
        <p14:creationId xmlns:p14="http://schemas.microsoft.com/office/powerpoint/2010/main" val="199033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369848"/>
            <a:ext cx="275107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2800" dirty="0"/>
              <a:t>Paper 1 Overview</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94" y="1124744"/>
            <a:ext cx="864226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499992" y="1162233"/>
            <a:ext cx="4464496" cy="1008112"/>
          </a:xfrm>
          <a:prstGeom prst="round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132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9F0E7-A7D9-4A55-9C3E-762684D0068A}"/>
              </a:ext>
            </a:extLst>
          </p:cNvPr>
          <p:cNvSpPr txBox="1"/>
          <p:nvPr/>
        </p:nvSpPr>
        <p:spPr>
          <a:xfrm>
            <a:off x="1532856" y="1340768"/>
            <a:ext cx="6308330" cy="3539430"/>
          </a:xfrm>
          <a:prstGeom prst="rect">
            <a:avLst/>
          </a:prstGeom>
          <a:noFill/>
        </p:spPr>
        <p:txBody>
          <a:bodyPr wrap="none" rtlCol="0">
            <a:spAutoFit/>
          </a:bodyPr>
          <a:lstStyle/>
          <a:p>
            <a:pPr algn="ctr"/>
            <a:r>
              <a:rPr lang="en-GB" sz="3200" b="1" u="sng" dirty="0"/>
              <a:t>Plenary</a:t>
            </a:r>
          </a:p>
          <a:p>
            <a:endParaRPr lang="en-GB" sz="3200" dirty="0"/>
          </a:p>
          <a:p>
            <a:pPr marL="457200" indent="-457200">
              <a:buFont typeface="Arial" panose="020B0604020202020204" pitchFamily="34" charset="0"/>
              <a:buChar char="•"/>
            </a:pPr>
            <a:r>
              <a:rPr lang="en-GB" sz="3200" dirty="0"/>
              <a:t>What have we learnt?</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Which Assessment Objective is it?</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What is the value?</a:t>
            </a:r>
          </a:p>
        </p:txBody>
      </p:sp>
    </p:spTree>
    <p:extLst>
      <p:ext uri="{BB962C8B-B14F-4D97-AF65-F5344CB8AC3E}">
        <p14:creationId xmlns:p14="http://schemas.microsoft.com/office/powerpoint/2010/main" val="48927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effectLst>
                  <a:outerShdw blurRad="38100" dist="38100" dir="2700000" algn="tl">
                    <a:srgbClr val="000000">
                      <a:alpha val="43137"/>
                    </a:srgbClr>
                  </a:outerShdw>
                </a:effectLst>
              </a:rPr>
              <a:t>Paper 1-Fiction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Reading section A [40]</a:t>
            </a:r>
          </a:p>
          <a:p>
            <a:r>
              <a:rPr lang="en-GB" dirty="0"/>
              <a:t>Read the extract and answer questions about it.</a:t>
            </a:r>
          </a:p>
          <a:p>
            <a:pPr marL="0" indent="0">
              <a:buNone/>
            </a:pPr>
            <a:endParaRPr lang="en-GB" dirty="0"/>
          </a:p>
          <a:p>
            <a:r>
              <a:rPr lang="en-GB" dirty="0"/>
              <a:t>Writing section B [40]</a:t>
            </a:r>
          </a:p>
          <a:p>
            <a:r>
              <a:rPr lang="en-GB" dirty="0"/>
              <a:t>Write your own narrative (story).</a:t>
            </a:r>
          </a:p>
          <a:p>
            <a:endParaRPr lang="en-GB" dirty="0"/>
          </a:p>
          <a:p>
            <a:r>
              <a:rPr lang="en-GB" dirty="0"/>
              <a:t>Total  =    /80marks</a:t>
            </a:r>
            <a:endParaRPr lang="en-US" dirty="0"/>
          </a:p>
        </p:txBody>
      </p:sp>
      <p:pic>
        <p:nvPicPr>
          <p:cNvPr id="4" name="Picture 3">
            <a:extLst>
              <a:ext uri="{FF2B5EF4-FFF2-40B4-BE49-F238E27FC236}">
                <a16:creationId xmlns:a16="http://schemas.microsoft.com/office/drawing/2014/main" id="{D9FEE784-93C3-4A32-B611-27BE510D92AC}"/>
              </a:ext>
            </a:extLst>
          </p:cNvPr>
          <p:cNvPicPr>
            <a:picLocks noChangeAspect="1"/>
          </p:cNvPicPr>
          <p:nvPr/>
        </p:nvPicPr>
        <p:blipFill>
          <a:blip r:embed="rId2"/>
          <a:stretch>
            <a:fillRect/>
          </a:stretch>
        </p:blipFill>
        <p:spPr>
          <a:xfrm>
            <a:off x="6440630" y="4886457"/>
            <a:ext cx="2234550" cy="1674245"/>
          </a:xfrm>
          <a:prstGeom prst="rect">
            <a:avLst/>
          </a:prstGeom>
        </p:spPr>
      </p:pic>
    </p:spTree>
    <p:extLst>
      <p:ext uri="{BB962C8B-B14F-4D97-AF65-F5344CB8AC3E}">
        <p14:creationId xmlns:p14="http://schemas.microsoft.com/office/powerpoint/2010/main" val="222000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467544" y="187845"/>
            <a:ext cx="8579296" cy="648868"/>
          </a:xfrm>
        </p:spPr>
        <p:txBody>
          <a:bodyPr>
            <a:normAutofit fontScale="90000"/>
          </a:bodyPr>
          <a:lstStyle/>
          <a:p>
            <a:pPr eaLnBrk="1" hangingPunct="1"/>
            <a:br>
              <a:rPr lang="en-GB" altLang="en-US" b="1" dirty="0">
                <a:solidFill>
                  <a:srgbClr val="FF0000"/>
                </a:solidFill>
              </a:rPr>
            </a:br>
            <a:r>
              <a:rPr lang="en-GB" altLang="en-US" sz="4000" b="1" u="sng" dirty="0"/>
              <a:t>Language Paper 1 </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467544" y="1370731"/>
            <a:ext cx="8435280" cy="5010597"/>
          </a:xfrm>
        </p:spPr>
        <p:txBody>
          <a:bodyPr>
            <a:noAutofit/>
          </a:bodyPr>
          <a:lstStyle/>
          <a:p>
            <a:pPr eaLnBrk="1" hangingPunct="1"/>
            <a:r>
              <a:rPr lang="en-GB" altLang="en-US" b="1" u="sng" dirty="0"/>
              <a:t>Section A</a:t>
            </a:r>
            <a:r>
              <a:rPr lang="en-GB" altLang="en-US" dirty="0"/>
              <a:t>  (20%) –Reading of one prose extract </a:t>
            </a:r>
          </a:p>
          <a:p>
            <a:pPr eaLnBrk="1" hangingPunct="1"/>
            <a:r>
              <a:rPr lang="en-GB" altLang="en-US" dirty="0"/>
              <a:t>(about 60-100 lines) of 20th century literature. </a:t>
            </a:r>
          </a:p>
          <a:p>
            <a:pPr eaLnBrk="1" hangingPunct="1"/>
            <a:r>
              <a:rPr lang="en-GB" altLang="en-US" dirty="0"/>
              <a:t>Answer questions. 40 marks. 1 hour</a:t>
            </a:r>
          </a:p>
          <a:p>
            <a:pPr eaLnBrk="1" hangingPunct="1"/>
            <a:endParaRPr lang="en-GB" altLang="en-US" dirty="0"/>
          </a:p>
          <a:p>
            <a:pPr eaLnBrk="1" hangingPunct="1"/>
            <a:r>
              <a:rPr lang="en-GB" altLang="en-US" b="1" u="sng" dirty="0"/>
              <a:t>Section B </a:t>
            </a:r>
            <a:r>
              <a:rPr lang="en-GB" altLang="en-US" dirty="0"/>
              <a:t>(20%) – Prose Writing. 40 marks. 45 mins</a:t>
            </a:r>
          </a:p>
          <a:p>
            <a:pPr eaLnBrk="1" hangingPunct="1"/>
            <a:r>
              <a:rPr lang="en-GB" altLang="en-US" dirty="0"/>
              <a:t>One creative writing task selected from a choice of four titles.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395536" y="116632"/>
            <a:ext cx="8229600" cy="706090"/>
          </a:xfrm>
        </p:spPr>
        <p:txBody>
          <a:bodyPr>
            <a:normAutofit/>
          </a:bodyPr>
          <a:lstStyle/>
          <a:p>
            <a:pPr eaLnBrk="1" hangingPunct="1"/>
            <a:r>
              <a:rPr lang="en-GB" altLang="en-US" sz="2800" b="1" u="sng" dirty="0"/>
              <a:t>Paper 1 Assessment objectives: Reading</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107504" y="759619"/>
            <a:ext cx="8856984" cy="5909741"/>
          </a:xfrm>
        </p:spPr>
        <p:txBody>
          <a:bodyPr>
            <a:noAutofit/>
          </a:bodyPr>
          <a:lstStyle/>
          <a:p>
            <a:r>
              <a:rPr lang="en-GB" altLang="en-US" sz="2400" dirty="0"/>
              <a:t>READING (50% of overall qualification) Read and understand a range to texts to: </a:t>
            </a:r>
          </a:p>
          <a:p>
            <a:r>
              <a:rPr lang="en-GB" altLang="en-US" sz="2400" b="1" dirty="0"/>
              <a:t>AO1</a:t>
            </a:r>
            <a:r>
              <a:rPr lang="en-GB" altLang="en-US" sz="2400" dirty="0"/>
              <a:t> Identify and interpret explicit and implicit information and ideas. Select and synthesise evidence from different texts </a:t>
            </a:r>
          </a:p>
          <a:p>
            <a:r>
              <a:rPr lang="en-GB" altLang="en-US" sz="2400" b="1" dirty="0"/>
              <a:t>AO2</a:t>
            </a:r>
            <a:r>
              <a:rPr lang="en-GB" altLang="en-US" sz="2400" dirty="0"/>
              <a:t> Explain, comment on and analyse how writers use language and structure to achieve effects and influence readers, using relevant subject terminology to support their views </a:t>
            </a:r>
          </a:p>
          <a:p>
            <a:r>
              <a:rPr lang="en-GB" altLang="en-US" sz="2400" b="1" dirty="0"/>
              <a:t>AO3 </a:t>
            </a:r>
            <a:r>
              <a:rPr lang="en-GB" altLang="en-US" sz="2400" dirty="0"/>
              <a:t>Compare writers' ideas and perspectives, as well as how these are conveyed, across two or more texts </a:t>
            </a:r>
          </a:p>
          <a:p>
            <a:r>
              <a:rPr lang="en-GB" altLang="en-US" sz="2400" b="1" dirty="0"/>
              <a:t>AO4</a:t>
            </a:r>
            <a:r>
              <a:rPr lang="en-GB" altLang="en-US" sz="2400" dirty="0"/>
              <a:t> Evaluate texts critically and support this with appropriate textual references </a:t>
            </a:r>
          </a:p>
          <a:p>
            <a:r>
              <a:rPr lang="en-GB" altLang="en-US" sz="2400" dirty="0"/>
              <a:t>Each Reading question in our </a:t>
            </a:r>
            <a:r>
              <a:rPr lang="en-GB" altLang="en-US" sz="2400" dirty="0" err="1"/>
              <a:t>Eduqas</a:t>
            </a:r>
            <a:r>
              <a:rPr lang="en-GB" altLang="en-US" sz="2400" dirty="0"/>
              <a:t> specification targets a specific assessment objective</a:t>
            </a:r>
          </a:p>
        </p:txBody>
      </p:sp>
    </p:spTree>
    <p:extLst>
      <p:ext uri="{BB962C8B-B14F-4D97-AF65-F5344CB8AC3E}">
        <p14:creationId xmlns:p14="http://schemas.microsoft.com/office/powerpoint/2010/main" val="332474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523220"/>
          </a:xfrm>
          <a:prstGeom prst="rect">
            <a:avLst/>
          </a:prstGeom>
          <a:noFill/>
        </p:spPr>
        <p:txBody>
          <a:bodyPr wrap="square" rtlCol="0">
            <a:spAutoFit/>
          </a:bodyPr>
          <a:lstStyle/>
          <a:p>
            <a:r>
              <a:rPr lang="en-GB" sz="2800" b="1" u="sng" dirty="0"/>
              <a:t>Paper 1 Assessment objectives - Writing</a:t>
            </a:r>
          </a:p>
        </p:txBody>
      </p:sp>
      <p:sp>
        <p:nvSpPr>
          <p:cNvPr id="3" name="Rectangle 2">
            <a:extLst>
              <a:ext uri="{FF2B5EF4-FFF2-40B4-BE49-F238E27FC236}">
                <a16:creationId xmlns:a16="http://schemas.microsoft.com/office/drawing/2014/main" id="{ED1CBC1D-8BA3-41A0-937B-71C0CF999207}"/>
              </a:ext>
            </a:extLst>
          </p:cNvPr>
          <p:cNvSpPr/>
          <p:nvPr/>
        </p:nvSpPr>
        <p:spPr>
          <a:xfrm>
            <a:off x="179512" y="1268760"/>
            <a:ext cx="8784976" cy="4524315"/>
          </a:xfrm>
          <a:prstGeom prst="rect">
            <a:avLst/>
          </a:prstGeom>
        </p:spPr>
        <p:txBody>
          <a:bodyPr wrap="square">
            <a:spAutoFit/>
          </a:bodyPr>
          <a:lstStyle/>
          <a:p>
            <a:pPr marL="342900" indent="-342900">
              <a:buFont typeface="Arial" panose="020B0604020202020204" pitchFamily="34" charset="0"/>
              <a:buChar char="•"/>
            </a:pPr>
            <a:r>
              <a:rPr lang="en-GB" sz="2400" dirty="0"/>
              <a:t>WRITING (50% of the overall qualification)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AO5</a:t>
            </a:r>
            <a:r>
              <a:rPr lang="en-GB" sz="2400" dirty="0"/>
              <a:t> Communicate clearly, effectively, and imaginatively, selecting and adapting tone, style and register for different forms, purposes and audiences; Organise information and ideas, using structural and grammatical features to support coherence and cohesion of texts.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AO6 </a:t>
            </a:r>
            <a:r>
              <a:rPr lang="en-GB" sz="2400" dirty="0"/>
              <a:t>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133980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76672"/>
            <a:ext cx="2646943" cy="523220"/>
          </a:xfrm>
          <a:prstGeom prst="rect">
            <a:avLst/>
          </a:prstGeom>
          <a:noFill/>
        </p:spPr>
        <p:txBody>
          <a:bodyPr wrap="none" rtlCol="0">
            <a:spAutoFit/>
          </a:bodyPr>
          <a:lstStyle/>
          <a:p>
            <a:r>
              <a:rPr lang="en-GB" sz="2800" u="sng" dirty="0"/>
              <a:t>Language Starter</a:t>
            </a:r>
          </a:p>
        </p:txBody>
      </p:sp>
      <p:sp>
        <p:nvSpPr>
          <p:cNvPr id="5" name="Rectangle 4"/>
          <p:cNvSpPr/>
          <p:nvPr/>
        </p:nvSpPr>
        <p:spPr>
          <a:xfrm>
            <a:off x="1123351" y="1124744"/>
            <a:ext cx="5354864" cy="461665"/>
          </a:xfrm>
          <a:prstGeom prst="rect">
            <a:avLst/>
          </a:prstGeom>
        </p:spPr>
        <p:txBody>
          <a:bodyPr wrap="none">
            <a:spAutoFit/>
          </a:bodyPr>
          <a:lstStyle/>
          <a:p>
            <a:r>
              <a:rPr lang="en-GB" sz="2400" dirty="0"/>
              <a:t>Circle and label the nouns and adjectives: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7329"/>
            <a:ext cx="7254875" cy="4486275"/>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93067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76672"/>
            <a:ext cx="2646943" cy="523220"/>
          </a:xfrm>
          <a:prstGeom prst="rect">
            <a:avLst/>
          </a:prstGeom>
          <a:noFill/>
        </p:spPr>
        <p:txBody>
          <a:bodyPr wrap="none" rtlCol="0">
            <a:spAutoFit/>
          </a:bodyPr>
          <a:lstStyle/>
          <a:p>
            <a:r>
              <a:rPr lang="en-GB" sz="2800" u="sng" dirty="0"/>
              <a:t>Language Starter</a:t>
            </a:r>
          </a:p>
        </p:txBody>
      </p:sp>
      <p:sp>
        <p:nvSpPr>
          <p:cNvPr id="5" name="Rectangle 4"/>
          <p:cNvSpPr/>
          <p:nvPr/>
        </p:nvSpPr>
        <p:spPr>
          <a:xfrm>
            <a:off x="1123351" y="1124744"/>
            <a:ext cx="5354864" cy="461665"/>
          </a:xfrm>
          <a:prstGeom prst="rect">
            <a:avLst/>
          </a:prstGeom>
        </p:spPr>
        <p:txBody>
          <a:bodyPr wrap="none">
            <a:spAutoFit/>
          </a:bodyPr>
          <a:lstStyle/>
          <a:p>
            <a:r>
              <a:rPr lang="en-GB" sz="2400" dirty="0"/>
              <a:t>Circle and label the nouns and adjectives: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7329"/>
            <a:ext cx="7254875" cy="4486275"/>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2482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2276</Words>
  <Application>Microsoft Office PowerPoint</Application>
  <PresentationFormat>On-screen Show (4:3)</PresentationFormat>
  <Paragraphs>160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English Language Paper 1 Retrieval</vt:lpstr>
      <vt:lpstr>1. What kind of paper is Paper 1, fiction or non-fiction? 2. What do you have to do in Paper 1? 3. What does assessment objective 1 ask you to do – in your own words? </vt:lpstr>
      <vt:lpstr>PowerPoint Presentation</vt:lpstr>
      <vt:lpstr>Paper 1-Fiction</vt:lpstr>
      <vt:lpstr> Language Paper 1 </vt:lpstr>
      <vt:lpstr>Paper 1 Assessment objectives: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Paper 1 Question 1</dc:title>
  <dc:creator>Darren Burton</dc:creator>
  <cp:lastModifiedBy>S Ryan</cp:lastModifiedBy>
  <cp:revision>26</cp:revision>
  <cp:lastPrinted>2020-11-03T08:05:27Z</cp:lastPrinted>
  <dcterms:created xsi:type="dcterms:W3CDTF">2020-04-21T10:26:49Z</dcterms:created>
  <dcterms:modified xsi:type="dcterms:W3CDTF">2020-11-03T08:13:26Z</dcterms:modified>
</cp:coreProperties>
</file>