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13" r:id="rId2"/>
    <p:sldId id="257" r:id="rId3"/>
    <p:sldId id="256" r:id="rId4"/>
    <p:sldId id="416" r:id="rId5"/>
    <p:sldId id="414" r:id="rId6"/>
    <p:sldId id="403" r:id="rId7"/>
    <p:sldId id="266" r:id="rId8"/>
    <p:sldId id="296" r:id="rId9"/>
    <p:sldId id="297" r:id="rId10"/>
    <p:sldId id="299" r:id="rId11"/>
    <p:sldId id="271" r:id="rId12"/>
    <p:sldId id="302" r:id="rId13"/>
    <p:sldId id="304" r:id="rId14"/>
    <p:sldId id="279" r:id="rId15"/>
    <p:sldId id="305" r:id="rId16"/>
    <p:sldId id="396" r:id="rId17"/>
    <p:sldId id="415" r:id="rId18"/>
    <p:sldId id="318" r:id="rId19"/>
    <p:sldId id="325" r:id="rId20"/>
    <p:sldId id="353" r:id="rId21"/>
    <p:sldId id="358" r:id="rId22"/>
    <p:sldId id="356" r:id="rId23"/>
    <p:sldId id="333" r:id="rId24"/>
    <p:sldId id="361" r:id="rId25"/>
  </p:sldIdLst>
  <p:sldSz cx="14058900" cy="10160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0">
          <p15:clr>
            <a:srgbClr val="A4A3A4"/>
          </p15:clr>
        </p15:guide>
        <p15:guide id="2" pos="44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23" autoAdjust="0"/>
    <p:restoredTop sz="94665"/>
  </p:normalViewPr>
  <p:slideViewPr>
    <p:cSldViewPr>
      <p:cViewPr varScale="1">
        <p:scale>
          <a:sx n="62" d="100"/>
          <a:sy n="62" d="100"/>
        </p:scale>
        <p:origin x="78" y="300"/>
      </p:cViewPr>
      <p:guideLst>
        <p:guide orient="horz" pos="3200"/>
        <p:guide pos="44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6"/>
          </a:xfrm>
          <a:prstGeom prst="rect">
            <a:avLst/>
          </a:prstGeom>
        </p:spPr>
        <p:txBody>
          <a:bodyPr vert="horz" lIns="91433" tIns="45717" rIns="91433" bIns="45717" rtlCol="0"/>
          <a:lstStyle>
            <a:lvl1pPr algn="r">
              <a:defRPr sz="1200"/>
            </a:lvl1pPr>
          </a:lstStyle>
          <a:p>
            <a:fld id="{D617D1D0-2478-40C2-98C9-A6C8CC42B06A}" type="datetimeFigureOut">
              <a:rPr lang="en-US" smtClean="0"/>
              <a:t>12/14/2020</a:t>
            </a:fld>
            <a:endParaRPr lang="en-US"/>
          </a:p>
        </p:txBody>
      </p:sp>
      <p:sp>
        <p:nvSpPr>
          <p:cNvPr id="4" name="Footer Placeholder 3"/>
          <p:cNvSpPr>
            <a:spLocks noGrp="1"/>
          </p:cNvSpPr>
          <p:nvPr>
            <p:ph type="ftr" sz="quarter" idx="2"/>
          </p:nvPr>
        </p:nvSpPr>
        <p:spPr>
          <a:xfrm>
            <a:off x="1" y="9428585"/>
            <a:ext cx="2945659" cy="498055"/>
          </a:xfrm>
          <a:prstGeom prst="rect">
            <a:avLst/>
          </a:prstGeom>
        </p:spPr>
        <p:txBody>
          <a:bodyPr vert="horz" lIns="91433" tIns="45717" rIns="91433"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33" tIns="45717" rIns="91433" bIns="45717" rtlCol="0" anchor="b"/>
          <a:lstStyle>
            <a:lvl1pPr algn="r">
              <a:defRPr sz="1200"/>
            </a:lvl1pPr>
          </a:lstStyle>
          <a:p>
            <a:fld id="{A920B45C-D8FF-4836-8533-6162FB017A75}" type="slidenum">
              <a:rPr lang="en-US" smtClean="0"/>
              <a:t>‹#›</a:t>
            </a:fld>
            <a:endParaRPr lang="en-US"/>
          </a:p>
        </p:txBody>
      </p:sp>
    </p:spTree>
    <p:extLst>
      <p:ext uri="{BB962C8B-B14F-4D97-AF65-F5344CB8AC3E}">
        <p14:creationId xmlns:p14="http://schemas.microsoft.com/office/powerpoint/2010/main" val="4154575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58" cy="497375"/>
          </a:xfrm>
          <a:prstGeom prst="rect">
            <a:avLst/>
          </a:prstGeom>
        </p:spPr>
        <p:txBody>
          <a:bodyPr vert="horz" lIns="62984" tIns="31492" rIns="62984" bIns="31492" rtlCol="0"/>
          <a:lstStyle>
            <a:lvl1pPr algn="l">
              <a:defRPr sz="800"/>
            </a:lvl1pPr>
          </a:lstStyle>
          <a:p>
            <a:endParaRPr lang="en-GB"/>
          </a:p>
        </p:txBody>
      </p:sp>
      <p:sp>
        <p:nvSpPr>
          <p:cNvPr id="3" name="Date Placeholder 2"/>
          <p:cNvSpPr>
            <a:spLocks noGrp="1"/>
          </p:cNvSpPr>
          <p:nvPr>
            <p:ph type="dt" idx="1"/>
          </p:nvPr>
        </p:nvSpPr>
        <p:spPr>
          <a:xfrm>
            <a:off x="3850530" y="0"/>
            <a:ext cx="2946058" cy="497375"/>
          </a:xfrm>
          <a:prstGeom prst="rect">
            <a:avLst/>
          </a:prstGeom>
        </p:spPr>
        <p:txBody>
          <a:bodyPr vert="horz" lIns="62984" tIns="31492" rIns="62984" bIns="31492" rtlCol="0"/>
          <a:lstStyle>
            <a:lvl1pPr algn="r">
              <a:defRPr sz="800"/>
            </a:lvl1pPr>
          </a:lstStyle>
          <a:p>
            <a:fld id="{27B2CC13-A30B-B14A-8D28-5DB5613D882C}" type="datetimeFigureOut">
              <a:rPr lang="en-GB" smtClean="0"/>
              <a:t>14/12/2020</a:t>
            </a:fld>
            <a:endParaRPr lang="en-GB"/>
          </a:p>
        </p:txBody>
      </p:sp>
      <p:sp>
        <p:nvSpPr>
          <p:cNvPr id="4" name="Slide Image Placeholder 3"/>
          <p:cNvSpPr>
            <a:spLocks noGrp="1" noRot="1" noChangeAspect="1"/>
          </p:cNvSpPr>
          <p:nvPr>
            <p:ph type="sldImg" idx="2"/>
          </p:nvPr>
        </p:nvSpPr>
        <p:spPr>
          <a:xfrm>
            <a:off x="1082675" y="1241425"/>
            <a:ext cx="4632325" cy="3349625"/>
          </a:xfrm>
          <a:prstGeom prst="rect">
            <a:avLst/>
          </a:prstGeom>
          <a:noFill/>
          <a:ln w="12700">
            <a:solidFill>
              <a:prstClr val="black"/>
            </a:solidFill>
          </a:ln>
        </p:spPr>
        <p:txBody>
          <a:bodyPr vert="horz" lIns="62984" tIns="31492" rIns="62984" bIns="31492" rtlCol="0" anchor="ctr"/>
          <a:lstStyle/>
          <a:p>
            <a:endParaRPr lang="en-GB"/>
          </a:p>
        </p:txBody>
      </p:sp>
      <p:sp>
        <p:nvSpPr>
          <p:cNvPr id="5" name="Notes Placeholder 4"/>
          <p:cNvSpPr>
            <a:spLocks noGrp="1"/>
          </p:cNvSpPr>
          <p:nvPr>
            <p:ph type="body" sz="quarter" idx="3"/>
          </p:nvPr>
        </p:nvSpPr>
        <p:spPr>
          <a:xfrm>
            <a:off x="679442" y="4777215"/>
            <a:ext cx="5438792" cy="3908730"/>
          </a:xfrm>
          <a:prstGeom prst="rect">
            <a:avLst/>
          </a:prstGeom>
        </p:spPr>
        <p:txBody>
          <a:bodyPr vert="horz" lIns="62984" tIns="31492" rIns="62984" bIns="314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263"/>
            <a:ext cx="2946058" cy="497375"/>
          </a:xfrm>
          <a:prstGeom prst="rect">
            <a:avLst/>
          </a:prstGeom>
        </p:spPr>
        <p:txBody>
          <a:bodyPr vert="horz" lIns="62984" tIns="31492" rIns="62984" bIns="31492" rtlCol="0" anchor="b"/>
          <a:lstStyle>
            <a:lvl1pPr algn="l">
              <a:defRPr sz="800"/>
            </a:lvl1pPr>
          </a:lstStyle>
          <a:p>
            <a:endParaRPr lang="en-GB"/>
          </a:p>
        </p:txBody>
      </p:sp>
      <p:sp>
        <p:nvSpPr>
          <p:cNvPr id="7" name="Slide Number Placeholder 6"/>
          <p:cNvSpPr>
            <a:spLocks noGrp="1"/>
          </p:cNvSpPr>
          <p:nvPr>
            <p:ph type="sldNum" sz="quarter" idx="5"/>
          </p:nvPr>
        </p:nvSpPr>
        <p:spPr>
          <a:xfrm>
            <a:off x="3850530" y="9429263"/>
            <a:ext cx="2946058" cy="497375"/>
          </a:xfrm>
          <a:prstGeom prst="rect">
            <a:avLst/>
          </a:prstGeom>
        </p:spPr>
        <p:txBody>
          <a:bodyPr vert="horz" lIns="62984" tIns="31492" rIns="62984" bIns="31492" rtlCol="0" anchor="b"/>
          <a:lstStyle>
            <a:lvl1pPr algn="r">
              <a:defRPr sz="800"/>
            </a:lvl1pPr>
          </a:lstStyle>
          <a:p>
            <a:fld id="{B1000324-C84F-3B44-8DD9-29DFC87E0584}" type="slidenum">
              <a:rPr lang="en-GB" smtClean="0"/>
              <a:t>‹#›</a:t>
            </a:fld>
            <a:endParaRPr lang="en-GB"/>
          </a:p>
        </p:txBody>
      </p:sp>
    </p:spTree>
    <p:extLst>
      <p:ext uri="{BB962C8B-B14F-4D97-AF65-F5344CB8AC3E}">
        <p14:creationId xmlns:p14="http://schemas.microsoft.com/office/powerpoint/2010/main" val="109130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418" y="3156187"/>
            <a:ext cx="11950065" cy="2177815"/>
          </a:xfrm>
        </p:spPr>
        <p:txBody>
          <a:bodyPr/>
          <a:lstStyle/>
          <a:p>
            <a:r>
              <a:rPr lang="en-US"/>
              <a:t>Click to edit Master title style</a:t>
            </a:r>
            <a:endParaRPr lang="en-GB"/>
          </a:p>
        </p:txBody>
      </p:sp>
      <p:sp>
        <p:nvSpPr>
          <p:cNvPr id="3" name="Subtitle 2"/>
          <p:cNvSpPr>
            <a:spLocks noGrp="1"/>
          </p:cNvSpPr>
          <p:nvPr>
            <p:ph type="subTitle" idx="1"/>
          </p:nvPr>
        </p:nvSpPr>
        <p:spPr>
          <a:xfrm>
            <a:off x="2108835" y="5757334"/>
            <a:ext cx="984123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E8F122-746A-475E-9357-E0CE52F91517}"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3865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8F122-746A-475E-9357-E0CE52F91517}"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354937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92702" y="406873"/>
            <a:ext cx="3163253" cy="866892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02947" y="406873"/>
            <a:ext cx="9255443" cy="86689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8F122-746A-475E-9357-E0CE52F91517}"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303720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aster #2">
    <p:bg>
      <p:bgPr>
        <a:solidFill>
          <a:srgbClr val="9FE1FF"/>
        </a:solidFill>
        <a:effectLst/>
      </p:bgPr>
    </p:bg>
    <p:spTree>
      <p:nvGrpSpPr>
        <p:cNvPr id="1" name=""/>
        <p:cNvGrpSpPr/>
        <p:nvPr/>
      </p:nvGrpSpPr>
      <p:grpSpPr>
        <a:xfrm>
          <a:off x="0" y="0"/>
          <a:ext cx="0" cy="0"/>
          <a:chOff x="0" y="0"/>
          <a:chExt cx="0" cy="0"/>
        </a:xfrm>
      </p:grpSpPr>
      <p:sp>
        <p:nvSpPr>
          <p:cNvPr id="146" name="Shape 146"/>
          <p:cNvSpPr>
            <a:spLocks noGrp="1"/>
          </p:cNvSpPr>
          <p:nvPr>
            <p:ph type="title"/>
          </p:nvPr>
        </p:nvSpPr>
        <p:spPr>
          <a:xfrm>
            <a:off x="5024957" y="0"/>
            <a:ext cx="8992756" cy="912815"/>
          </a:xfrm>
          <a:prstGeom prst="rect">
            <a:avLst/>
          </a:prstGeom>
          <a:solidFill>
            <a:srgbClr val="00A3D7"/>
          </a:solidFill>
          <a:ln w="25400">
            <a:solidFill>
              <a:srgbClr val="000000"/>
            </a:solidFill>
          </a:ln>
        </p:spPr>
        <p:txBody>
          <a:bodyPr lIns="0" tIns="0" rIns="0" bIns="0" anchor="b"/>
          <a:lstStyle>
            <a:lvl1pPr defTabSz="608545">
              <a:defRPr sz="3852" b="1" u="sng">
                <a:latin typeface="Comic Sans MS"/>
                <a:ea typeface="Comic Sans MS"/>
                <a:cs typeface="Comic Sans MS"/>
                <a:sym typeface="Comic Sans MS"/>
              </a:defRPr>
            </a:lvl1pPr>
          </a:lstStyle>
          <a:p>
            <a:r>
              <a:t>Title Text</a:t>
            </a:r>
          </a:p>
        </p:txBody>
      </p:sp>
      <p:sp>
        <p:nvSpPr>
          <p:cNvPr id="147" name="Shape 147"/>
          <p:cNvSpPr>
            <a:spLocks noGrp="1"/>
          </p:cNvSpPr>
          <p:nvPr>
            <p:ph type="body" idx="1"/>
          </p:nvPr>
        </p:nvSpPr>
        <p:spPr>
          <a:xfrm>
            <a:off x="96105" y="952500"/>
            <a:ext cx="13894152" cy="9207501"/>
          </a:xfrm>
          <a:prstGeom prst="rect">
            <a:avLst/>
          </a:prstGeom>
          <a:solidFill>
            <a:srgbClr val="94E3FE"/>
          </a:solidFill>
        </p:spPr>
        <p:txBody>
          <a:bodyPr lIns="26787" tIns="26787" rIns="26787" bIns="26787"/>
          <a:lstStyle>
            <a:lvl1pPr marL="328087" indent="-271640" defTabSz="608545">
              <a:lnSpc>
                <a:spcPct val="90000"/>
              </a:lnSpc>
              <a:spcBef>
                <a:spcPts val="593"/>
              </a:spcBef>
              <a:buSzPct val="56000"/>
              <a:buFont typeface="Chalkboard SE Regular"/>
              <a:buChar char="๏"/>
              <a:defRPr sz="3259">
                <a:latin typeface="Chalkboard SE Regular"/>
                <a:ea typeface="Chalkboard SE Regular"/>
                <a:cs typeface="Chalkboard SE Regular"/>
                <a:sym typeface="Chalkboard SE Regular"/>
              </a:defRPr>
            </a:lvl1pPr>
            <a:lvl2pPr marL="647943" indent="-271642" defTabSz="608545">
              <a:lnSpc>
                <a:spcPct val="90000"/>
              </a:lnSpc>
              <a:spcBef>
                <a:spcPts val="593"/>
              </a:spcBef>
              <a:buSzPct val="58999"/>
              <a:buFont typeface="Chalkboard SE Regular"/>
              <a:buChar char="•"/>
              <a:defRPr sz="3259">
                <a:latin typeface="Chalkboard SE Regular"/>
                <a:ea typeface="Chalkboard SE Regular"/>
                <a:cs typeface="Chalkboard SE Regular"/>
                <a:sym typeface="Chalkboard SE Regular"/>
              </a:defRPr>
            </a:lvl2pPr>
            <a:lvl3pPr marL="911354" indent="-271642" defTabSz="608545">
              <a:lnSpc>
                <a:spcPct val="90000"/>
              </a:lnSpc>
              <a:spcBef>
                <a:spcPts val="593"/>
              </a:spcBef>
              <a:buSzPct val="42000"/>
              <a:buFont typeface="Chalkboard SE Regular"/>
              <a:buChar char="-"/>
              <a:defRPr sz="3259">
                <a:latin typeface="Chalkboard SE Regular"/>
                <a:ea typeface="Chalkboard SE Regular"/>
                <a:cs typeface="Chalkboard SE Regular"/>
                <a:sym typeface="Chalkboard SE Regular"/>
              </a:defRPr>
            </a:lvl3pPr>
            <a:lvl4pPr marL="911354" indent="-271642" defTabSz="608545">
              <a:lnSpc>
                <a:spcPct val="90000"/>
              </a:lnSpc>
              <a:spcBef>
                <a:spcPts val="593"/>
              </a:spcBef>
              <a:buSzPct val="42000"/>
              <a:buFont typeface="Chalkboard SE Regular"/>
              <a:buChar char="-"/>
              <a:defRPr sz="3259">
                <a:latin typeface="Chalkboard SE Regular"/>
                <a:ea typeface="Chalkboard SE Regular"/>
                <a:cs typeface="Chalkboard SE Regular"/>
                <a:sym typeface="Chalkboard SE Regular"/>
              </a:defRPr>
            </a:lvl4pPr>
            <a:lvl5pPr marL="911354" indent="-271642" defTabSz="608545">
              <a:lnSpc>
                <a:spcPct val="90000"/>
              </a:lnSpc>
              <a:spcBef>
                <a:spcPts val="593"/>
              </a:spcBef>
              <a:buSzPct val="42000"/>
              <a:buFont typeface="Chalkboard SE Regular"/>
              <a:buChar char="-"/>
              <a:defRPr sz="3259">
                <a:latin typeface="Chalkboard SE Regular"/>
                <a:ea typeface="Chalkboard SE Regular"/>
                <a:cs typeface="Chalkboard SE Regular"/>
                <a:sym typeface="Chalkboard SE Regular"/>
              </a:defRPr>
            </a:lvl5pPr>
          </a:lstStyle>
          <a:p>
            <a:r>
              <a:t>Body Level One</a:t>
            </a:r>
          </a:p>
          <a:p>
            <a:pPr lvl="1"/>
            <a:r>
              <a:t>Body Level Two</a:t>
            </a:r>
          </a:p>
          <a:p>
            <a:pPr lvl="2"/>
            <a:r>
              <a:t>Body Level Three</a:t>
            </a:r>
          </a:p>
          <a:p>
            <a:pPr lvl="3"/>
            <a:r>
              <a:t>Body Level Four</a:t>
            </a:r>
          </a:p>
          <a:p>
            <a:pPr lvl="4"/>
            <a:r>
              <a:t>Body Level Five</a:t>
            </a:r>
          </a:p>
        </p:txBody>
      </p:sp>
      <p:sp>
        <p:nvSpPr>
          <p:cNvPr id="4" name="Shape 148"/>
          <p:cNvSpPr>
            <a:spLocks noGrp="1"/>
          </p:cNvSpPr>
          <p:nvPr>
            <p:ph type="sldNum" sz="quarter" idx="10"/>
          </p:nvPr>
        </p:nvSpPr>
        <p:spPr>
          <a:xfrm>
            <a:off x="6895208" y="9644945"/>
            <a:ext cx="253841" cy="263407"/>
          </a:xfrm>
          <a:extLst>
            <a:ext uri="{FAA26D3D-D897-4be2-8F04-BA451C77F1D7}">
              <ma14:placeholderFlag xmlns:ma14="http://schemas.microsoft.com/office/mac/drawingml/2011/main" xmlns="" val="1"/>
            </a:ext>
          </a:extLst>
        </p:spPr>
        <p:txBody>
          <a:bodyPr lIns="0" tIns="0" rIns="0" bIns="0" anchor="t"/>
          <a:lstStyle>
            <a:lvl1pPr algn="ctr" defTabSz="606785">
              <a:defRPr>
                <a:solidFill>
                  <a:srgbClr val="000000"/>
                </a:solidFill>
                <a:latin typeface="Gill Sans" charset="0"/>
                <a:ea typeface="Gill Sans" charset="0"/>
                <a:cs typeface="Gill Sans" charset="0"/>
                <a:sym typeface="Gill Sans" charset="0"/>
              </a:defRPr>
            </a:lvl1pPr>
          </a:lstStyle>
          <a:p>
            <a:pPr>
              <a:defRPr/>
            </a:pPr>
            <a:fld id="{656F5C05-9E2B-4DE4-A00A-13DCB429BBB1}" type="slidenum">
              <a:rPr lang="en-US" altLang="en-US"/>
              <a:pPr>
                <a:defRPr/>
              </a:pPr>
              <a:t>‹#›</a:t>
            </a:fld>
            <a:endParaRPr lang="en-US" altLang="en-US"/>
          </a:p>
        </p:txBody>
      </p:sp>
    </p:spTree>
    <p:extLst>
      <p:ext uri="{BB962C8B-B14F-4D97-AF65-F5344CB8AC3E}">
        <p14:creationId xmlns:p14="http://schemas.microsoft.com/office/powerpoint/2010/main" val="19081301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8F122-746A-475E-9357-E0CE52F91517}"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41425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56" y="6528743"/>
            <a:ext cx="11950065" cy="2017889"/>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110556" y="4306243"/>
            <a:ext cx="11950065"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8F122-746A-475E-9357-E0CE52F91517}"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281201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02946" y="2370669"/>
            <a:ext cx="6209347"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146609" y="2370669"/>
            <a:ext cx="6209347"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E8F122-746A-475E-9357-E0CE52F91517}"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153675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02945" y="2274242"/>
            <a:ext cx="6211789"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2945" y="3222037"/>
            <a:ext cx="6211789"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141730" y="2274242"/>
            <a:ext cx="6214229"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41730" y="3222037"/>
            <a:ext cx="6214229"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E8F122-746A-475E-9357-E0CE52F91517}" type="datetimeFigureOut">
              <a:rPr lang="en-GB" smtClean="0"/>
              <a:t>14/12/2020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31397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E8F122-746A-475E-9357-E0CE52F91517}" type="datetimeFigureOut">
              <a:rPr lang="en-GB" smtClean="0"/>
              <a:t>14/12/2020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210017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8F122-746A-475E-9357-E0CE52F91517}" type="datetimeFigureOut">
              <a:rPr lang="en-GB" smtClean="0"/>
              <a:t>14/12/2020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211049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947" y="404518"/>
            <a:ext cx="4625281" cy="172155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496640" y="404520"/>
            <a:ext cx="7859315"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02947" y="2126077"/>
            <a:ext cx="4625281"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8F122-746A-475E-9357-E0CE52F91517}"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291370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5643" y="7112000"/>
            <a:ext cx="8435340" cy="83961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755643" y="907815"/>
            <a:ext cx="843534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755643" y="7951612"/>
            <a:ext cx="843534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8F122-746A-475E-9357-E0CE52F91517}"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D3C921-64B0-48B6-A269-C5867EC146C2}" type="slidenum">
              <a:rPr lang="en-GB" smtClean="0"/>
              <a:t>‹#›</a:t>
            </a:fld>
            <a:endParaRPr lang="en-GB"/>
          </a:p>
        </p:txBody>
      </p:sp>
    </p:spTree>
    <p:extLst>
      <p:ext uri="{BB962C8B-B14F-4D97-AF65-F5344CB8AC3E}">
        <p14:creationId xmlns:p14="http://schemas.microsoft.com/office/powerpoint/2010/main" val="211773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945" y="406871"/>
            <a:ext cx="12653010" cy="16933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02945" y="2370669"/>
            <a:ext cx="12653010" cy="67051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02947" y="9416817"/>
            <a:ext cx="3280410"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A8E8F122-746A-475E-9357-E0CE52F91517}" type="datetimeFigureOut">
              <a:rPr lang="en-GB" smtClean="0"/>
              <a:t>14/12/2020</a:t>
            </a:fld>
            <a:endParaRPr lang="en-GB"/>
          </a:p>
        </p:txBody>
      </p:sp>
      <p:sp>
        <p:nvSpPr>
          <p:cNvPr id="5" name="Footer Placeholder 4"/>
          <p:cNvSpPr>
            <a:spLocks noGrp="1"/>
          </p:cNvSpPr>
          <p:nvPr>
            <p:ph type="ftr" sz="quarter" idx="3"/>
          </p:nvPr>
        </p:nvSpPr>
        <p:spPr>
          <a:xfrm>
            <a:off x="4803460" y="9416817"/>
            <a:ext cx="4451985"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075547" y="9416817"/>
            <a:ext cx="3280410"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5CD3C921-64B0-48B6-A269-C5867EC146C2}" type="slidenum">
              <a:rPr lang="en-GB" smtClean="0"/>
              <a:t>‹#›</a:t>
            </a:fld>
            <a:endParaRPr lang="en-GB"/>
          </a:p>
        </p:txBody>
      </p:sp>
    </p:spTree>
    <p:extLst>
      <p:ext uri="{BB962C8B-B14F-4D97-AF65-F5344CB8AC3E}">
        <p14:creationId xmlns:p14="http://schemas.microsoft.com/office/powerpoint/2010/main" val="272654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tif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tiff"/></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1: Writing </a:t>
            </a:r>
          </a:p>
        </p:txBody>
      </p:sp>
      <p:sp>
        <p:nvSpPr>
          <p:cNvPr id="3" name="Subtitle 2"/>
          <p:cNvSpPr>
            <a:spLocks noGrp="1"/>
          </p:cNvSpPr>
          <p:nvPr>
            <p:ph idx="1"/>
          </p:nvPr>
        </p:nvSpPr>
        <p:spPr/>
        <p:txBody>
          <a:bodyPr>
            <a:normAutofit/>
          </a:bodyPr>
          <a:lstStyle/>
          <a:p>
            <a:pPr marL="0" indent="0">
              <a:buNone/>
            </a:pPr>
            <a:r>
              <a:rPr lang="en-GB" sz="4400" dirty="0">
                <a:solidFill>
                  <a:srgbClr val="FF0000"/>
                </a:solidFill>
              </a:rPr>
              <a:t>What does it involve?</a:t>
            </a:r>
          </a:p>
          <a:p>
            <a:r>
              <a:rPr lang="en-GB" sz="4400" dirty="0"/>
              <a:t>Assesses your prose writing skills. (Narrative Writing)</a:t>
            </a:r>
          </a:p>
          <a:p>
            <a:r>
              <a:rPr lang="en-GB" sz="4400" dirty="0"/>
              <a:t>You will have a choice of 4 questions to pick from. You only pick one question to answer.</a:t>
            </a:r>
          </a:p>
          <a:p>
            <a:r>
              <a:rPr lang="en-GB" sz="4400" dirty="0"/>
              <a:t>The options could include: titles of stories; the opening/ending lines of stories; a topic/event to write about; a picture to take </a:t>
            </a:r>
            <a:r>
              <a:rPr lang="en-GB" sz="4000" dirty="0"/>
              <a:t>inspiration from.</a:t>
            </a:r>
          </a:p>
        </p:txBody>
      </p:sp>
    </p:spTree>
    <p:extLst>
      <p:ext uri="{BB962C8B-B14F-4D97-AF65-F5344CB8AC3E}">
        <p14:creationId xmlns:p14="http://schemas.microsoft.com/office/powerpoint/2010/main" val="281320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292"/>
          <p:cNvSpPr>
            <a:spLocks noChangeArrowheads="1"/>
          </p:cNvSpPr>
          <p:nvPr/>
        </p:nvSpPr>
        <p:spPr bwMode="auto">
          <a:xfrm>
            <a:off x="2020967" y="2709335"/>
            <a:ext cx="4796135" cy="371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58121" tIns="58121" rIns="58121" bIns="58121">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a:r>
              <a:rPr lang="en-US" altLang="en-US" sz="3900"/>
              <a:t>The people pushing and shoving seemed like a washing machine churning bags and tickets and passports. </a:t>
            </a:r>
          </a:p>
        </p:txBody>
      </p:sp>
      <p:sp>
        <p:nvSpPr>
          <p:cNvPr id="293" name="Shape 293"/>
          <p:cNvSpPr>
            <a:spLocks noChangeArrowheads="1"/>
          </p:cNvSpPr>
          <p:nvPr/>
        </p:nvSpPr>
        <p:spPr bwMode="auto">
          <a:xfrm>
            <a:off x="7358956" y="2220148"/>
            <a:ext cx="4796135" cy="621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58121" tIns="58121" rIns="58121" bIns="58121">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a:r>
              <a:rPr lang="en-US" altLang="en-US" sz="3600"/>
              <a:t>Frantic, sweaty hands clutch boarding passes, clutch miserable, red-eyed children, clutch hard metal handles on hard plastic suitcases, handing over hard plastic passports — a break in the queue, a shuffle forward. Pause.</a:t>
            </a:r>
          </a:p>
        </p:txBody>
      </p:sp>
      <p:sp>
        <p:nvSpPr>
          <p:cNvPr id="294" name="Shape 294"/>
          <p:cNvSpPr>
            <a:spLocks noChangeArrowheads="1"/>
          </p:cNvSpPr>
          <p:nvPr/>
        </p:nvSpPr>
        <p:spPr bwMode="auto">
          <a:xfrm>
            <a:off x="1880012" y="538575"/>
            <a:ext cx="5729491" cy="207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58121" tIns="58121" rIns="58121" bIns="58121">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a:r>
              <a:rPr lang="en-US" altLang="en-US" sz="12700">
                <a:solidFill>
                  <a:srgbClr val="FF2A11"/>
                </a:solidFill>
                <a:latin typeface="Phosphate Inline" charset="0"/>
                <a:ea typeface="Phosphate Inline" charset="0"/>
                <a:cs typeface="Phosphate Inline" charset="0"/>
                <a:sym typeface="Phosphate Inline" charset="0"/>
              </a:rPr>
              <a:t>Boring! </a:t>
            </a:r>
          </a:p>
        </p:txBody>
      </p:sp>
      <p:sp>
        <p:nvSpPr>
          <p:cNvPr id="295" name="Shape 295"/>
          <p:cNvSpPr>
            <a:spLocks noChangeArrowheads="1"/>
          </p:cNvSpPr>
          <p:nvPr/>
        </p:nvSpPr>
        <p:spPr bwMode="auto">
          <a:xfrm>
            <a:off x="7358957" y="-388056"/>
            <a:ext cx="6582288" cy="184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58121" tIns="58121" rIns="58121" bIns="58121">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a:r>
              <a:rPr lang="en-US" altLang="en-US" sz="11200">
                <a:solidFill>
                  <a:srgbClr val="23F906"/>
                </a:solidFill>
                <a:latin typeface="Phosphate Inline" charset="0"/>
                <a:ea typeface="Phosphate Inline" charset="0"/>
                <a:cs typeface="Phosphate Inline" charset="0"/>
                <a:sym typeface="Phosphate Inline" charset="0"/>
              </a:rPr>
              <a:t>BETTER! </a:t>
            </a:r>
          </a:p>
        </p:txBody>
      </p:sp>
      <p:sp>
        <p:nvSpPr>
          <p:cNvPr id="53253" name="Shape 296"/>
          <p:cNvSpPr>
            <a:spLocks noChangeArrowheads="1"/>
          </p:cNvSpPr>
          <p:nvPr/>
        </p:nvSpPr>
        <p:spPr bwMode="auto">
          <a:xfrm>
            <a:off x="1880014" y="157577"/>
            <a:ext cx="1143299" cy="3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58121" tIns="58121" rIns="58121" bIns="58121">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a:r>
              <a:rPr lang="en-US" altLang="en-US"/>
              <a:t>Example: </a:t>
            </a:r>
          </a:p>
        </p:txBody>
      </p:sp>
    </p:spTree>
    <p:extLst>
      <p:ext uri="{BB962C8B-B14F-4D97-AF65-F5344CB8AC3E}">
        <p14:creationId xmlns:p14="http://schemas.microsoft.com/office/powerpoint/2010/main" val="402308988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100"/>
                                  </p:iterate>
                                  <p:childTnLst>
                                    <p:set>
                                      <p:cBhvr>
                                        <p:cTn id="6" fill="hold"/>
                                        <p:tgtEl>
                                          <p:spTgt spid="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iterate>
                                    <p:tmAbs val="0"/>
                                  </p:iterate>
                                  <p:childTnLst>
                                    <p:set>
                                      <p:cBhvr>
                                        <p:cTn id="10" fill="hold"/>
                                        <p:tgtEl>
                                          <p:spTgt spid="293"/>
                                        </p:tgtEl>
                                        <p:attrNameLst>
                                          <p:attrName>style.visibility</p:attrName>
                                        </p:attrNameLst>
                                      </p:cBhvr>
                                      <p:to>
                                        <p:strVal val="visible"/>
                                      </p:to>
                                    </p:set>
                                    <p:anim calcmode="lin" valueType="num">
                                      <p:cBhvr>
                                        <p:cTn id="11" dur="1000" fill="hold"/>
                                        <p:tgtEl>
                                          <p:spTgt spid="293"/>
                                        </p:tgtEl>
                                        <p:attrNameLst>
                                          <p:attrName>ppt_x</p:attrName>
                                        </p:attrNameLst>
                                      </p:cBhvr>
                                      <p:tavLst>
                                        <p:tav tm="0">
                                          <p:val>
                                            <p:strVal val="0-#ppt_w/2"/>
                                          </p:val>
                                        </p:tav>
                                        <p:tav tm="100000">
                                          <p:val>
                                            <p:strVal val="#ppt_x"/>
                                          </p:val>
                                        </p:tav>
                                      </p:tavLst>
                                    </p:anim>
                                    <p:anim calcmode="lin" valueType="num">
                                      <p:cBhvr>
                                        <p:cTn id="12" dur="1000" fill="hold"/>
                                        <p:tgtEl>
                                          <p:spTgt spid="29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iterate type="lt">
                                    <p:tmAbs val="100"/>
                                  </p:iterate>
                                  <p:childTnLst>
                                    <p:set>
                                      <p:cBhvr>
                                        <p:cTn id="16" fill="hold"/>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P spid="295"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2" name="TextBox 1"/>
          <p:cNvSpPr txBox="1"/>
          <p:nvPr/>
        </p:nvSpPr>
        <p:spPr>
          <a:xfrm>
            <a:off x="10557841" y="449720"/>
            <a:ext cx="2622377" cy="6186309"/>
          </a:xfrm>
          <a:prstGeom prst="rect">
            <a:avLst/>
          </a:prstGeom>
          <a:noFill/>
        </p:spPr>
        <p:txBody>
          <a:bodyPr vert="horz" wrap="square" rtlCol="0">
            <a:spAutoFit/>
          </a:bodyPr>
          <a:lstStyle/>
          <a:p>
            <a:pPr algn="ctr"/>
            <a:r>
              <a:rPr lang="en-GB" b="1" dirty="0">
                <a:solidFill>
                  <a:srgbClr val="0000FF"/>
                </a:solidFill>
                <a:latin typeface="Arial - 24"/>
              </a:rPr>
              <a:t>Now you should go through their work and mark where you find the  following:</a:t>
            </a:r>
          </a:p>
          <a:p>
            <a:pPr algn="ctr"/>
            <a:endParaRPr lang="en-GB" b="1" dirty="0">
              <a:solidFill>
                <a:srgbClr val="0000FF"/>
              </a:solidFill>
              <a:latin typeface="Arial - 24"/>
            </a:endParaRPr>
          </a:p>
          <a:p>
            <a:pPr algn="ctr"/>
            <a:endParaRPr lang="en-GB" b="1" dirty="0">
              <a:solidFill>
                <a:srgbClr val="0000FF"/>
              </a:solidFill>
              <a:latin typeface="Arial - 24"/>
            </a:endParaRPr>
          </a:p>
          <a:p>
            <a:pPr algn="ctr"/>
            <a:endParaRPr lang="en-GB" b="1" dirty="0">
              <a:solidFill>
                <a:srgbClr val="0000FF"/>
              </a:solidFill>
              <a:latin typeface="Arial - 24"/>
            </a:endParaRPr>
          </a:p>
          <a:p>
            <a:pPr algn="ctr"/>
            <a:endParaRPr lang="en-GB" b="1" dirty="0">
              <a:solidFill>
                <a:srgbClr val="0000FF"/>
              </a:solidFill>
              <a:latin typeface="Arial - 24"/>
            </a:endParaRPr>
          </a:p>
          <a:p>
            <a:pPr algn="ctr"/>
            <a:endParaRPr lang="en-GB" b="1" dirty="0">
              <a:solidFill>
                <a:srgbClr val="0000FF"/>
              </a:solidFill>
              <a:latin typeface="Arial - 24"/>
            </a:endParaRPr>
          </a:p>
          <a:p>
            <a:pPr algn="ctr"/>
            <a:endParaRPr lang="en-GB" b="1" dirty="0">
              <a:solidFill>
                <a:srgbClr val="0000FF"/>
              </a:solidFill>
              <a:latin typeface="Arial - 24"/>
            </a:endParaRPr>
          </a:p>
          <a:p>
            <a:pPr algn="ctr"/>
            <a:endParaRPr lang="en-GB" b="1" dirty="0">
              <a:solidFill>
                <a:srgbClr val="0000FF"/>
              </a:solidFill>
              <a:latin typeface="Arial - 24"/>
            </a:endParaRPr>
          </a:p>
          <a:p>
            <a:pPr algn="ctr"/>
            <a:endParaRPr lang="en-GB" b="1" dirty="0">
              <a:solidFill>
                <a:srgbClr val="0000FF"/>
              </a:solidFill>
              <a:latin typeface="Arial - 24"/>
            </a:endParaRPr>
          </a:p>
          <a:p>
            <a:pPr algn="ctr"/>
            <a:endParaRPr lang="en-GB" b="1" dirty="0">
              <a:solidFill>
                <a:srgbClr val="0000FF"/>
              </a:solidFill>
              <a:latin typeface="Arial - 24"/>
            </a:endParaRPr>
          </a:p>
          <a:p>
            <a:pPr algn="ctr"/>
            <a:endParaRPr lang="en-GB" b="1" dirty="0">
              <a:solidFill>
                <a:srgbClr val="0000FF"/>
              </a:solidFill>
              <a:latin typeface="Arial - 24"/>
            </a:endParaRPr>
          </a:p>
          <a:p>
            <a:pPr algn="ctr"/>
            <a:r>
              <a:rPr lang="en-GB" b="1" dirty="0">
                <a:solidFill>
                  <a:srgbClr val="0000FF"/>
                </a:solidFill>
                <a:latin typeface="Arial - 24"/>
              </a:rPr>
              <a:t>Are there any you haven't included? </a:t>
            </a:r>
          </a:p>
          <a:p>
            <a:pPr algn="ctr"/>
            <a:r>
              <a:rPr lang="en-GB" b="1" dirty="0">
                <a:solidFill>
                  <a:srgbClr val="0000FF"/>
                </a:solidFill>
                <a:latin typeface="Arial - 24"/>
              </a:rPr>
              <a:t>Create a target for yourself. </a:t>
            </a:r>
          </a:p>
          <a:p>
            <a:pPr algn="ctr"/>
            <a:r>
              <a:rPr lang="en-GB" b="1" dirty="0">
                <a:solidFill>
                  <a:srgbClr val="0000FF"/>
                </a:solidFill>
                <a:latin typeface="Arial - 24"/>
              </a:rPr>
              <a:t>i.e. I need to start another sentence using a non-finite clause.</a:t>
            </a:r>
          </a:p>
        </p:txBody>
      </p:sp>
      <p:sp>
        <p:nvSpPr>
          <p:cNvPr id="3" name="TextBox 2"/>
          <p:cNvSpPr txBox="1"/>
          <p:nvPr/>
        </p:nvSpPr>
        <p:spPr>
          <a:xfrm>
            <a:off x="404714" y="1695624"/>
            <a:ext cx="10413826" cy="5632311"/>
          </a:xfrm>
          <a:prstGeom prst="rect">
            <a:avLst/>
          </a:prstGeom>
          <a:noFill/>
        </p:spPr>
        <p:txBody>
          <a:bodyPr vert="horz" wrap="square" rtlCol="0">
            <a:spAutoFit/>
          </a:bodyPr>
          <a:lstStyle/>
          <a:p>
            <a:r>
              <a:rPr lang="en-GB" sz="4000" dirty="0">
                <a:solidFill>
                  <a:srgbClr val="00008B"/>
                </a:solidFill>
                <a:latin typeface="Arial - 22"/>
              </a:rPr>
              <a:t>Relative clauses (who/which/what/that)</a:t>
            </a:r>
          </a:p>
          <a:p>
            <a:r>
              <a:rPr lang="en-GB" sz="4000" dirty="0">
                <a:solidFill>
                  <a:srgbClr val="00008B"/>
                </a:solidFill>
                <a:latin typeface="Arial - 22"/>
              </a:rPr>
              <a:t>A</a:t>
            </a:r>
            <a:r>
              <a:rPr lang="en-GB" sz="4000" dirty="0">
                <a:solidFill>
                  <a:srgbClr val="800080"/>
                </a:solidFill>
                <a:latin typeface="Arial - 22"/>
              </a:rPr>
              <a:t>djectival pairs (double adjective joined by 'and')</a:t>
            </a:r>
          </a:p>
          <a:p>
            <a:r>
              <a:rPr lang="en-GB" sz="4000" dirty="0">
                <a:solidFill>
                  <a:srgbClr val="800080"/>
                </a:solidFill>
                <a:latin typeface="Arial - 22"/>
              </a:rPr>
              <a:t>V</a:t>
            </a:r>
            <a:r>
              <a:rPr lang="en-GB" sz="4000" dirty="0">
                <a:solidFill>
                  <a:srgbClr val="009300"/>
                </a:solidFill>
                <a:latin typeface="Arial - 22"/>
              </a:rPr>
              <a:t>erbs/adjectives modified by adverbs (verb/adverb or </a:t>
            </a:r>
            <a:r>
              <a:rPr lang="en-GB" sz="4000" dirty="0" err="1">
                <a:solidFill>
                  <a:srgbClr val="009300"/>
                </a:solidFill>
                <a:latin typeface="Arial - 22"/>
              </a:rPr>
              <a:t>adj</a:t>
            </a:r>
            <a:r>
              <a:rPr lang="en-GB" sz="4000" dirty="0">
                <a:solidFill>
                  <a:srgbClr val="009300"/>
                </a:solidFill>
                <a:latin typeface="Arial - 22"/>
              </a:rPr>
              <a:t>/adverb)</a:t>
            </a:r>
          </a:p>
          <a:p>
            <a:r>
              <a:rPr lang="en-GB" sz="4000" dirty="0">
                <a:solidFill>
                  <a:srgbClr val="009300"/>
                </a:solidFill>
                <a:latin typeface="Arial - 22"/>
              </a:rPr>
              <a:t>P</a:t>
            </a:r>
            <a:r>
              <a:rPr lang="en-GB" sz="4000" dirty="0">
                <a:solidFill>
                  <a:srgbClr val="0000FF"/>
                </a:solidFill>
                <a:latin typeface="Arial - 22"/>
              </a:rPr>
              <a:t>repositional phrases (as, by, next, with, in, at, from, under, along)</a:t>
            </a:r>
          </a:p>
          <a:p>
            <a:r>
              <a:rPr lang="en-GB" sz="4000" dirty="0">
                <a:solidFill>
                  <a:srgbClr val="0000FF"/>
                </a:solidFill>
                <a:latin typeface="Arial - 22"/>
              </a:rPr>
              <a:t>N</a:t>
            </a:r>
            <a:r>
              <a:rPr lang="en-GB" sz="4000" dirty="0">
                <a:solidFill>
                  <a:srgbClr val="FF0000"/>
                </a:solidFill>
                <a:latin typeface="Arial - 22"/>
              </a:rPr>
              <a:t>on-finite clauses (start with an '</a:t>
            </a:r>
            <a:r>
              <a:rPr lang="en-GB" sz="4000" dirty="0" err="1">
                <a:solidFill>
                  <a:srgbClr val="FF0000"/>
                </a:solidFill>
                <a:latin typeface="Arial - 22"/>
              </a:rPr>
              <a:t>ing</a:t>
            </a:r>
            <a:r>
              <a:rPr lang="en-GB" sz="4000" dirty="0">
                <a:solidFill>
                  <a:srgbClr val="FF0000"/>
                </a:solidFill>
                <a:latin typeface="Arial - 22"/>
              </a:rPr>
              <a:t>' verb)</a:t>
            </a:r>
          </a:p>
          <a:p>
            <a:r>
              <a:rPr lang="en-GB" sz="4000" dirty="0">
                <a:solidFill>
                  <a:srgbClr val="FF0000"/>
                </a:solidFill>
                <a:latin typeface="Arial - 22"/>
              </a:rPr>
              <a:t>S</a:t>
            </a:r>
            <a:r>
              <a:rPr lang="en-GB" sz="4000" dirty="0">
                <a:solidFill>
                  <a:srgbClr val="FF6820"/>
                </a:solidFill>
                <a:latin typeface="Arial - 22"/>
              </a:rPr>
              <a:t>ubordinate clauses (start with a connective)</a:t>
            </a:r>
          </a:p>
        </p:txBody>
      </p:sp>
    </p:spTree>
    <p:extLst>
      <p:ext uri="{BB962C8B-B14F-4D97-AF65-F5344CB8AC3E}">
        <p14:creationId xmlns:p14="http://schemas.microsoft.com/office/powerpoint/2010/main" val="66512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13261" dirty="0"/>
              <a:t>Characters</a:t>
            </a:r>
          </a:p>
        </p:txBody>
      </p:sp>
      <p:sp>
        <p:nvSpPr>
          <p:cNvPr id="3" name="Subtitle 2"/>
          <p:cNvSpPr>
            <a:spLocks noGrp="1"/>
          </p:cNvSpPr>
          <p:nvPr>
            <p:ph type="subTitle" idx="1"/>
          </p:nvPr>
        </p:nvSpPr>
        <p:spPr/>
        <p:txBody>
          <a:bodyPr/>
          <a:lstStyle/>
          <a:p>
            <a:r>
              <a:rPr lang="en-GB" dirty="0"/>
              <a:t>Understand how to show not tell </a:t>
            </a:r>
          </a:p>
          <a:p>
            <a:r>
              <a:rPr lang="en-GB" dirty="0"/>
              <a:t>Able to begin making character</a:t>
            </a:r>
          </a:p>
        </p:txBody>
      </p:sp>
    </p:spTree>
    <p:extLst>
      <p:ext uri="{BB962C8B-B14F-4D97-AF65-F5344CB8AC3E}">
        <p14:creationId xmlns:p14="http://schemas.microsoft.com/office/powerpoint/2010/main" val="136580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714" y="327472"/>
            <a:ext cx="13393488" cy="9510296"/>
          </a:xfrm>
          <a:prstGeom prst="rect">
            <a:avLst/>
          </a:prstGeom>
        </p:spPr>
        <p:txBody>
          <a:bodyPr wrap="square">
            <a:spAutoFit/>
          </a:bodyPr>
          <a:lstStyle/>
          <a:p>
            <a:pPr>
              <a:defRPr/>
            </a:pPr>
            <a:r>
              <a:rPr lang="en-GB" sz="3600" kern="0" dirty="0">
                <a:sym typeface="Helvetica"/>
              </a:rPr>
              <a:t>HOMEWORK: </a:t>
            </a:r>
          </a:p>
          <a:p>
            <a:pPr>
              <a:defRPr/>
            </a:pPr>
            <a:r>
              <a:rPr lang="en-GB" sz="3600" kern="0" dirty="0">
                <a:sym typeface="Helvetica"/>
              </a:rPr>
              <a:t>TASK: Describe </a:t>
            </a:r>
            <a:r>
              <a:rPr lang="en-GB" sz="3600" b="1" kern="0" dirty="0">
                <a:sym typeface="Helvetica"/>
              </a:rPr>
              <a:t>two</a:t>
            </a:r>
            <a:r>
              <a:rPr lang="en-GB" sz="3600" kern="0" dirty="0">
                <a:sym typeface="Helvetica"/>
              </a:rPr>
              <a:t> versions of a character: as a baddie AND a protagonist. Consider two ways of describing that SHOWS the character’s personality. </a:t>
            </a:r>
          </a:p>
          <a:p>
            <a:pPr>
              <a:defRPr/>
            </a:pPr>
            <a:endParaRPr lang="en-GB" sz="3600" kern="0" dirty="0">
              <a:sym typeface="Helvetica"/>
            </a:endParaRPr>
          </a:p>
          <a:p>
            <a:pPr>
              <a:defRPr/>
            </a:pPr>
            <a:r>
              <a:rPr lang="en-GB" sz="3600" kern="0" dirty="0">
                <a:solidFill>
                  <a:srgbClr val="FF0000"/>
                </a:solidFill>
                <a:sym typeface="Helvetica"/>
              </a:rPr>
              <a:t>Challenge target: try to use different styles of punctuation and sentence structures to show a completely different twist on the character. </a:t>
            </a:r>
          </a:p>
          <a:p>
            <a:pPr>
              <a:defRPr/>
            </a:pPr>
            <a:endParaRPr lang="en-GB" sz="3600" kern="0" dirty="0">
              <a:solidFill>
                <a:srgbClr val="FF0000"/>
              </a:solidFill>
              <a:sym typeface="Helvetica"/>
            </a:endParaRPr>
          </a:p>
          <a:p>
            <a:pPr>
              <a:defRPr/>
            </a:pPr>
            <a:r>
              <a:rPr lang="en-GB" sz="3600" kern="0" dirty="0">
                <a:solidFill>
                  <a:srgbClr val="7030A0"/>
                </a:solidFill>
                <a:sym typeface="Helvetica"/>
              </a:rPr>
              <a:t>Example: </a:t>
            </a:r>
          </a:p>
          <a:p>
            <a:pPr>
              <a:defRPr/>
            </a:pPr>
            <a:r>
              <a:rPr lang="en-GB" sz="3600" kern="0" dirty="0">
                <a:solidFill>
                  <a:srgbClr val="7030A0"/>
                </a:solidFill>
                <a:sym typeface="Helvetica"/>
              </a:rPr>
              <a:t>Santa: His nose was a lightbulb of pure, radiant red, as his great white beard shook with grunts of amusement, chortles of joy and pure resounding laughter of unbridled excitement. </a:t>
            </a:r>
          </a:p>
          <a:p>
            <a:pPr>
              <a:defRPr/>
            </a:pPr>
            <a:endParaRPr lang="en-GB" sz="3600" kern="0" dirty="0">
              <a:solidFill>
                <a:srgbClr val="7030A0"/>
              </a:solidFill>
              <a:sym typeface="Helvetica"/>
            </a:endParaRPr>
          </a:p>
          <a:p>
            <a:pPr>
              <a:defRPr/>
            </a:pPr>
            <a:r>
              <a:rPr lang="en-GB" sz="3600" kern="0" dirty="0">
                <a:solidFill>
                  <a:srgbClr val="7030A0"/>
                </a:solidFill>
                <a:sym typeface="Helvetica"/>
              </a:rPr>
              <a:t>Evil Santa: His bulbous nose was a sack of old potatoes. Clenched, beneath a great shroud of beard, his teeth grated in hate. All laughter — guillotined. All joy had been amputated from his tight, hard lips. </a:t>
            </a:r>
          </a:p>
        </p:txBody>
      </p:sp>
    </p:spTree>
    <p:extLst>
      <p:ext uri="{BB962C8B-B14F-4D97-AF65-F5344CB8AC3E}">
        <p14:creationId xmlns:p14="http://schemas.microsoft.com/office/powerpoint/2010/main" val="157094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4F2F2"/>
        </a:solidFill>
        <a:effectLst/>
      </p:bgPr>
    </p:bg>
    <p:spTree>
      <p:nvGrpSpPr>
        <p:cNvPr id="1" name=""/>
        <p:cNvGrpSpPr/>
        <p:nvPr/>
      </p:nvGrpSpPr>
      <p:grpSpPr>
        <a:xfrm>
          <a:off x="0" y="0"/>
          <a:ext cx="0" cy="0"/>
          <a:chOff x="0" y="0"/>
          <a:chExt cx="0" cy="0"/>
        </a:xfrm>
      </p:grpSpPr>
      <p:sp>
        <p:nvSpPr>
          <p:cNvPr id="2" name="TextBox 1"/>
          <p:cNvSpPr txBox="1"/>
          <p:nvPr/>
        </p:nvSpPr>
        <p:spPr>
          <a:xfrm>
            <a:off x="313544" y="284706"/>
            <a:ext cx="13628673" cy="6001643"/>
          </a:xfrm>
          <a:prstGeom prst="rect">
            <a:avLst/>
          </a:prstGeom>
          <a:noFill/>
        </p:spPr>
        <p:txBody>
          <a:bodyPr vert="horz" wrap="square" rtlCol="0">
            <a:spAutoFit/>
          </a:bodyPr>
          <a:lstStyle/>
          <a:p>
            <a:r>
              <a:rPr lang="en-GB" sz="3200" b="1" dirty="0">
                <a:solidFill>
                  <a:srgbClr val="000000"/>
                </a:solidFill>
                <a:latin typeface="Arial - 36"/>
              </a:rPr>
              <a:t>TASK: Now, create an opening for your character that hints at their personality.</a:t>
            </a:r>
          </a:p>
          <a:p>
            <a:endParaRPr lang="en-GB" sz="3200" dirty="0">
              <a:solidFill>
                <a:srgbClr val="000000"/>
              </a:solidFill>
              <a:latin typeface="Arial - 36"/>
            </a:endParaRPr>
          </a:p>
          <a:p>
            <a:r>
              <a:rPr lang="en-GB" sz="3200" dirty="0">
                <a:solidFill>
                  <a:srgbClr val="000000"/>
                </a:solidFill>
                <a:latin typeface="Arial - 36"/>
              </a:rPr>
              <a:t>Angry character – describe their burning colour of eyes </a:t>
            </a:r>
          </a:p>
          <a:p>
            <a:r>
              <a:rPr lang="en-GB" sz="3200" dirty="0">
                <a:solidFill>
                  <a:srgbClr val="000000"/>
                </a:solidFill>
                <a:latin typeface="Arial - 36"/>
              </a:rPr>
              <a:t>Gentle – describe their pale, vulnerable skin or hair </a:t>
            </a:r>
          </a:p>
          <a:p>
            <a:r>
              <a:rPr lang="en-GB" sz="3200" dirty="0">
                <a:solidFill>
                  <a:srgbClr val="000000"/>
                </a:solidFill>
                <a:latin typeface="Arial - 36"/>
              </a:rPr>
              <a:t>Sneaky – describe their shifting movements, and twitching, darting eyes </a:t>
            </a:r>
          </a:p>
          <a:p>
            <a:r>
              <a:rPr lang="en-GB" sz="3200" dirty="0">
                <a:solidFill>
                  <a:srgbClr val="000000"/>
                </a:solidFill>
                <a:latin typeface="Arial - 36"/>
              </a:rPr>
              <a:t>Evil – use references to torture, blood, violence – His eyes were two bruises on his face…</a:t>
            </a:r>
          </a:p>
          <a:p>
            <a:r>
              <a:rPr lang="en-GB" sz="3200" dirty="0">
                <a:solidFill>
                  <a:srgbClr val="000000"/>
                </a:solidFill>
                <a:latin typeface="Arial - 36"/>
              </a:rPr>
              <a:t>Godlike and Good: describe their “golden” appearance – give the impression of an aura or HALO around them. His white teeth glistened like a stained-glass church window…</a:t>
            </a:r>
          </a:p>
          <a:p>
            <a:r>
              <a:rPr lang="en-GB" sz="3200" dirty="0">
                <a:solidFill>
                  <a:srgbClr val="000000"/>
                </a:solidFill>
                <a:latin typeface="Arial - 36"/>
              </a:rPr>
              <a:t> </a:t>
            </a:r>
          </a:p>
        </p:txBody>
      </p:sp>
      <p:sp>
        <p:nvSpPr>
          <p:cNvPr id="3" name="TextBox 2"/>
          <p:cNvSpPr txBox="1"/>
          <p:nvPr/>
        </p:nvSpPr>
        <p:spPr>
          <a:xfrm>
            <a:off x="313544" y="6232128"/>
            <a:ext cx="13439781" cy="3539430"/>
          </a:xfrm>
          <a:prstGeom prst="rect">
            <a:avLst/>
          </a:prstGeom>
          <a:noFill/>
        </p:spPr>
        <p:txBody>
          <a:bodyPr vert="horz" rtlCol="0">
            <a:spAutoFit/>
          </a:bodyPr>
          <a:lstStyle/>
          <a:p>
            <a:r>
              <a:rPr lang="en-GB" sz="2800" dirty="0">
                <a:solidFill>
                  <a:srgbClr val="FF0000"/>
                </a:solidFill>
                <a:latin typeface="Verdana - 24"/>
              </a:rPr>
              <a:t>If your main characters are in love in your story, you could flash back to their first meeting in a park where they were both (separately) walking their dogs and they became interested in each other first.</a:t>
            </a:r>
          </a:p>
          <a:p>
            <a:endParaRPr lang="en-GB" sz="2800" dirty="0">
              <a:solidFill>
                <a:srgbClr val="FF0000"/>
              </a:solidFill>
              <a:latin typeface="Verdana - 24"/>
            </a:endParaRPr>
          </a:p>
          <a:p>
            <a:endParaRPr lang="en-GB" sz="2800" dirty="0">
              <a:solidFill>
                <a:srgbClr val="FF0000"/>
              </a:solidFill>
              <a:latin typeface="Verdana - 24"/>
            </a:endParaRPr>
          </a:p>
          <a:p>
            <a:r>
              <a:rPr lang="en-GB" sz="2800" dirty="0">
                <a:solidFill>
                  <a:srgbClr val="FF0000"/>
                </a:solidFill>
                <a:latin typeface="Verdana - 24"/>
              </a:rPr>
              <a:t>If your characters are close brothers and one of them will later betray the other, you could flash back to them as children playing a game where one cheats and makes the other cry.</a:t>
            </a:r>
          </a:p>
        </p:txBody>
      </p:sp>
      <p:sp>
        <p:nvSpPr>
          <p:cNvPr id="4" name="TextBox 3"/>
          <p:cNvSpPr txBox="1"/>
          <p:nvPr/>
        </p:nvSpPr>
        <p:spPr>
          <a:xfrm>
            <a:off x="313544" y="5816630"/>
            <a:ext cx="8666960" cy="415498"/>
          </a:xfrm>
          <a:prstGeom prst="rect">
            <a:avLst/>
          </a:prstGeom>
          <a:noFill/>
        </p:spPr>
        <p:txBody>
          <a:bodyPr vert="horz" rtlCol="0">
            <a:spAutoFit/>
          </a:bodyPr>
          <a:lstStyle/>
          <a:p>
            <a:r>
              <a:rPr lang="en-GB" sz="2100" dirty="0">
                <a:solidFill>
                  <a:srgbClr val="FF0000"/>
                </a:solidFill>
                <a:latin typeface="Arial - 28"/>
              </a:rPr>
              <a:t>Challenge!</a:t>
            </a:r>
          </a:p>
        </p:txBody>
      </p:sp>
    </p:spTree>
    <p:extLst>
      <p:ext uri="{BB962C8B-B14F-4D97-AF65-F5344CB8AC3E}">
        <p14:creationId xmlns:p14="http://schemas.microsoft.com/office/powerpoint/2010/main" val="229767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239113" y="1396851"/>
            <a:ext cx="4751125" cy="544717"/>
          </a:xfrm>
          <a:prstGeom prst="rect">
            <a:avLst/>
          </a:prstGeom>
          <a:ln w="12700">
            <a:miter lim="400000"/>
          </a:ln>
          <a:extLst>
            <a:ext uri="{C572A759-6A51-4108-AA02-DFA0A04FC94B}">
              <ma14:wrappingTextBoxFlag xmlns:ma14="http://schemas.microsoft.com/office/mac/drawingml/2011/main" xmlns="" val="1"/>
            </a:ext>
          </a:extLst>
        </p:spPr>
        <p:txBody>
          <a:bodyPr wrap="none" lIns="41188" tIns="41188" rIns="41188" bIns="41188" anchor="ctr">
            <a:spAutoFit/>
          </a:bodyPr>
          <a:lstStyle>
            <a:lvl1pPr indent="457200" algn="l" defTabSz="457200">
              <a:defRPr sz="3700">
                <a:latin typeface="Arial"/>
                <a:ea typeface="Arial"/>
                <a:cs typeface="Arial"/>
                <a:sym typeface="Arial"/>
              </a:defRPr>
            </a:lvl1pPr>
          </a:lstStyle>
          <a:p>
            <a:pPr lvl="0">
              <a:defRPr sz="1800"/>
            </a:pPr>
            <a:r>
              <a:rPr sz="2999" dirty="0"/>
              <a:t> “Come down here now!”</a:t>
            </a:r>
          </a:p>
        </p:txBody>
      </p:sp>
      <p:sp>
        <p:nvSpPr>
          <p:cNvPr id="81" name="Shape 81"/>
          <p:cNvSpPr/>
          <p:nvPr/>
        </p:nvSpPr>
        <p:spPr>
          <a:xfrm>
            <a:off x="394706" y="2868008"/>
            <a:ext cx="4634920" cy="1006254"/>
          </a:xfrm>
          <a:prstGeom prst="rect">
            <a:avLst/>
          </a:prstGeom>
          <a:ln w="12700">
            <a:miter lim="400000"/>
          </a:ln>
          <a:extLst>
            <a:ext uri="{C572A759-6A51-4108-AA02-DFA0A04FC94B}">
              <ma14:wrappingTextBoxFlag xmlns:ma14="http://schemas.microsoft.com/office/mac/drawingml/2011/main" xmlns="" val="1"/>
            </a:ext>
          </a:extLst>
        </p:spPr>
        <p:txBody>
          <a:bodyPr lIns="41188" tIns="41188" rIns="41188" bIns="41188" anchor="ctr">
            <a:spAutoFit/>
          </a:bodyPr>
          <a:lstStyle>
            <a:lvl1pPr indent="457200" algn="l" defTabSz="457200">
              <a:defRPr sz="3700">
                <a:latin typeface="Arial"/>
                <a:ea typeface="Arial"/>
                <a:cs typeface="Arial"/>
                <a:sym typeface="Arial"/>
              </a:defRPr>
            </a:lvl1pPr>
          </a:lstStyle>
          <a:p>
            <a:pPr lvl="0">
              <a:defRPr sz="1800"/>
            </a:pPr>
            <a:r>
              <a:rPr sz="2999" dirty="0"/>
              <a:t>Write about a time you felt embarrassed. </a:t>
            </a:r>
          </a:p>
        </p:txBody>
      </p:sp>
      <p:sp>
        <p:nvSpPr>
          <p:cNvPr id="82" name="Shape 82"/>
          <p:cNvSpPr/>
          <p:nvPr/>
        </p:nvSpPr>
        <p:spPr>
          <a:xfrm>
            <a:off x="332706" y="4439410"/>
            <a:ext cx="4238164" cy="544717"/>
          </a:xfrm>
          <a:prstGeom prst="rect">
            <a:avLst/>
          </a:prstGeom>
          <a:ln w="12700">
            <a:miter lim="400000"/>
          </a:ln>
          <a:extLst>
            <a:ext uri="{C572A759-6A51-4108-AA02-DFA0A04FC94B}">
              <ma14:wrappingTextBoxFlag xmlns:ma14="http://schemas.microsoft.com/office/mac/drawingml/2011/main" xmlns="" val="1"/>
            </a:ext>
          </a:extLst>
        </p:spPr>
        <p:txBody>
          <a:bodyPr wrap="none" lIns="41188" tIns="41188" rIns="41188" bIns="41188" anchor="ctr">
            <a:spAutoFit/>
          </a:bodyPr>
          <a:lstStyle>
            <a:lvl1pPr indent="457200" algn="l" defTabSz="457200">
              <a:defRPr sz="3700">
                <a:latin typeface="Arial"/>
                <a:ea typeface="Arial"/>
                <a:cs typeface="Arial"/>
                <a:sym typeface="Arial"/>
              </a:defRPr>
            </a:lvl1pPr>
          </a:lstStyle>
          <a:p>
            <a:pPr lvl="0">
              <a:defRPr sz="1800"/>
            </a:pPr>
            <a:r>
              <a:rPr sz="2999"/>
              <a:t>The School Reunion. </a:t>
            </a:r>
          </a:p>
        </p:txBody>
      </p:sp>
      <p:sp>
        <p:nvSpPr>
          <p:cNvPr id="83" name="Shape 83"/>
          <p:cNvSpPr/>
          <p:nvPr/>
        </p:nvSpPr>
        <p:spPr>
          <a:xfrm>
            <a:off x="918522" y="6292291"/>
            <a:ext cx="4127428" cy="2852400"/>
          </a:xfrm>
          <a:prstGeom prst="rect">
            <a:avLst/>
          </a:prstGeom>
          <a:ln w="12700">
            <a:miter lim="400000"/>
          </a:ln>
          <a:extLst>
            <a:ext uri="{C572A759-6A51-4108-AA02-DFA0A04FC94B}">
              <ma14:wrappingTextBoxFlag xmlns:ma14="http://schemas.microsoft.com/office/mac/drawingml/2011/main" xmlns="" val="1"/>
            </a:ext>
          </a:extLst>
        </p:spPr>
        <p:txBody>
          <a:bodyPr lIns="41188" tIns="41188" rIns="41188" bIns="41188" anchor="ctr">
            <a:spAutoFit/>
          </a:bodyPr>
          <a:lstStyle/>
          <a:p>
            <a:pPr indent="370672" defTabSz="370672">
              <a:defRPr sz="1800"/>
            </a:pPr>
            <a:r>
              <a:rPr sz="2999" dirty="0">
                <a:latin typeface="Arial"/>
                <a:ea typeface="Arial"/>
                <a:cs typeface="Arial"/>
                <a:sym typeface="Arial"/>
              </a:rPr>
              <a:t>Write a story that ends with the words:</a:t>
            </a:r>
          </a:p>
          <a:p>
            <a:pPr indent="370672" defTabSz="370672">
              <a:defRPr sz="1800"/>
            </a:pPr>
            <a:r>
              <a:rPr sz="2999" dirty="0">
                <a:latin typeface="Arial"/>
                <a:ea typeface="Arial"/>
                <a:cs typeface="Arial"/>
                <a:sym typeface="Arial"/>
              </a:rPr>
              <a:t>“How wrong he was.”</a:t>
            </a:r>
          </a:p>
          <a:p>
            <a:pPr indent="370672" defTabSz="370672">
              <a:defRPr sz="1800"/>
            </a:pPr>
            <a:endParaRPr sz="2999" dirty="0">
              <a:latin typeface="Arial"/>
              <a:ea typeface="Arial"/>
              <a:cs typeface="Arial"/>
              <a:sym typeface="Arial"/>
            </a:endParaRPr>
          </a:p>
          <a:p>
            <a:pPr indent="370672" defTabSz="370672">
              <a:defRPr sz="1800"/>
            </a:pPr>
            <a:endParaRPr sz="2999" dirty="0">
              <a:latin typeface="Arial"/>
              <a:ea typeface="Arial"/>
              <a:cs typeface="Arial"/>
              <a:sym typeface="Arial"/>
            </a:endParaRPr>
          </a:p>
          <a:p>
            <a:pPr indent="370672" defTabSz="370672">
              <a:defRPr sz="1800"/>
            </a:pPr>
            <a:r>
              <a:rPr sz="2999" dirty="0">
                <a:latin typeface="Arial"/>
                <a:ea typeface="Arial"/>
                <a:cs typeface="Arial"/>
                <a:sym typeface="Arial"/>
              </a:rPr>
              <a:t>The Interview. </a:t>
            </a:r>
          </a:p>
        </p:txBody>
      </p:sp>
      <p:sp>
        <p:nvSpPr>
          <p:cNvPr id="84" name="Shape 84"/>
          <p:cNvSpPr/>
          <p:nvPr/>
        </p:nvSpPr>
        <p:spPr>
          <a:xfrm>
            <a:off x="7658206" y="229111"/>
            <a:ext cx="1768950" cy="1031389"/>
          </a:xfrm>
          <a:prstGeom prst="rect">
            <a:avLst/>
          </a:prstGeom>
          <a:ln w="12700">
            <a:miter lim="400000"/>
          </a:ln>
          <a:extLst>
            <a:ext uri="{C572A759-6A51-4108-AA02-DFA0A04FC94B}">
              <ma14:wrappingTextBoxFlag xmlns:ma14="http://schemas.microsoft.com/office/mac/drawingml/2011/main" xmlns="" val="1"/>
            </a:ext>
          </a:extLst>
        </p:spPr>
        <p:txBody>
          <a:bodyPr lIns="41188" tIns="41188" rIns="41188" bIns="41188" anchor="ctr">
            <a:spAutoFit/>
          </a:bodyPr>
          <a:lstStyle/>
          <a:p>
            <a:pPr lvl="0">
              <a:defRPr sz="1800"/>
            </a:pPr>
            <a:r>
              <a:rPr sz="2514" dirty="0"/>
              <a:t>U</a:t>
            </a:r>
            <a:r>
              <a:rPr sz="3081" dirty="0"/>
              <a:t>nusual ideas!</a:t>
            </a:r>
          </a:p>
        </p:txBody>
      </p:sp>
      <p:sp>
        <p:nvSpPr>
          <p:cNvPr id="85" name="Shape 85"/>
          <p:cNvSpPr/>
          <p:nvPr/>
        </p:nvSpPr>
        <p:spPr>
          <a:xfrm>
            <a:off x="9981778" y="1562644"/>
            <a:ext cx="3027304" cy="657184"/>
          </a:xfrm>
          <a:prstGeom prst="rect">
            <a:avLst/>
          </a:prstGeom>
          <a:ln w="12700">
            <a:miter lim="400000"/>
          </a:ln>
          <a:extLst>
            <a:ext uri="{C572A759-6A51-4108-AA02-DFA0A04FC94B}">
              <ma14:wrappingTextBoxFlag xmlns:ma14="http://schemas.microsoft.com/office/mac/drawingml/2011/main" xmlns="" val="1"/>
            </a:ext>
          </a:extLst>
        </p:spPr>
        <p:txBody>
          <a:bodyPr lIns="41188" tIns="41188" rIns="41188" bIns="41188" anchor="ctr">
            <a:spAutoFit/>
          </a:bodyPr>
          <a:lstStyle/>
          <a:p>
            <a:pPr lvl="0">
              <a:defRPr sz="1800"/>
            </a:pPr>
            <a:r>
              <a:rPr sz="1865" dirty="0"/>
              <a:t>the postman </a:t>
            </a:r>
          </a:p>
          <a:p>
            <a:pPr lvl="0">
              <a:defRPr sz="1800"/>
            </a:pPr>
            <a:r>
              <a:rPr sz="1865" dirty="0"/>
              <a:t>delivers a bloody scarf </a:t>
            </a:r>
          </a:p>
        </p:txBody>
      </p:sp>
      <p:sp>
        <p:nvSpPr>
          <p:cNvPr id="86" name="Shape 86"/>
          <p:cNvSpPr/>
          <p:nvPr/>
        </p:nvSpPr>
        <p:spPr>
          <a:xfrm>
            <a:off x="5839452" y="4439410"/>
            <a:ext cx="2153940" cy="657184"/>
          </a:xfrm>
          <a:prstGeom prst="rect">
            <a:avLst/>
          </a:prstGeom>
          <a:ln w="12700">
            <a:miter lim="400000"/>
          </a:ln>
          <a:extLst>
            <a:ext uri="{C572A759-6A51-4108-AA02-DFA0A04FC94B}">
              <ma14:wrappingTextBoxFlag xmlns:ma14="http://schemas.microsoft.com/office/mac/drawingml/2011/main" xmlns="" val="1"/>
            </a:ext>
          </a:extLst>
        </p:spPr>
        <p:txBody>
          <a:bodyPr wrap="none" lIns="41188" tIns="41188" rIns="41188" bIns="41188" anchor="ctr">
            <a:spAutoFit/>
          </a:bodyPr>
          <a:lstStyle/>
          <a:p>
            <a:pPr lvl="0">
              <a:defRPr sz="1800"/>
            </a:pPr>
            <a:r>
              <a:rPr sz="1865"/>
              <a:t>a man/woman meets</a:t>
            </a:r>
          </a:p>
          <a:p>
            <a:pPr lvl="0">
              <a:defRPr sz="1800"/>
            </a:pPr>
            <a:r>
              <a:rPr sz="1865"/>
              <a:t> themselves</a:t>
            </a:r>
          </a:p>
        </p:txBody>
      </p:sp>
      <p:sp>
        <p:nvSpPr>
          <p:cNvPr id="87" name="Shape 87"/>
          <p:cNvSpPr/>
          <p:nvPr/>
        </p:nvSpPr>
        <p:spPr>
          <a:xfrm>
            <a:off x="6475563" y="6207605"/>
            <a:ext cx="2331616" cy="1314287"/>
          </a:xfrm>
          <a:prstGeom prst="rect">
            <a:avLst/>
          </a:prstGeom>
          <a:ln w="12700">
            <a:miter lim="400000"/>
          </a:ln>
          <a:extLst>
            <a:ext uri="{C572A759-6A51-4108-AA02-DFA0A04FC94B}">
              <ma14:wrappingTextBoxFlag xmlns:ma14="http://schemas.microsoft.com/office/mac/drawingml/2011/main" xmlns="" val="1"/>
            </a:ext>
          </a:extLst>
        </p:spPr>
        <p:txBody>
          <a:bodyPr wrap="none" lIns="41188" tIns="41188" rIns="41188" bIns="41188" anchor="ctr">
            <a:spAutoFit/>
          </a:bodyPr>
          <a:lstStyle/>
          <a:p>
            <a:pPr lvl="0">
              <a:defRPr sz="1800"/>
            </a:pPr>
            <a:r>
              <a:rPr sz="1600" dirty="0"/>
              <a:t>told her brother </a:t>
            </a:r>
          </a:p>
          <a:p>
            <a:pPr lvl="0">
              <a:defRPr sz="1800"/>
            </a:pPr>
            <a:r>
              <a:rPr sz="1600" dirty="0"/>
              <a:t>to die - and she feels </a:t>
            </a:r>
          </a:p>
          <a:p>
            <a:pPr lvl="0">
              <a:defRPr sz="1800"/>
            </a:pPr>
            <a:r>
              <a:rPr sz="1600" dirty="0"/>
              <a:t>terrible and in the end she </a:t>
            </a:r>
          </a:p>
          <a:p>
            <a:pPr lvl="0">
              <a:defRPr sz="1800"/>
            </a:pPr>
            <a:r>
              <a:rPr sz="1600" dirty="0"/>
              <a:t>smothers him with a </a:t>
            </a:r>
          </a:p>
          <a:p>
            <a:pPr lvl="0">
              <a:defRPr sz="1800"/>
            </a:pPr>
            <a:r>
              <a:rPr sz="1600" dirty="0"/>
              <a:t>blanket… out of love. </a:t>
            </a:r>
          </a:p>
        </p:txBody>
      </p:sp>
      <p:sp>
        <p:nvSpPr>
          <p:cNvPr id="88" name="Shape 88"/>
          <p:cNvSpPr/>
          <p:nvPr/>
        </p:nvSpPr>
        <p:spPr>
          <a:xfrm>
            <a:off x="5972356" y="1488317"/>
            <a:ext cx="3027304" cy="13102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100"/>
            </a:lvl1pPr>
          </a:lstStyle>
          <a:p>
            <a:pPr lvl="0">
              <a:defRPr sz="1800"/>
            </a:pPr>
            <a:r>
              <a:rPr sz="1703"/>
              <a:t>There is a burn-mark on the carpet. </a:t>
            </a:r>
            <a:r>
              <a:rPr sz="1703" dirty="0"/>
              <a:t>A spot of blood. And a spot of yellow. They think it’s an evil seance but it was all just a BBQ gone wrong. </a:t>
            </a:r>
          </a:p>
        </p:txBody>
      </p:sp>
      <p:sp>
        <p:nvSpPr>
          <p:cNvPr id="89" name="Shape 89"/>
          <p:cNvSpPr/>
          <p:nvPr/>
        </p:nvSpPr>
        <p:spPr>
          <a:xfrm>
            <a:off x="6171158" y="3160055"/>
            <a:ext cx="1802225" cy="57400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a:pPr>
            <a:r>
              <a:rPr sz="1865"/>
              <a:t>everything runs in </a:t>
            </a:r>
          </a:p>
          <a:p>
            <a:pPr lvl="0">
              <a:defRPr sz="1800"/>
            </a:pPr>
            <a:r>
              <a:rPr sz="1865" dirty="0"/>
              <a:t>slow motion </a:t>
            </a:r>
          </a:p>
        </p:txBody>
      </p:sp>
      <p:sp>
        <p:nvSpPr>
          <p:cNvPr id="90" name="Shape 90"/>
          <p:cNvSpPr/>
          <p:nvPr/>
        </p:nvSpPr>
        <p:spPr>
          <a:xfrm>
            <a:off x="9802297" y="2530253"/>
            <a:ext cx="3310312" cy="14226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endParaRPr sz="1541" dirty="0"/>
          </a:p>
          <a:p>
            <a:pPr lvl="0" algn="l">
              <a:defRPr sz="1800"/>
            </a:pPr>
            <a:r>
              <a:rPr sz="1541" dirty="0"/>
              <a:t>The girl you met, started to fall in love with was actually not a girl at all. An photo you found in the attic. Your parents tell you it’s an old image of your great grandmother. </a:t>
            </a:r>
          </a:p>
        </p:txBody>
      </p:sp>
      <p:sp>
        <p:nvSpPr>
          <p:cNvPr id="91" name="Shape 91"/>
          <p:cNvSpPr/>
          <p:nvPr/>
        </p:nvSpPr>
        <p:spPr>
          <a:xfrm>
            <a:off x="9825200" y="4336448"/>
            <a:ext cx="3434870" cy="15723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100"/>
            </a:lvl1pPr>
          </a:lstStyle>
          <a:p>
            <a:pPr lvl="0">
              <a:defRPr sz="1800"/>
            </a:pPr>
            <a:r>
              <a:rPr sz="1703" dirty="0"/>
              <a:t>He meets his teacher, who shouldn’t even be alive, but looking youthful and vibrant. You think it’s because he’s a vampire. He’s just your old teacher’s son who decided to take up teaching like his dad. </a:t>
            </a:r>
          </a:p>
        </p:txBody>
      </p:sp>
      <p:sp>
        <p:nvSpPr>
          <p:cNvPr id="92" name="Shape 92"/>
          <p:cNvSpPr/>
          <p:nvPr/>
        </p:nvSpPr>
        <p:spPr>
          <a:xfrm>
            <a:off x="9897529" y="6602975"/>
            <a:ext cx="3027304" cy="7861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2100"/>
            </a:lvl1pPr>
          </a:lstStyle>
          <a:p>
            <a:pPr lvl="0">
              <a:defRPr sz="1800"/>
            </a:pPr>
            <a:r>
              <a:rPr sz="1703" dirty="0"/>
              <a:t>“How wrong he was.” turns out to be the words on a man’s grave - but no one knows why…</a:t>
            </a:r>
          </a:p>
        </p:txBody>
      </p:sp>
      <p:sp>
        <p:nvSpPr>
          <p:cNvPr id="93" name="Shape 93"/>
          <p:cNvSpPr/>
          <p:nvPr/>
        </p:nvSpPr>
        <p:spPr>
          <a:xfrm>
            <a:off x="6559274" y="8269559"/>
            <a:ext cx="4880771" cy="10482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2100"/>
            </a:lvl1pPr>
          </a:lstStyle>
          <a:p>
            <a:pPr lvl="0">
              <a:defRPr sz="1800"/>
            </a:pPr>
            <a:r>
              <a:rPr sz="1703" dirty="0"/>
              <a:t>A job interview is actually to care for a little girl with disabilities. You thought it was for McDonalds. You </a:t>
            </a:r>
            <a:r>
              <a:rPr sz="1703" dirty="0" err="1"/>
              <a:t>realise</a:t>
            </a:r>
            <a:r>
              <a:rPr sz="1703" dirty="0"/>
              <a:t> the father has lied because no one will care for her. You decide to flip your attitude instead of burgers. </a:t>
            </a:r>
          </a:p>
        </p:txBody>
      </p:sp>
      <p:sp>
        <p:nvSpPr>
          <p:cNvPr id="2" name="TextBox 1"/>
          <p:cNvSpPr txBox="1"/>
          <p:nvPr/>
        </p:nvSpPr>
        <p:spPr>
          <a:xfrm>
            <a:off x="9042940" y="1682511"/>
            <a:ext cx="650806" cy="369332"/>
          </a:xfrm>
          <a:prstGeom prst="rect">
            <a:avLst/>
          </a:prstGeom>
          <a:noFill/>
        </p:spPr>
        <p:txBody>
          <a:bodyPr wrap="square" rtlCol="0">
            <a:spAutoFit/>
          </a:bodyPr>
          <a:lstStyle/>
          <a:p>
            <a:r>
              <a:rPr lang="en-US" dirty="0"/>
              <a:t>OR</a:t>
            </a:r>
          </a:p>
        </p:txBody>
      </p:sp>
      <p:sp>
        <p:nvSpPr>
          <p:cNvPr id="17" name="TextBox 16"/>
          <p:cNvSpPr txBox="1"/>
          <p:nvPr/>
        </p:nvSpPr>
        <p:spPr>
          <a:xfrm>
            <a:off x="8817513" y="3432214"/>
            <a:ext cx="650806" cy="369332"/>
          </a:xfrm>
          <a:prstGeom prst="rect">
            <a:avLst/>
          </a:prstGeom>
          <a:noFill/>
        </p:spPr>
        <p:txBody>
          <a:bodyPr wrap="square" rtlCol="0">
            <a:spAutoFit/>
          </a:bodyPr>
          <a:lstStyle/>
          <a:p>
            <a:r>
              <a:rPr lang="en-US" dirty="0"/>
              <a:t>OR</a:t>
            </a:r>
          </a:p>
        </p:txBody>
      </p:sp>
      <p:sp>
        <p:nvSpPr>
          <p:cNvPr id="18" name="TextBox 17"/>
          <p:cNvSpPr txBox="1"/>
          <p:nvPr/>
        </p:nvSpPr>
        <p:spPr>
          <a:xfrm>
            <a:off x="8708416" y="4814767"/>
            <a:ext cx="650806" cy="369332"/>
          </a:xfrm>
          <a:prstGeom prst="rect">
            <a:avLst/>
          </a:prstGeom>
          <a:noFill/>
        </p:spPr>
        <p:txBody>
          <a:bodyPr wrap="square" rtlCol="0">
            <a:spAutoFit/>
          </a:bodyPr>
          <a:lstStyle/>
          <a:p>
            <a:r>
              <a:rPr lang="en-US" dirty="0"/>
              <a:t>OR</a:t>
            </a:r>
          </a:p>
        </p:txBody>
      </p:sp>
      <p:sp>
        <p:nvSpPr>
          <p:cNvPr id="19" name="TextBox 18"/>
          <p:cNvSpPr txBox="1"/>
          <p:nvPr/>
        </p:nvSpPr>
        <p:spPr>
          <a:xfrm>
            <a:off x="9101753" y="6743136"/>
            <a:ext cx="650806" cy="369332"/>
          </a:xfrm>
          <a:prstGeom prst="rect">
            <a:avLst/>
          </a:prstGeom>
          <a:noFill/>
        </p:spPr>
        <p:txBody>
          <a:bodyPr wrap="square" rtlCol="0">
            <a:spAutoFit/>
          </a:bodyPr>
          <a:lstStyle/>
          <a:p>
            <a:r>
              <a:rPr lang="en-US" dirty="0"/>
              <a:t>OR</a:t>
            </a:r>
          </a:p>
        </p:txBody>
      </p:sp>
    </p:spTree>
    <p:extLst>
      <p:ext uri="{BB962C8B-B14F-4D97-AF65-F5344CB8AC3E}">
        <p14:creationId xmlns:p14="http://schemas.microsoft.com/office/powerpoint/2010/main" val="119658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Vocabulary to try: </a:t>
            </a:r>
          </a:p>
        </p:txBody>
      </p:sp>
      <p:sp>
        <p:nvSpPr>
          <p:cNvPr id="3" name="Content Placeholder 2"/>
          <p:cNvSpPr>
            <a:spLocks noGrp="1"/>
          </p:cNvSpPr>
          <p:nvPr>
            <p:ph idx="1"/>
          </p:nvPr>
        </p:nvSpPr>
        <p:spPr>
          <a:xfrm>
            <a:off x="702945" y="2370669"/>
            <a:ext cx="6182489" cy="6705130"/>
          </a:xfrm>
        </p:spPr>
        <p:txBody>
          <a:bodyPr>
            <a:normAutofit fontScale="92500" lnSpcReduction="10000"/>
          </a:bodyPr>
          <a:lstStyle/>
          <a:p>
            <a:r>
              <a:rPr lang="en-GB" b="1" dirty="0"/>
              <a:t>Nouns/adjectives – the THINGS you SEE</a:t>
            </a:r>
          </a:p>
          <a:p>
            <a:r>
              <a:rPr lang="en-GB" dirty="0"/>
              <a:t>Pistons (car engine)</a:t>
            </a:r>
          </a:p>
          <a:p>
            <a:r>
              <a:rPr lang="en-GB" dirty="0"/>
              <a:t>megalithic mausoleum (grave)</a:t>
            </a:r>
          </a:p>
          <a:p>
            <a:r>
              <a:rPr lang="en-GB" dirty="0"/>
              <a:t>Rusted red </a:t>
            </a:r>
          </a:p>
          <a:p>
            <a:r>
              <a:rPr lang="en-GB" dirty="0"/>
              <a:t>Abomination (bad)</a:t>
            </a:r>
          </a:p>
          <a:p>
            <a:r>
              <a:rPr lang="en-GB" dirty="0"/>
              <a:t>Hideous (sickening)</a:t>
            </a:r>
          </a:p>
          <a:p>
            <a:r>
              <a:rPr lang="en-GB" dirty="0"/>
              <a:t>Monstrosity </a:t>
            </a:r>
          </a:p>
          <a:p>
            <a:r>
              <a:rPr lang="en-GB" dirty="0"/>
              <a:t>Dank (dirty) </a:t>
            </a:r>
          </a:p>
          <a:p>
            <a:r>
              <a:rPr lang="en-GB" dirty="0"/>
              <a:t>Vomitus green (puke green) </a:t>
            </a:r>
          </a:p>
          <a:p>
            <a:r>
              <a:rPr lang="en-GB" dirty="0"/>
              <a:t>Abandoned (empty) </a:t>
            </a:r>
          </a:p>
          <a:p>
            <a:r>
              <a:rPr lang="en-GB" dirty="0"/>
              <a:t>Derelict (empty)</a:t>
            </a:r>
          </a:p>
          <a:p>
            <a:r>
              <a:rPr lang="en-GB" dirty="0"/>
              <a:t>Vacant cesspool (empty and gross) </a:t>
            </a:r>
          </a:p>
        </p:txBody>
      </p:sp>
      <p:sp>
        <p:nvSpPr>
          <p:cNvPr id="5" name="Content Placeholder 2"/>
          <p:cNvSpPr txBox="1">
            <a:spLocks/>
          </p:cNvSpPr>
          <p:nvPr/>
        </p:nvSpPr>
        <p:spPr>
          <a:xfrm>
            <a:off x="7245474" y="2361356"/>
            <a:ext cx="6182489" cy="670513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a:t>Verbs – WHAT you do </a:t>
            </a:r>
          </a:p>
          <a:p>
            <a:r>
              <a:rPr lang="en-GB" dirty="0"/>
              <a:t>Catapulted (jump) </a:t>
            </a:r>
          </a:p>
          <a:p>
            <a:r>
              <a:rPr lang="en-GB" dirty="0"/>
              <a:t>Scuttled (run carefully) </a:t>
            </a:r>
          </a:p>
          <a:p>
            <a:r>
              <a:rPr lang="en-GB" dirty="0"/>
              <a:t>Barrelled (run) </a:t>
            </a:r>
          </a:p>
          <a:p>
            <a:r>
              <a:rPr lang="en-GB" dirty="0"/>
              <a:t>Darted (run quickly) </a:t>
            </a:r>
          </a:p>
          <a:p>
            <a:r>
              <a:rPr lang="en-GB" dirty="0"/>
              <a:t>Vaulted (jump)</a:t>
            </a:r>
          </a:p>
          <a:p>
            <a:r>
              <a:rPr lang="en-GB" dirty="0"/>
              <a:t>Recoiled, jerked, flinched (to start)</a:t>
            </a:r>
          </a:p>
          <a:p>
            <a:r>
              <a:rPr lang="en-GB" dirty="0"/>
              <a:t>Gaped (look in terror)</a:t>
            </a:r>
          </a:p>
          <a:p>
            <a:r>
              <a:rPr lang="en-GB" dirty="0"/>
              <a:t>Transfixed (can’t look away) </a:t>
            </a:r>
          </a:p>
          <a:p>
            <a:r>
              <a:rPr lang="en-GB" dirty="0"/>
              <a:t>Pivoted (spin) </a:t>
            </a:r>
          </a:p>
          <a:p>
            <a:r>
              <a:rPr lang="en-GB" dirty="0"/>
              <a:t>Pinioned (held down)  </a:t>
            </a:r>
          </a:p>
        </p:txBody>
      </p:sp>
    </p:spTree>
    <p:extLst>
      <p:ext uri="{BB962C8B-B14F-4D97-AF65-F5344CB8AC3E}">
        <p14:creationId xmlns:p14="http://schemas.microsoft.com/office/powerpoint/2010/main" val="38378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FEEEE"/>
            </a:gs>
            <a:gs pos="100000">
              <a:srgbClr val="AFEEEE">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931403" y="165204"/>
            <a:ext cx="12014209" cy="507831"/>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700" b="0" i="0" u="sng" strike="noStrike" kern="1200" cap="none" spc="0" normalizeH="0" baseline="0" noProof="0">
                <a:ln>
                  <a:noFill/>
                </a:ln>
                <a:solidFill>
                  <a:srgbClr val="000000"/>
                </a:solidFill>
                <a:effectLst/>
                <a:uLnTx/>
                <a:uFillTx/>
                <a:latin typeface="Arial - 36"/>
                <a:ea typeface="+mn-ea"/>
                <a:cs typeface="+mn-cs"/>
              </a:rPr>
              <a:t>Paper 1 Section 2: Narratives</a:t>
            </a:r>
          </a:p>
        </p:txBody>
      </p:sp>
      <p:sp>
        <p:nvSpPr>
          <p:cNvPr id="3" name="TextBox 2"/>
          <p:cNvSpPr txBox="1"/>
          <p:nvPr/>
        </p:nvSpPr>
        <p:spPr>
          <a:xfrm>
            <a:off x="544782" y="835194"/>
            <a:ext cx="11864657" cy="52322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B0082"/>
                </a:solidFill>
                <a:effectLst/>
                <a:uLnTx/>
                <a:uFillTx/>
                <a:latin typeface="Arial - 18"/>
                <a:ea typeface="+mn-ea"/>
                <a:cs typeface="+mn-cs"/>
              </a:rPr>
              <a:t>Learning Objective: </a:t>
            </a:r>
            <a:r>
              <a:rPr kumimoji="0" lang="en-GB" sz="2800" b="0" i="0" u="none" strike="noStrike" kern="1200" cap="none" spc="0" normalizeH="0" baseline="0" noProof="0" dirty="0">
                <a:ln>
                  <a:noFill/>
                </a:ln>
                <a:solidFill>
                  <a:srgbClr val="4B0082"/>
                </a:solidFill>
                <a:effectLst/>
                <a:uLnTx/>
                <a:uFillTx/>
                <a:latin typeface="Arial - 14"/>
                <a:ea typeface="+mn-ea"/>
                <a:cs typeface="+mn-cs"/>
              </a:rPr>
              <a:t>To develop imaginative settings and characters.</a:t>
            </a:r>
            <a:endParaRPr kumimoji="0" lang="en-GB" sz="2800" b="0" i="0" u="none" strike="noStrike" kern="1200" cap="none" spc="0" normalizeH="0" baseline="0" noProof="0" dirty="0">
              <a:ln>
                <a:noFill/>
              </a:ln>
              <a:solidFill>
                <a:srgbClr val="000000"/>
              </a:solidFill>
              <a:effectLst/>
              <a:uLnTx/>
              <a:uFillTx/>
              <a:latin typeface="Arial - 14"/>
              <a:ea typeface="+mn-ea"/>
              <a:cs typeface="+mn-cs"/>
            </a:endParaRPr>
          </a:p>
        </p:txBody>
      </p:sp>
      <p:pic>
        <p:nvPicPr>
          <p:cNvPr id="6" name="Picture 5">
            <a:extLst>
              <a:ext uri="{FF2B5EF4-FFF2-40B4-BE49-F238E27FC236}">
                <a16:creationId xmlns:a16="http://schemas.microsoft.com/office/drawing/2014/main" id="{B56348FF-73D6-4510-BBE9-117B5ED542B0}"/>
              </a:ext>
            </a:extLst>
          </p:cNvPr>
          <p:cNvPicPr>
            <a:picLocks noChangeAspect="1"/>
          </p:cNvPicPr>
          <p:nvPr/>
        </p:nvPicPr>
        <p:blipFill>
          <a:blip r:embed="rId2"/>
          <a:stretch>
            <a:fillRect/>
          </a:stretch>
        </p:blipFill>
        <p:spPr>
          <a:xfrm>
            <a:off x="1491006" y="1855276"/>
            <a:ext cx="9972208" cy="7469530"/>
          </a:xfrm>
          <a:prstGeom prst="rect">
            <a:avLst/>
          </a:prstGeom>
        </p:spPr>
      </p:pic>
    </p:spTree>
    <p:extLst>
      <p:ext uri="{BB962C8B-B14F-4D97-AF65-F5344CB8AC3E}">
        <p14:creationId xmlns:p14="http://schemas.microsoft.com/office/powerpoint/2010/main" val="257067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784" y="654374"/>
            <a:ext cx="12756444" cy="174421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67730" tIns="67730" rIns="67730" bIns="67730" spcCol="38100">
            <a:spAutoFit/>
          </a:bodyPr>
          <a:lstStyle/>
          <a:p>
            <a:pPr>
              <a:defRPr/>
            </a:pPr>
            <a:r>
              <a:rPr lang="en-GB" sz="1778" dirty="0">
                <a:latin typeface="+mj-lt"/>
                <a:ea typeface="+mj-ea"/>
                <a:cs typeface="+mj-cs"/>
                <a:sym typeface="Helvetica"/>
              </a:rPr>
              <a:t>Episode 1: Attention-grabbing, unusual. Introduce (describe) the characters (no more than 2)and </a:t>
            </a:r>
            <a:r>
              <a:rPr lang="en-GB" sz="1778" b="1" dirty="0">
                <a:latin typeface="+mj-lt"/>
                <a:ea typeface="+mj-ea"/>
                <a:cs typeface="+mj-cs"/>
                <a:sym typeface="Helvetica"/>
              </a:rPr>
              <a:t>get right into the problem or conflict. </a:t>
            </a:r>
            <a:r>
              <a:rPr lang="en-GB" sz="1778" dirty="0">
                <a:latin typeface="+mj-lt"/>
                <a:ea typeface="+mj-ea"/>
                <a:cs typeface="+mj-cs"/>
                <a:sym typeface="Helvetica"/>
              </a:rPr>
              <a:t>You could: </a:t>
            </a:r>
            <a:r>
              <a:rPr lang="en-GB" sz="1556" dirty="0">
                <a:latin typeface="+mj-lt"/>
                <a:ea typeface="+mj-ea"/>
                <a:cs typeface="+mj-cs"/>
                <a:sym typeface="Helvetica"/>
              </a:rPr>
              <a:t>Introduce Your Main Characters, Foreshadow The Ending, Show Characters Under Stress, Show the Hero and the Villain, Show What's at Stake, Establish the Setting , Establish the Scene of the Conflict , Set the Tone of the Story </a:t>
            </a: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r>
              <a:rPr lang="en-GB" sz="1778" dirty="0">
                <a:latin typeface="+mj-lt"/>
                <a:ea typeface="+mj-ea"/>
                <a:cs typeface="+mj-cs"/>
                <a:sym typeface="Helvetica"/>
              </a:rPr>
              <a:t> </a:t>
            </a:r>
          </a:p>
        </p:txBody>
      </p:sp>
      <p:sp>
        <p:nvSpPr>
          <p:cNvPr id="5" name="TextBox 4"/>
          <p:cNvSpPr txBox="1"/>
          <p:nvPr/>
        </p:nvSpPr>
        <p:spPr>
          <a:xfrm>
            <a:off x="481895" y="112890"/>
            <a:ext cx="2596444" cy="54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67730" tIns="67730" rIns="67730" bIns="67730" spcCol="38100">
            <a:spAutoFit/>
          </a:bodyPr>
          <a:lstStyle/>
          <a:p>
            <a:pPr>
              <a:defRPr/>
            </a:pPr>
            <a:r>
              <a:rPr lang="en-GB" sz="2667">
                <a:latin typeface="+mj-lt"/>
                <a:ea typeface="+mj-ea"/>
                <a:cs typeface="+mj-cs"/>
                <a:sym typeface="Helvetica"/>
              </a:rPr>
              <a:t>Story Outline: </a:t>
            </a:r>
          </a:p>
        </p:txBody>
      </p:sp>
      <p:sp>
        <p:nvSpPr>
          <p:cNvPr id="6" name="TextBox 5"/>
          <p:cNvSpPr txBox="1"/>
          <p:nvPr/>
        </p:nvSpPr>
        <p:spPr>
          <a:xfrm>
            <a:off x="589043" y="2521944"/>
            <a:ext cx="12756444" cy="177838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67730" tIns="67730" rIns="67730" bIns="67730" spcCol="38100">
            <a:spAutoFit/>
          </a:bodyPr>
          <a:lstStyle/>
          <a:p>
            <a:pPr>
              <a:defRPr/>
            </a:pPr>
            <a:r>
              <a:rPr lang="en-GB" sz="1778" dirty="0">
                <a:latin typeface="+mj-lt"/>
                <a:ea typeface="+mj-ea"/>
                <a:cs typeface="+mj-cs"/>
                <a:sym typeface="Helvetica"/>
              </a:rPr>
              <a:t>Episode 2: Describe the setting now – describe a single place. Use complex sentences, imagery (colours, 5-senses) and use metaphor for describe. (set the mood - add pathetic fallacy)</a:t>
            </a: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r>
              <a:rPr lang="en-GB" sz="1778" dirty="0">
                <a:latin typeface="+mj-lt"/>
                <a:ea typeface="+mj-ea"/>
                <a:cs typeface="+mj-cs"/>
                <a:sym typeface="Helvetica"/>
              </a:rPr>
              <a:t> </a:t>
            </a:r>
          </a:p>
        </p:txBody>
      </p:sp>
      <p:sp>
        <p:nvSpPr>
          <p:cNvPr id="7" name="TextBox 6"/>
          <p:cNvSpPr txBox="1"/>
          <p:nvPr/>
        </p:nvSpPr>
        <p:spPr>
          <a:xfrm>
            <a:off x="602437" y="4511142"/>
            <a:ext cx="12756444" cy="150478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67730" tIns="67730" rIns="67730" bIns="67730" spcCol="38100">
            <a:spAutoFit/>
          </a:bodyPr>
          <a:lstStyle/>
          <a:p>
            <a:pPr>
              <a:defRPr/>
            </a:pPr>
            <a:r>
              <a:rPr lang="en-GB" sz="1778" dirty="0">
                <a:latin typeface="+mj-lt"/>
                <a:ea typeface="+mj-ea"/>
                <a:cs typeface="+mj-cs"/>
                <a:sym typeface="Helvetica"/>
              </a:rPr>
              <a:t>Episode 3: Describe the conflict rising. Describe the characters feelings.  </a:t>
            </a: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r>
              <a:rPr lang="en-GB" sz="1778" dirty="0">
                <a:latin typeface="+mj-lt"/>
                <a:ea typeface="+mj-ea"/>
                <a:cs typeface="+mj-cs"/>
                <a:sym typeface="Helvetica"/>
              </a:rPr>
              <a:t> </a:t>
            </a:r>
          </a:p>
        </p:txBody>
      </p:sp>
      <p:sp>
        <p:nvSpPr>
          <p:cNvPr id="8" name="TextBox 7"/>
          <p:cNvSpPr txBox="1"/>
          <p:nvPr/>
        </p:nvSpPr>
        <p:spPr>
          <a:xfrm>
            <a:off x="594784" y="6234839"/>
            <a:ext cx="12756444" cy="150478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67730" tIns="67730" rIns="67730" bIns="67730" spcCol="38100">
            <a:spAutoFit/>
          </a:bodyPr>
          <a:lstStyle/>
          <a:p>
            <a:pPr>
              <a:defRPr/>
            </a:pPr>
            <a:r>
              <a:rPr lang="en-GB" sz="1778" dirty="0">
                <a:latin typeface="+mj-lt"/>
                <a:ea typeface="+mj-ea"/>
                <a:cs typeface="+mj-cs"/>
                <a:sym typeface="Helvetica"/>
              </a:rPr>
              <a:t>Episode 4: Describe the resolution – the character solves the problem. Use vivid imagery, personification, tiny, unusual details.  </a:t>
            </a: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r>
              <a:rPr lang="en-GB" sz="1778" dirty="0">
                <a:latin typeface="+mj-lt"/>
                <a:ea typeface="+mj-ea"/>
                <a:cs typeface="+mj-cs"/>
                <a:sym typeface="Helvetica"/>
              </a:rPr>
              <a:t> </a:t>
            </a:r>
          </a:p>
        </p:txBody>
      </p:sp>
      <p:sp>
        <p:nvSpPr>
          <p:cNvPr id="9" name="TextBox 8"/>
          <p:cNvSpPr txBox="1"/>
          <p:nvPr/>
        </p:nvSpPr>
        <p:spPr>
          <a:xfrm>
            <a:off x="615831" y="8134012"/>
            <a:ext cx="12756444" cy="150478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67730" tIns="67730" rIns="67730" bIns="67730" spcCol="38100">
            <a:spAutoFit/>
          </a:bodyPr>
          <a:lstStyle/>
          <a:p>
            <a:pPr>
              <a:defRPr/>
            </a:pPr>
            <a:r>
              <a:rPr lang="en-GB" sz="1778" dirty="0">
                <a:latin typeface="+mj-lt"/>
                <a:ea typeface="+mj-ea"/>
                <a:cs typeface="+mj-cs"/>
                <a:sym typeface="Helvetica"/>
              </a:rPr>
              <a:t>Episode 5: Describe the denouement (it can be a plot twist). What happens to the characters afterwards? The next day? A year later?   </a:t>
            </a: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endParaRPr lang="en-GB" sz="1778" dirty="0">
              <a:latin typeface="+mj-lt"/>
              <a:ea typeface="+mj-ea"/>
              <a:cs typeface="+mj-cs"/>
              <a:sym typeface="Helvetica"/>
            </a:endParaRPr>
          </a:p>
          <a:p>
            <a:pPr>
              <a:defRPr/>
            </a:pPr>
            <a:r>
              <a:rPr lang="en-GB" sz="1778" dirty="0">
                <a:latin typeface="+mj-lt"/>
                <a:ea typeface="+mj-ea"/>
                <a:cs typeface="+mj-cs"/>
                <a:sym typeface="Helvetica"/>
              </a:rPr>
              <a:t> </a:t>
            </a:r>
          </a:p>
        </p:txBody>
      </p:sp>
    </p:spTree>
    <p:extLst>
      <p:ext uri="{BB962C8B-B14F-4D97-AF65-F5344CB8AC3E}">
        <p14:creationId xmlns:p14="http://schemas.microsoft.com/office/powerpoint/2010/main" val="193238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22" y="754309"/>
            <a:ext cx="12653010" cy="1693333"/>
          </a:xfrm>
        </p:spPr>
        <p:txBody>
          <a:bodyPr/>
          <a:lstStyle/>
          <a:p>
            <a:r>
              <a:rPr lang="en-US" dirty="0"/>
              <a:t>Plan </a:t>
            </a:r>
          </a:p>
        </p:txBody>
      </p:sp>
      <p:sp>
        <p:nvSpPr>
          <p:cNvPr id="3" name="Content Placeholder 2"/>
          <p:cNvSpPr>
            <a:spLocks noGrp="1"/>
          </p:cNvSpPr>
          <p:nvPr>
            <p:ph idx="1"/>
          </p:nvPr>
        </p:nvSpPr>
        <p:spPr>
          <a:xfrm>
            <a:off x="236395" y="1759501"/>
            <a:ext cx="13798202" cy="8248352"/>
          </a:xfrm>
        </p:spPr>
        <p:txBody>
          <a:bodyPr>
            <a:noAutofit/>
          </a:bodyPr>
          <a:lstStyle/>
          <a:p>
            <a:r>
              <a:rPr lang="en-GB" sz="3700" dirty="0"/>
              <a:t>Abandoned – a man finds a child buried beneath the snow, blames the parents, realises it’s not a child at all…</a:t>
            </a:r>
            <a:endParaRPr lang="en-US" sz="3700" dirty="0"/>
          </a:p>
          <a:p>
            <a:r>
              <a:rPr lang="en-GB" sz="3700" dirty="0"/>
              <a:t> </a:t>
            </a:r>
            <a:endParaRPr lang="en-US" sz="3700" dirty="0"/>
          </a:p>
          <a:p>
            <a:r>
              <a:rPr lang="en-GB" sz="3700" dirty="0"/>
              <a:t>The Secret  - A little girl doesn’t tell anyone that she sees the colour red on everything because she thinks it’s the only colour. Until she is hit on the head and tries to hide from all of the colour. </a:t>
            </a:r>
            <a:endParaRPr lang="en-US" sz="3700" dirty="0"/>
          </a:p>
          <a:p>
            <a:r>
              <a:rPr lang="en-GB" sz="3700" dirty="0"/>
              <a:t> </a:t>
            </a:r>
            <a:endParaRPr lang="en-US" sz="3700" dirty="0"/>
          </a:p>
          <a:p>
            <a:r>
              <a:rPr lang="en-GB" sz="3700" dirty="0"/>
              <a:t>Never Again – A man starts picking at a scab, saying “never again” </a:t>
            </a:r>
            <a:r>
              <a:rPr lang="en-US" sz="3700" dirty="0"/>
              <a:t>and the doctor realizes, he’s not crazy, the man was just trying to get rid of a tracking device…</a:t>
            </a:r>
          </a:p>
          <a:p>
            <a:r>
              <a:rPr lang="en-GB" sz="3700" dirty="0"/>
              <a:t> </a:t>
            </a:r>
            <a:endParaRPr lang="en-US" sz="3700" dirty="0"/>
          </a:p>
          <a:p>
            <a:r>
              <a:rPr lang="en-GB" sz="3700" dirty="0"/>
              <a:t>The Hero – perhaps it is about an old lady crossing the road, who SAVES a boy, listening to his iPhone and not paying attention. </a:t>
            </a:r>
            <a:endParaRPr lang="en-US" sz="3700" dirty="0"/>
          </a:p>
          <a:p>
            <a:endParaRPr lang="en-US" sz="3700" dirty="0"/>
          </a:p>
        </p:txBody>
      </p:sp>
      <p:sp>
        <p:nvSpPr>
          <p:cNvPr id="4" name="TextBox 3"/>
          <p:cNvSpPr txBox="1"/>
          <p:nvPr/>
        </p:nvSpPr>
        <p:spPr>
          <a:xfrm>
            <a:off x="476722" y="5175"/>
            <a:ext cx="13465496" cy="1754326"/>
          </a:xfrm>
          <a:prstGeom prst="rect">
            <a:avLst/>
          </a:prstGeom>
          <a:noFill/>
        </p:spPr>
        <p:txBody>
          <a:bodyPr wrap="square" rtlCol="0">
            <a:spAutoFit/>
          </a:bodyPr>
          <a:lstStyle/>
          <a:p>
            <a:r>
              <a:rPr lang="en-US" sz="3600" b="1" dirty="0"/>
              <a:t>TASK: choose one of these titles to begin PLANNING out your story. If you’ve already made a plan, just adjust it to link it to these titles. </a:t>
            </a:r>
          </a:p>
          <a:p>
            <a:r>
              <a:rPr lang="en-US" sz="3600" b="1" dirty="0"/>
              <a:t>10 minutes! </a:t>
            </a:r>
          </a:p>
        </p:txBody>
      </p:sp>
    </p:spTree>
    <p:extLst>
      <p:ext uri="{BB962C8B-B14F-4D97-AF65-F5344CB8AC3E}">
        <p14:creationId xmlns:p14="http://schemas.microsoft.com/office/powerpoint/2010/main" val="350194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870" t="14943" r="21870" b="11171"/>
          <a:stretch/>
        </p:blipFill>
        <p:spPr bwMode="auto">
          <a:xfrm>
            <a:off x="95346" y="48183"/>
            <a:ext cx="14161076" cy="9869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347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778" y="903536"/>
            <a:ext cx="12241360" cy="8402300"/>
          </a:xfrm>
          <a:prstGeom prst="rect">
            <a:avLst/>
          </a:prstGeom>
        </p:spPr>
        <p:txBody>
          <a:bodyPr wrap="square">
            <a:spAutoFit/>
          </a:bodyPr>
          <a:lstStyle/>
          <a:p>
            <a:r>
              <a:rPr lang="en-US" sz="5400" dirty="0">
                <a:latin typeface="Calibri" panose="020F0502020204030204" pitchFamily="34" charset="0"/>
                <a:ea typeface="Calibri" panose="020F0502020204030204" pitchFamily="34" charset="0"/>
                <a:cs typeface="Times New Roman" panose="02020603050405020304" pitchFamily="18" charset="0"/>
              </a:rPr>
              <a:t>Ex: Gate – negative and scary: </a:t>
            </a:r>
          </a:p>
          <a:p>
            <a:r>
              <a:rPr lang="en-US" sz="5400" dirty="0">
                <a:latin typeface="Calibri" panose="020F0502020204030204" pitchFamily="34" charset="0"/>
                <a:ea typeface="Calibri" panose="020F0502020204030204" pitchFamily="34" charset="0"/>
                <a:cs typeface="Times New Roman" panose="02020603050405020304" pitchFamily="18" charset="0"/>
              </a:rPr>
              <a:t>Whining on its hinges, the </a:t>
            </a:r>
            <a:r>
              <a:rPr lang="en-US" sz="5400" b="1" dirty="0">
                <a:latin typeface="Calibri" panose="020F0502020204030204" pitchFamily="34" charset="0"/>
                <a:ea typeface="Calibri" panose="020F0502020204030204" pitchFamily="34" charset="0"/>
                <a:cs typeface="Times New Roman" panose="02020603050405020304" pitchFamily="18" charset="0"/>
              </a:rPr>
              <a:t>rusted, decrepit, ancient</a:t>
            </a:r>
            <a:r>
              <a:rPr lang="en-US" sz="5400" dirty="0">
                <a:latin typeface="Calibri" panose="020F0502020204030204" pitchFamily="34" charset="0"/>
                <a:ea typeface="Calibri" panose="020F0502020204030204" pitchFamily="34" charset="0"/>
                <a:cs typeface="Times New Roman" panose="02020603050405020304" pitchFamily="18" charset="0"/>
              </a:rPr>
              <a:t> gate </a:t>
            </a:r>
            <a:r>
              <a:rPr lang="en-US" sz="5400" u="sng" dirty="0">
                <a:latin typeface="Calibri" panose="020F0502020204030204" pitchFamily="34" charset="0"/>
                <a:ea typeface="Calibri" panose="020F0502020204030204" pitchFamily="34" charset="0"/>
                <a:cs typeface="Times New Roman" panose="02020603050405020304" pitchFamily="18" charset="0"/>
              </a:rPr>
              <a:t>hung</a:t>
            </a:r>
            <a:r>
              <a:rPr lang="en-US" sz="5400" dirty="0">
                <a:latin typeface="Calibri" panose="020F0502020204030204" pitchFamily="34" charset="0"/>
                <a:ea typeface="Calibri" panose="020F0502020204030204" pitchFamily="34" charset="0"/>
                <a:cs typeface="Times New Roman" panose="02020603050405020304" pitchFamily="18" charset="0"/>
              </a:rPr>
              <a:t> </a:t>
            </a:r>
            <a:r>
              <a:rPr lang="en-US" sz="5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like the bones of a corpse. </a:t>
            </a:r>
          </a:p>
          <a:p>
            <a:endParaRPr lang="en-US" sz="5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endParaRPr lang="en-US" sz="5400" dirty="0">
              <a:latin typeface="Calibri" panose="020F0502020204030204" pitchFamily="34" charset="0"/>
              <a:ea typeface="Calibri" panose="020F0502020204030204" pitchFamily="34" charset="0"/>
              <a:cs typeface="Times New Roman" panose="02020603050405020304" pitchFamily="18" charset="0"/>
            </a:endParaRPr>
          </a:p>
          <a:p>
            <a:endParaRPr lang="en-US" sz="5400" dirty="0">
              <a:latin typeface="Calibri" panose="020F0502020204030204" pitchFamily="34" charset="0"/>
              <a:ea typeface="Calibri" panose="020F0502020204030204" pitchFamily="34" charset="0"/>
              <a:cs typeface="Times New Roman" panose="02020603050405020304" pitchFamily="18" charset="0"/>
            </a:endParaRPr>
          </a:p>
          <a:p>
            <a:r>
              <a:rPr lang="en-US" sz="5400" dirty="0">
                <a:latin typeface="Calibri" panose="020F0502020204030204" pitchFamily="34" charset="0"/>
                <a:ea typeface="Calibri" panose="020F0502020204030204" pitchFamily="34" charset="0"/>
                <a:cs typeface="Times New Roman" panose="02020603050405020304" pitchFamily="18" charset="0"/>
              </a:rPr>
              <a:t>Gate - positive and joyful</a:t>
            </a:r>
            <a:r>
              <a:rPr lang="en-US" sz="5400">
                <a:latin typeface="Calibri" panose="020F0502020204030204" pitchFamily="34" charset="0"/>
                <a:ea typeface="Calibri" panose="020F0502020204030204" pitchFamily="34" charset="0"/>
                <a:cs typeface="Times New Roman" panose="02020603050405020304" pitchFamily="18" charset="0"/>
              </a:rPr>
              <a:t>: </a:t>
            </a:r>
          </a:p>
          <a:p>
            <a:r>
              <a:rPr lang="en-US" sz="5400">
                <a:latin typeface="Calibri" panose="020F0502020204030204" pitchFamily="34" charset="0"/>
                <a:ea typeface="Calibri" panose="020F0502020204030204" pitchFamily="34" charset="0"/>
                <a:cs typeface="Times New Roman" panose="02020603050405020304" pitchFamily="18" charset="0"/>
              </a:rPr>
              <a:t>Gleaming </a:t>
            </a:r>
            <a:r>
              <a:rPr lang="en-US" sz="5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like a trophy, </a:t>
            </a:r>
            <a:r>
              <a:rPr lang="en-US" sz="5400" dirty="0">
                <a:latin typeface="Calibri" panose="020F0502020204030204" pitchFamily="34" charset="0"/>
                <a:ea typeface="Calibri" panose="020F0502020204030204" pitchFamily="34" charset="0"/>
                <a:cs typeface="Times New Roman" panose="02020603050405020304" pitchFamily="18" charset="0"/>
              </a:rPr>
              <a:t>the </a:t>
            </a:r>
            <a:r>
              <a:rPr lang="en-US" sz="5400" b="1" dirty="0">
                <a:latin typeface="Calibri" panose="020F0502020204030204" pitchFamily="34" charset="0"/>
                <a:ea typeface="Calibri" panose="020F0502020204030204" pitchFamily="34" charset="0"/>
                <a:cs typeface="Times New Roman" panose="02020603050405020304" pitchFamily="18" charset="0"/>
              </a:rPr>
              <a:t>pristine, brass</a:t>
            </a:r>
            <a:r>
              <a:rPr lang="en-US" sz="5400" dirty="0">
                <a:latin typeface="Calibri" panose="020F0502020204030204" pitchFamily="34" charset="0"/>
                <a:ea typeface="Calibri" panose="020F0502020204030204" pitchFamily="34" charset="0"/>
                <a:cs typeface="Times New Roman" panose="02020603050405020304" pitchFamily="18" charset="0"/>
              </a:rPr>
              <a:t> gate </a:t>
            </a:r>
            <a:r>
              <a:rPr lang="en-US" sz="5400" u="sng" dirty="0">
                <a:latin typeface="Calibri" panose="020F0502020204030204" pitchFamily="34" charset="0"/>
                <a:ea typeface="Calibri" panose="020F0502020204030204" pitchFamily="34" charset="0"/>
                <a:cs typeface="Times New Roman" panose="02020603050405020304" pitchFamily="18" charset="0"/>
              </a:rPr>
              <a:t>arched</a:t>
            </a:r>
            <a:r>
              <a:rPr lang="en-US" sz="5400" dirty="0">
                <a:latin typeface="Calibri" panose="020F0502020204030204" pitchFamily="34" charset="0"/>
                <a:ea typeface="Calibri" panose="020F0502020204030204" pitchFamily="34" charset="0"/>
                <a:cs typeface="Times New Roman" panose="02020603050405020304" pitchFamily="18" charset="0"/>
              </a:rPr>
              <a:t> across the path. </a:t>
            </a:r>
          </a:p>
        </p:txBody>
      </p:sp>
    </p:spTree>
    <p:extLst>
      <p:ext uri="{BB962C8B-B14F-4D97-AF65-F5344CB8AC3E}">
        <p14:creationId xmlns:p14="http://schemas.microsoft.com/office/powerpoint/2010/main" val="113479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730" y="39685"/>
            <a:ext cx="12961440" cy="912815"/>
          </a:xfrm>
          <a:solidFill>
            <a:schemeClr val="tx2">
              <a:lumMod val="20000"/>
              <a:lumOff val="80000"/>
            </a:schemeClr>
          </a:solidFill>
        </p:spPr>
        <p:txBody>
          <a:bodyPr>
            <a:noAutofit/>
          </a:bodyPr>
          <a:lstStyle/>
          <a:p>
            <a:r>
              <a:rPr lang="en-GB" sz="2800" dirty="0"/>
              <a:t>TASK: which character is being described? Find three techniques used in all three descriptions. </a:t>
            </a:r>
          </a:p>
        </p:txBody>
      </p:sp>
      <p:sp>
        <p:nvSpPr>
          <p:cNvPr id="3" name="Text Placeholder 2"/>
          <p:cNvSpPr>
            <a:spLocks noGrp="1"/>
          </p:cNvSpPr>
          <p:nvPr>
            <p:ph type="body" idx="1"/>
          </p:nvPr>
        </p:nvSpPr>
        <p:spPr>
          <a:xfrm>
            <a:off x="107920" y="1335584"/>
            <a:ext cx="8949569" cy="9207501"/>
          </a:xfrm>
          <a:solidFill>
            <a:schemeClr val="bg1"/>
          </a:solidFill>
        </p:spPr>
        <p:txBody>
          <a:bodyPr/>
          <a:lstStyle/>
          <a:p>
            <a:r>
              <a:rPr lang="en-GB" dirty="0"/>
              <a:t>Bulbous eyes protruded from an emaciated, face. Long, slender fingers always strayed, twitching,</a:t>
            </a:r>
            <a:r>
              <a:rPr lang="en-GB" dirty="0">
                <a:solidFill>
                  <a:srgbClr val="FFFF00"/>
                </a:solidFill>
              </a:rPr>
              <a:t> </a:t>
            </a:r>
            <a:r>
              <a:rPr lang="en-GB" dirty="0"/>
              <a:t>taunting like trying to catch an insect. His/her teeth were stubs in his/her gums. </a:t>
            </a:r>
          </a:p>
          <a:p>
            <a:endParaRPr lang="en-GB" dirty="0"/>
          </a:p>
          <a:p>
            <a:endParaRPr lang="en-GB" dirty="0"/>
          </a:p>
          <a:p>
            <a:r>
              <a:rPr lang="en-GB" dirty="0"/>
              <a:t>A chord of static, a discharge of electrical power surged through his/her ferocious frame beneath leathery skin, dangling, </a:t>
            </a:r>
            <a:r>
              <a:rPr lang="en-GB" strike="sngStrike" dirty="0"/>
              <a:t>like mouldy lettuce. </a:t>
            </a:r>
            <a:r>
              <a:rPr lang="en-GB" dirty="0"/>
              <a:t> like rusty barbed wire. </a:t>
            </a:r>
          </a:p>
          <a:p>
            <a:endParaRPr lang="en-GB" dirty="0"/>
          </a:p>
          <a:p>
            <a:endParaRPr lang="en-GB" dirty="0"/>
          </a:p>
          <a:p>
            <a:r>
              <a:rPr lang="en-GB" dirty="0"/>
              <a:t>His/her milk-white skin was pulled taut like a drum-head ready to snap. Eye-lashes whispered in the moonlight, tauntingly whispering a poisonous promise. </a:t>
            </a:r>
          </a:p>
        </p:txBody>
      </p:sp>
      <p:pic>
        <p:nvPicPr>
          <p:cNvPr id="4" name="image3.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1738" y="952500"/>
            <a:ext cx="3168352" cy="242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2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364" y="3567832"/>
            <a:ext cx="3632869" cy="290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Picture 5"/>
          <p:cNvPicPr>
            <a:picLocks noChangeAspect="1"/>
          </p:cNvPicPr>
          <p:nvPr/>
        </p:nvPicPr>
        <p:blipFill>
          <a:blip r:embed="rId4"/>
          <a:stretch>
            <a:fillRect/>
          </a:stretch>
        </p:blipFill>
        <p:spPr>
          <a:xfrm>
            <a:off x="10085798" y="6661208"/>
            <a:ext cx="2920316" cy="3183144"/>
          </a:xfrm>
          <a:prstGeom prst="rect">
            <a:avLst/>
          </a:prstGeom>
        </p:spPr>
      </p:pic>
    </p:spTree>
    <p:extLst>
      <p:ext uri="{BB962C8B-B14F-4D97-AF65-F5344CB8AC3E}">
        <p14:creationId xmlns:p14="http://schemas.microsoft.com/office/powerpoint/2010/main" val="19294452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4000" fill="hold"/>
                                        <p:tgtEl>
                                          <p:spTgt spid="4"/>
                                        </p:tgtEl>
                                        <p:attrNameLst>
                                          <p:attrName>ppt_x</p:attrName>
                                        </p:attrNameLst>
                                      </p:cBhvr>
                                      <p:tavLst>
                                        <p:tav tm="0">
                                          <p:val>
                                            <p:strVal val="0-#ppt_w/2"/>
                                          </p:val>
                                        </p:tav>
                                        <p:tav tm="100000">
                                          <p:val>
                                            <p:strVal val="#ppt_x"/>
                                          </p:val>
                                        </p:tav>
                                      </p:tavLst>
                                    </p:anim>
                                    <p:anim calcmode="lin" valueType="num">
                                      <p:cBhvr>
                                        <p:cTn id="8" dur="4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026" y="39685"/>
            <a:ext cx="8992756" cy="912815"/>
          </a:xfrm>
        </p:spPr>
        <p:txBody>
          <a:bodyPr/>
          <a:lstStyle/>
          <a:p>
            <a:r>
              <a:rPr lang="en-GB"/>
              <a:t>Character trait Paragraph </a:t>
            </a:r>
          </a:p>
        </p:txBody>
      </p:sp>
      <p:sp>
        <p:nvSpPr>
          <p:cNvPr id="3" name="Text Placeholder 2"/>
          <p:cNvSpPr>
            <a:spLocks noGrp="1"/>
          </p:cNvSpPr>
          <p:nvPr>
            <p:ph type="body" idx="1"/>
          </p:nvPr>
        </p:nvSpPr>
        <p:spPr>
          <a:xfrm>
            <a:off x="96105" y="952500"/>
            <a:ext cx="8949569" cy="9207501"/>
          </a:xfrm>
        </p:spPr>
        <p:txBody>
          <a:bodyPr/>
          <a:lstStyle/>
          <a:p>
            <a:r>
              <a:rPr lang="en-GB" dirty="0"/>
              <a:t>Bulbous eyes protruded from an emaciated, face. </a:t>
            </a:r>
            <a:r>
              <a:rPr lang="en-GB" dirty="0">
                <a:solidFill>
                  <a:srgbClr val="FF0000"/>
                </a:solidFill>
              </a:rPr>
              <a:t>Long, slender </a:t>
            </a:r>
            <a:r>
              <a:rPr lang="en-GB" dirty="0"/>
              <a:t>fingers always </a:t>
            </a:r>
            <a:r>
              <a:rPr lang="en-GB" dirty="0">
                <a:solidFill>
                  <a:srgbClr val="7030A0"/>
                </a:solidFill>
              </a:rPr>
              <a:t>strayed</a:t>
            </a:r>
            <a:r>
              <a:rPr lang="en-GB" dirty="0"/>
              <a:t>, </a:t>
            </a:r>
            <a:r>
              <a:rPr lang="en-GB" dirty="0">
                <a:solidFill>
                  <a:srgbClr val="FFFF00"/>
                </a:solidFill>
              </a:rPr>
              <a:t>t</a:t>
            </a:r>
            <a:r>
              <a:rPr lang="en-GB" dirty="0"/>
              <a:t>witching, </a:t>
            </a:r>
            <a:r>
              <a:rPr lang="en-GB" dirty="0">
                <a:solidFill>
                  <a:srgbClr val="FFFF00"/>
                </a:solidFill>
              </a:rPr>
              <a:t>t</a:t>
            </a:r>
            <a:r>
              <a:rPr lang="en-GB" dirty="0"/>
              <a:t>aunting </a:t>
            </a:r>
            <a:r>
              <a:rPr lang="en-GB" dirty="0">
                <a:solidFill>
                  <a:srgbClr val="00B050"/>
                </a:solidFill>
              </a:rPr>
              <a:t>like trying to catch an insect</a:t>
            </a:r>
            <a:r>
              <a:rPr lang="en-GB" dirty="0"/>
              <a:t>. His/her teeth were stubs in his/her gums. </a:t>
            </a:r>
          </a:p>
          <a:p>
            <a:endParaRPr lang="en-GB" dirty="0"/>
          </a:p>
          <a:p>
            <a:endParaRPr lang="en-GB" dirty="0"/>
          </a:p>
          <a:p>
            <a:r>
              <a:rPr lang="en-GB" dirty="0"/>
              <a:t>A chord of static, a discharge of electrical power surged through his/her </a:t>
            </a:r>
            <a:r>
              <a:rPr lang="en-GB" dirty="0">
                <a:solidFill>
                  <a:srgbClr val="FFFF00"/>
                </a:solidFill>
              </a:rPr>
              <a:t>f</a:t>
            </a:r>
            <a:r>
              <a:rPr lang="en-GB" dirty="0"/>
              <a:t>erocious </a:t>
            </a:r>
            <a:r>
              <a:rPr lang="en-GB" dirty="0">
                <a:solidFill>
                  <a:srgbClr val="FFFF00"/>
                </a:solidFill>
              </a:rPr>
              <a:t>f</a:t>
            </a:r>
            <a:r>
              <a:rPr lang="en-GB" dirty="0"/>
              <a:t>rame beneath </a:t>
            </a:r>
            <a:r>
              <a:rPr lang="en-GB" dirty="0">
                <a:solidFill>
                  <a:srgbClr val="FF0000"/>
                </a:solidFill>
              </a:rPr>
              <a:t>leathery</a:t>
            </a:r>
            <a:r>
              <a:rPr lang="en-GB" dirty="0"/>
              <a:t> skin, </a:t>
            </a:r>
            <a:r>
              <a:rPr lang="en-GB" strike="sngStrike" dirty="0"/>
              <a:t>dangling, like mouldy lettuce. </a:t>
            </a:r>
            <a:r>
              <a:rPr lang="en-GB" dirty="0"/>
              <a:t> </a:t>
            </a:r>
            <a:r>
              <a:rPr lang="en-GB" dirty="0">
                <a:solidFill>
                  <a:srgbClr val="7030A0"/>
                </a:solidFill>
              </a:rPr>
              <a:t>stabbing</a:t>
            </a:r>
            <a:r>
              <a:rPr lang="en-GB" dirty="0"/>
              <a:t> </a:t>
            </a:r>
            <a:r>
              <a:rPr lang="en-GB" dirty="0">
                <a:solidFill>
                  <a:srgbClr val="00B050"/>
                </a:solidFill>
              </a:rPr>
              <a:t>like rusty barbed wire</a:t>
            </a:r>
            <a:r>
              <a:rPr lang="en-GB" dirty="0"/>
              <a:t>. </a:t>
            </a:r>
          </a:p>
          <a:p>
            <a:endParaRPr lang="en-GB" dirty="0"/>
          </a:p>
          <a:p>
            <a:endParaRPr lang="en-GB" dirty="0"/>
          </a:p>
          <a:p>
            <a:r>
              <a:rPr lang="en-GB" dirty="0"/>
              <a:t>His/her </a:t>
            </a:r>
            <a:r>
              <a:rPr lang="en-GB" dirty="0">
                <a:solidFill>
                  <a:srgbClr val="FF0000"/>
                </a:solidFill>
              </a:rPr>
              <a:t>milk-white</a:t>
            </a:r>
            <a:r>
              <a:rPr lang="en-GB" dirty="0"/>
              <a:t> skin was pulled taut like a drum-head ready to snap. </a:t>
            </a:r>
            <a:r>
              <a:rPr lang="en-GB" dirty="0">
                <a:solidFill>
                  <a:srgbClr val="7030A0"/>
                </a:solidFill>
              </a:rPr>
              <a:t>Eye-lashes whispered </a:t>
            </a:r>
            <a:r>
              <a:rPr lang="en-GB" dirty="0"/>
              <a:t>in the moonlight, tauntingly whispering a </a:t>
            </a:r>
            <a:r>
              <a:rPr lang="en-GB" dirty="0">
                <a:solidFill>
                  <a:srgbClr val="FFFF00"/>
                </a:solidFill>
              </a:rPr>
              <a:t>p</a:t>
            </a:r>
            <a:r>
              <a:rPr lang="en-GB" dirty="0"/>
              <a:t>oisonous </a:t>
            </a:r>
            <a:r>
              <a:rPr lang="en-GB" dirty="0">
                <a:solidFill>
                  <a:srgbClr val="FFFF00"/>
                </a:solidFill>
              </a:rPr>
              <a:t>p</a:t>
            </a:r>
            <a:r>
              <a:rPr lang="en-GB" dirty="0"/>
              <a:t>romise. </a:t>
            </a:r>
          </a:p>
        </p:txBody>
      </p:sp>
      <p:pic>
        <p:nvPicPr>
          <p:cNvPr id="4" name="image3.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1738" y="952500"/>
            <a:ext cx="3168352" cy="242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2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364" y="3567832"/>
            <a:ext cx="3632869" cy="290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Picture 5"/>
          <p:cNvPicPr>
            <a:picLocks noChangeAspect="1"/>
          </p:cNvPicPr>
          <p:nvPr/>
        </p:nvPicPr>
        <p:blipFill>
          <a:blip r:embed="rId4"/>
          <a:stretch>
            <a:fillRect/>
          </a:stretch>
        </p:blipFill>
        <p:spPr>
          <a:xfrm>
            <a:off x="10085798" y="6661208"/>
            <a:ext cx="2920316" cy="3183144"/>
          </a:xfrm>
          <a:prstGeom prst="rect">
            <a:avLst/>
          </a:prstGeom>
        </p:spPr>
      </p:pic>
      <p:sp>
        <p:nvSpPr>
          <p:cNvPr id="7" name="TextBox 6"/>
          <p:cNvSpPr txBox="1"/>
          <p:nvPr/>
        </p:nvSpPr>
        <p:spPr>
          <a:xfrm>
            <a:off x="8601264" y="1865315"/>
            <a:ext cx="2481426" cy="584775"/>
          </a:xfrm>
          <a:prstGeom prst="rect">
            <a:avLst/>
          </a:prstGeom>
          <a:solidFill>
            <a:schemeClr val="bg1"/>
          </a:solidFill>
        </p:spPr>
        <p:txBody>
          <a:bodyPr wrap="square" rtlCol="0">
            <a:spAutoFit/>
          </a:bodyPr>
          <a:lstStyle/>
          <a:p>
            <a:r>
              <a:rPr lang="en-GB" sz="3200">
                <a:solidFill>
                  <a:srgbClr val="FF0000"/>
                </a:solidFill>
              </a:rPr>
              <a:t>adjectives</a:t>
            </a:r>
          </a:p>
        </p:txBody>
      </p:sp>
      <p:sp>
        <p:nvSpPr>
          <p:cNvPr id="8" name="TextBox 7"/>
          <p:cNvSpPr txBox="1"/>
          <p:nvPr/>
        </p:nvSpPr>
        <p:spPr>
          <a:xfrm>
            <a:off x="2564954" y="2918456"/>
            <a:ext cx="1999964" cy="584775"/>
          </a:xfrm>
          <a:prstGeom prst="rect">
            <a:avLst/>
          </a:prstGeom>
          <a:solidFill>
            <a:schemeClr val="bg1"/>
          </a:solidFill>
        </p:spPr>
        <p:txBody>
          <a:bodyPr wrap="square" rtlCol="0">
            <a:spAutoFit/>
          </a:bodyPr>
          <a:lstStyle/>
          <a:p>
            <a:r>
              <a:rPr lang="en-GB" sz="3200">
                <a:solidFill>
                  <a:srgbClr val="00B050"/>
                </a:solidFill>
              </a:rPr>
              <a:t>similes</a:t>
            </a:r>
            <a:endParaRPr lang="en-GB" sz="3200" dirty="0">
              <a:solidFill>
                <a:srgbClr val="00B050"/>
              </a:solidFill>
            </a:endParaRPr>
          </a:p>
        </p:txBody>
      </p:sp>
      <p:sp>
        <p:nvSpPr>
          <p:cNvPr id="9" name="TextBox 8"/>
          <p:cNvSpPr txBox="1"/>
          <p:nvPr/>
        </p:nvSpPr>
        <p:spPr>
          <a:xfrm>
            <a:off x="5733306" y="2939094"/>
            <a:ext cx="2952328" cy="584775"/>
          </a:xfrm>
          <a:prstGeom prst="rect">
            <a:avLst/>
          </a:prstGeom>
          <a:solidFill>
            <a:schemeClr val="bg1"/>
          </a:solidFill>
        </p:spPr>
        <p:txBody>
          <a:bodyPr wrap="square" rtlCol="0">
            <a:spAutoFit/>
          </a:bodyPr>
          <a:lstStyle/>
          <a:p>
            <a:r>
              <a:rPr lang="en-GB" sz="3200">
                <a:solidFill>
                  <a:srgbClr val="7030A0"/>
                </a:solidFill>
              </a:rPr>
              <a:t>personification</a:t>
            </a:r>
            <a:endParaRPr lang="en-GB" sz="3200" dirty="0">
              <a:solidFill>
                <a:srgbClr val="7030A0"/>
              </a:solidFill>
            </a:endParaRPr>
          </a:p>
        </p:txBody>
      </p:sp>
      <p:sp>
        <p:nvSpPr>
          <p:cNvPr id="10" name="TextBox 9"/>
          <p:cNvSpPr txBox="1"/>
          <p:nvPr/>
        </p:nvSpPr>
        <p:spPr>
          <a:xfrm>
            <a:off x="3717082" y="8824416"/>
            <a:ext cx="2196830" cy="584775"/>
          </a:xfrm>
          <a:prstGeom prst="rect">
            <a:avLst/>
          </a:prstGeom>
          <a:solidFill>
            <a:schemeClr val="accent5">
              <a:lumMod val="50000"/>
            </a:schemeClr>
          </a:solidFill>
        </p:spPr>
        <p:txBody>
          <a:bodyPr wrap="square" rtlCol="0">
            <a:spAutoFit/>
          </a:bodyPr>
          <a:lstStyle/>
          <a:p>
            <a:r>
              <a:rPr lang="en-GB" sz="3200">
                <a:solidFill>
                  <a:srgbClr val="FFFF00"/>
                </a:solidFill>
              </a:rPr>
              <a:t>Alliteration </a:t>
            </a:r>
            <a:endParaRPr lang="en-GB" sz="3200" dirty="0">
              <a:solidFill>
                <a:srgbClr val="FFFF00"/>
              </a:solidFill>
            </a:endParaRPr>
          </a:p>
        </p:txBody>
      </p:sp>
    </p:spTree>
    <p:extLst>
      <p:ext uri="{BB962C8B-B14F-4D97-AF65-F5344CB8AC3E}">
        <p14:creationId xmlns:p14="http://schemas.microsoft.com/office/powerpoint/2010/main" val="14715091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4000" fill="hold"/>
                                        <p:tgtEl>
                                          <p:spTgt spid="4"/>
                                        </p:tgtEl>
                                        <p:attrNameLst>
                                          <p:attrName>ppt_x</p:attrName>
                                        </p:attrNameLst>
                                      </p:cBhvr>
                                      <p:tavLst>
                                        <p:tav tm="0">
                                          <p:val>
                                            <p:strVal val="0-#ppt_w/2"/>
                                          </p:val>
                                        </p:tav>
                                        <p:tav tm="100000">
                                          <p:val>
                                            <p:strVal val="#ppt_x"/>
                                          </p:val>
                                        </p:tav>
                                      </p:tavLst>
                                    </p:anim>
                                    <p:anim calcmode="lin" valueType="num">
                                      <p:cBhvr>
                                        <p:cTn id="8" dur="4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730" y="399480"/>
            <a:ext cx="12961439" cy="9217024"/>
          </a:xfrm>
        </p:spPr>
        <p:txBody>
          <a:bodyPr>
            <a:normAutofit/>
          </a:bodyPr>
          <a:lstStyle/>
          <a:p>
            <a:r>
              <a:rPr lang="en-US" sz="4000" dirty="0"/>
              <a:t>TASK: 25 minutes to plan and write the opening scene of your Christmas Story.</a:t>
            </a:r>
          </a:p>
          <a:p>
            <a:endParaRPr lang="en-US" dirty="0"/>
          </a:p>
          <a:p>
            <a:endParaRPr lang="en-US" dirty="0"/>
          </a:p>
          <a:p>
            <a:r>
              <a:rPr lang="en-US" dirty="0"/>
              <a:t>Write a Christmas Story using ALL the aspects of Creative Prose Writing developed this half term.</a:t>
            </a:r>
          </a:p>
          <a:p>
            <a:r>
              <a:rPr lang="en-US" dirty="0"/>
              <a:t>Consider the character: remember the homework Santa type.</a:t>
            </a:r>
          </a:p>
          <a:p>
            <a:endParaRPr lang="en-US" dirty="0"/>
          </a:p>
          <a:p>
            <a:endParaRPr lang="en-US" dirty="0"/>
          </a:p>
          <a:p>
            <a:r>
              <a:rPr lang="en-US" dirty="0"/>
              <a:t>Ideas?</a:t>
            </a:r>
          </a:p>
          <a:p>
            <a:endParaRPr lang="en-US" dirty="0"/>
          </a:p>
          <a:p>
            <a:r>
              <a:rPr lang="en-US" dirty="0"/>
              <a:t>Now Write the Exposition.</a:t>
            </a:r>
          </a:p>
        </p:txBody>
      </p:sp>
      <p:pic>
        <p:nvPicPr>
          <p:cNvPr id="5" name="Picture 4">
            <a:extLst>
              <a:ext uri="{FF2B5EF4-FFF2-40B4-BE49-F238E27FC236}">
                <a16:creationId xmlns:a16="http://schemas.microsoft.com/office/drawing/2014/main" id="{8C4E815F-B6F3-4DC8-B634-407F9FD8D553}"/>
              </a:ext>
            </a:extLst>
          </p:cNvPr>
          <p:cNvPicPr>
            <a:picLocks noChangeAspect="1"/>
          </p:cNvPicPr>
          <p:nvPr/>
        </p:nvPicPr>
        <p:blipFill>
          <a:blip r:embed="rId2"/>
          <a:stretch>
            <a:fillRect/>
          </a:stretch>
        </p:blipFill>
        <p:spPr>
          <a:xfrm>
            <a:off x="7533506" y="5771342"/>
            <a:ext cx="5127928" cy="3845162"/>
          </a:xfrm>
          <a:prstGeom prst="rect">
            <a:avLst/>
          </a:prstGeom>
        </p:spPr>
      </p:pic>
    </p:spTree>
    <p:extLst>
      <p:ext uri="{BB962C8B-B14F-4D97-AF65-F5344CB8AC3E}">
        <p14:creationId xmlns:p14="http://schemas.microsoft.com/office/powerpoint/2010/main" val="1032564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30" y="255464"/>
            <a:ext cx="12889431" cy="255464"/>
          </a:xfrm>
        </p:spPr>
        <p:txBody>
          <a:bodyPr>
            <a:noAutofit/>
          </a:bodyPr>
          <a:lstStyle/>
          <a:p>
            <a:r>
              <a:rPr lang="en-GB" sz="2800" dirty="0"/>
              <a:t>Ob: able to develop more tension and craft sentences carefully </a:t>
            </a:r>
          </a:p>
        </p:txBody>
      </p:sp>
      <p:sp>
        <p:nvSpPr>
          <p:cNvPr id="3" name="Content Placeholder 2"/>
          <p:cNvSpPr>
            <a:spLocks noGrp="1"/>
          </p:cNvSpPr>
          <p:nvPr>
            <p:ph idx="1"/>
          </p:nvPr>
        </p:nvSpPr>
        <p:spPr>
          <a:xfrm>
            <a:off x="702944" y="2370668"/>
            <a:ext cx="12807225" cy="7389851"/>
          </a:xfrm>
        </p:spPr>
        <p:txBody>
          <a:bodyPr>
            <a:normAutofit/>
          </a:bodyPr>
          <a:lstStyle/>
          <a:p>
            <a:r>
              <a:rPr lang="en-GB" sz="5400" dirty="0"/>
              <a:t>The gun went off. The man was dead.</a:t>
            </a:r>
          </a:p>
          <a:p>
            <a:endParaRPr lang="en-GB" sz="5400" dirty="0"/>
          </a:p>
          <a:p>
            <a:endParaRPr lang="en-GB" sz="5400" dirty="0"/>
          </a:p>
          <a:p>
            <a:r>
              <a:rPr lang="en-US" sz="5400" dirty="0"/>
              <a:t>In the smoldering, dank darkness, the gun was a soot-black barrel of a medieval cannon spewing its iron, menacing heat — cold death followed.  He closed his eyes. Forever. </a:t>
            </a:r>
          </a:p>
          <a:p>
            <a:endParaRPr lang="en-GB" dirty="0"/>
          </a:p>
          <a:p>
            <a:endParaRPr lang="en-GB" dirty="0"/>
          </a:p>
          <a:p>
            <a:endParaRPr lang="en-GB" dirty="0"/>
          </a:p>
        </p:txBody>
      </p:sp>
      <p:sp>
        <p:nvSpPr>
          <p:cNvPr id="4" name="TextBox 3"/>
          <p:cNvSpPr txBox="1"/>
          <p:nvPr/>
        </p:nvSpPr>
        <p:spPr>
          <a:xfrm>
            <a:off x="980778" y="831528"/>
            <a:ext cx="11521280" cy="369332"/>
          </a:xfrm>
          <a:prstGeom prst="rect">
            <a:avLst/>
          </a:prstGeom>
          <a:noFill/>
        </p:spPr>
        <p:txBody>
          <a:bodyPr wrap="square" rtlCol="0">
            <a:spAutoFit/>
          </a:bodyPr>
          <a:lstStyle/>
          <a:p>
            <a:r>
              <a:rPr lang="en-GB" dirty="0"/>
              <a:t>TASK: how has this </a:t>
            </a:r>
            <a:r>
              <a:rPr lang="en-GB" b="1" dirty="0"/>
              <a:t>climax</a:t>
            </a:r>
            <a:r>
              <a:rPr lang="en-GB" dirty="0"/>
              <a:t> sentence been transformed? </a:t>
            </a:r>
          </a:p>
        </p:txBody>
      </p:sp>
    </p:spTree>
    <p:extLst>
      <p:ext uri="{BB962C8B-B14F-4D97-AF65-F5344CB8AC3E}">
        <p14:creationId xmlns:p14="http://schemas.microsoft.com/office/powerpoint/2010/main" val="57325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FEEEE"/>
            </a:gs>
            <a:gs pos="100000">
              <a:srgbClr val="AFEEEE">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931403" y="165204"/>
            <a:ext cx="12014209" cy="507831"/>
          </a:xfrm>
          <a:prstGeom prst="rect">
            <a:avLst/>
          </a:prstGeom>
          <a:noFill/>
        </p:spPr>
        <p:txBody>
          <a:bodyPr vert="horz" rtlCol="0">
            <a:spAutoFit/>
          </a:bodyPr>
          <a:lstStyle/>
          <a:p>
            <a:pPr algn="ctr"/>
            <a:r>
              <a:rPr lang="en-GB" sz="2700" u="sng">
                <a:solidFill>
                  <a:srgbClr val="000000"/>
                </a:solidFill>
                <a:latin typeface="Arial - 36"/>
              </a:rPr>
              <a:t>Paper 1 Section 2: Narratives</a:t>
            </a:r>
          </a:p>
        </p:txBody>
      </p:sp>
      <p:sp>
        <p:nvSpPr>
          <p:cNvPr id="3" name="TextBox 2"/>
          <p:cNvSpPr txBox="1"/>
          <p:nvPr/>
        </p:nvSpPr>
        <p:spPr>
          <a:xfrm>
            <a:off x="544782" y="835194"/>
            <a:ext cx="11864657" cy="523220"/>
          </a:xfrm>
          <a:prstGeom prst="rect">
            <a:avLst/>
          </a:prstGeom>
          <a:noFill/>
        </p:spPr>
        <p:txBody>
          <a:bodyPr vert="horz" rtlCol="0">
            <a:spAutoFit/>
          </a:bodyPr>
          <a:lstStyle/>
          <a:p>
            <a:r>
              <a:rPr lang="en-GB" sz="2800" dirty="0">
                <a:solidFill>
                  <a:srgbClr val="4B0082"/>
                </a:solidFill>
                <a:latin typeface="Arial - 18"/>
              </a:rPr>
              <a:t>Learning Objective: </a:t>
            </a:r>
            <a:r>
              <a:rPr lang="en-GB" sz="2800" dirty="0">
                <a:solidFill>
                  <a:srgbClr val="4B0082"/>
                </a:solidFill>
                <a:latin typeface="Arial - 14"/>
              </a:rPr>
              <a:t>To develop imaginative settings and characters.</a:t>
            </a:r>
            <a:endParaRPr lang="en-GB" sz="2800" dirty="0">
              <a:solidFill>
                <a:srgbClr val="000000"/>
              </a:solidFill>
              <a:latin typeface="Arial - 14"/>
            </a:endParaRPr>
          </a:p>
        </p:txBody>
      </p:sp>
      <p:sp>
        <p:nvSpPr>
          <p:cNvPr id="5" name="TextBox 4">
            <a:extLst>
              <a:ext uri="{FF2B5EF4-FFF2-40B4-BE49-F238E27FC236}">
                <a16:creationId xmlns:a16="http://schemas.microsoft.com/office/drawing/2014/main" id="{F0099A65-C80B-421E-BB3C-8B15A2D814E3}"/>
              </a:ext>
            </a:extLst>
          </p:cNvPr>
          <p:cNvSpPr txBox="1"/>
          <p:nvPr/>
        </p:nvSpPr>
        <p:spPr>
          <a:xfrm>
            <a:off x="1192291" y="3478034"/>
            <a:ext cx="11674317" cy="1569660"/>
          </a:xfrm>
          <a:prstGeom prst="rect">
            <a:avLst/>
          </a:prstGeom>
          <a:noFill/>
        </p:spPr>
        <p:txBody>
          <a:bodyPr wrap="square" rtlCol="0">
            <a:spAutoFit/>
          </a:bodyPr>
          <a:lstStyle/>
          <a:p>
            <a:r>
              <a:rPr lang="en-GB" sz="4800" dirty="0"/>
              <a:t>What does a GOOD piece of Creative Prose Writing need?</a:t>
            </a:r>
          </a:p>
        </p:txBody>
      </p:sp>
      <p:pic>
        <p:nvPicPr>
          <p:cNvPr id="6" name="Picture 5">
            <a:extLst>
              <a:ext uri="{FF2B5EF4-FFF2-40B4-BE49-F238E27FC236}">
                <a16:creationId xmlns:a16="http://schemas.microsoft.com/office/drawing/2014/main" id="{B56348FF-73D6-4510-BBE9-117B5ED542B0}"/>
              </a:ext>
            </a:extLst>
          </p:cNvPr>
          <p:cNvPicPr>
            <a:picLocks noChangeAspect="1"/>
          </p:cNvPicPr>
          <p:nvPr/>
        </p:nvPicPr>
        <p:blipFill>
          <a:blip r:embed="rId2"/>
          <a:stretch>
            <a:fillRect/>
          </a:stretch>
        </p:blipFill>
        <p:spPr>
          <a:xfrm>
            <a:off x="9837762" y="6928768"/>
            <a:ext cx="2466975" cy="1847850"/>
          </a:xfrm>
          <a:prstGeom prst="rect">
            <a:avLst/>
          </a:prstGeom>
        </p:spPr>
      </p:pic>
    </p:spTree>
    <p:extLst>
      <p:ext uri="{BB962C8B-B14F-4D97-AF65-F5344CB8AC3E}">
        <p14:creationId xmlns:p14="http://schemas.microsoft.com/office/powerpoint/2010/main" val="91390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FEEEE"/>
            </a:gs>
            <a:gs pos="100000">
              <a:srgbClr val="AFEEEE">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931403" y="165204"/>
            <a:ext cx="12014209" cy="507831"/>
          </a:xfrm>
          <a:prstGeom prst="rect">
            <a:avLst/>
          </a:prstGeom>
          <a:noFill/>
        </p:spPr>
        <p:txBody>
          <a:bodyPr vert="horz" rtlCol="0">
            <a:spAutoFit/>
          </a:bodyPr>
          <a:lstStyle/>
          <a:p>
            <a:pPr algn="ctr"/>
            <a:r>
              <a:rPr lang="en-GB" sz="2700" u="sng">
                <a:solidFill>
                  <a:srgbClr val="000000"/>
                </a:solidFill>
                <a:latin typeface="Arial - 36"/>
              </a:rPr>
              <a:t>Paper 1 Section 2: Narratives</a:t>
            </a:r>
          </a:p>
        </p:txBody>
      </p:sp>
      <p:sp>
        <p:nvSpPr>
          <p:cNvPr id="3" name="TextBox 2"/>
          <p:cNvSpPr txBox="1"/>
          <p:nvPr/>
        </p:nvSpPr>
        <p:spPr>
          <a:xfrm>
            <a:off x="544782" y="835194"/>
            <a:ext cx="11864657" cy="523220"/>
          </a:xfrm>
          <a:prstGeom prst="rect">
            <a:avLst/>
          </a:prstGeom>
          <a:noFill/>
        </p:spPr>
        <p:txBody>
          <a:bodyPr vert="horz" rtlCol="0">
            <a:spAutoFit/>
          </a:bodyPr>
          <a:lstStyle/>
          <a:p>
            <a:r>
              <a:rPr lang="en-GB" sz="2800" dirty="0">
                <a:solidFill>
                  <a:srgbClr val="4B0082"/>
                </a:solidFill>
                <a:latin typeface="Arial - 18"/>
              </a:rPr>
              <a:t>Learning Objective: </a:t>
            </a:r>
            <a:r>
              <a:rPr lang="en-GB" sz="2800" dirty="0">
                <a:solidFill>
                  <a:srgbClr val="4B0082"/>
                </a:solidFill>
                <a:latin typeface="Arial - 14"/>
              </a:rPr>
              <a:t>To develop imaginative settings and characters.</a:t>
            </a:r>
            <a:endParaRPr lang="en-GB" sz="2800" dirty="0">
              <a:solidFill>
                <a:srgbClr val="000000"/>
              </a:solidFill>
              <a:latin typeface="Arial - 14"/>
            </a:endParaRPr>
          </a:p>
        </p:txBody>
      </p:sp>
      <p:sp>
        <p:nvSpPr>
          <p:cNvPr id="5" name="TextBox 4">
            <a:extLst>
              <a:ext uri="{FF2B5EF4-FFF2-40B4-BE49-F238E27FC236}">
                <a16:creationId xmlns:a16="http://schemas.microsoft.com/office/drawing/2014/main" id="{F0099A65-C80B-421E-BB3C-8B15A2D814E3}"/>
              </a:ext>
            </a:extLst>
          </p:cNvPr>
          <p:cNvSpPr txBox="1"/>
          <p:nvPr/>
        </p:nvSpPr>
        <p:spPr>
          <a:xfrm>
            <a:off x="1192291" y="3478034"/>
            <a:ext cx="11674317" cy="830997"/>
          </a:xfrm>
          <a:prstGeom prst="rect">
            <a:avLst/>
          </a:prstGeom>
          <a:noFill/>
        </p:spPr>
        <p:txBody>
          <a:bodyPr wrap="square" rtlCol="0">
            <a:spAutoFit/>
          </a:bodyPr>
          <a:lstStyle/>
          <a:p>
            <a:r>
              <a:rPr lang="en-GB" sz="4800" dirty="0"/>
              <a:t>What is your favourite Christmas </a:t>
            </a:r>
            <a:r>
              <a:rPr lang="en-GB" sz="4800"/>
              <a:t>Story? </a:t>
            </a:r>
            <a:endParaRPr lang="en-GB" sz="4800" dirty="0"/>
          </a:p>
        </p:txBody>
      </p:sp>
      <p:pic>
        <p:nvPicPr>
          <p:cNvPr id="6" name="Picture 5">
            <a:extLst>
              <a:ext uri="{FF2B5EF4-FFF2-40B4-BE49-F238E27FC236}">
                <a16:creationId xmlns:a16="http://schemas.microsoft.com/office/drawing/2014/main" id="{B56348FF-73D6-4510-BBE9-117B5ED542B0}"/>
              </a:ext>
            </a:extLst>
          </p:cNvPr>
          <p:cNvPicPr>
            <a:picLocks noChangeAspect="1"/>
          </p:cNvPicPr>
          <p:nvPr/>
        </p:nvPicPr>
        <p:blipFill>
          <a:blip r:embed="rId2"/>
          <a:stretch>
            <a:fillRect/>
          </a:stretch>
        </p:blipFill>
        <p:spPr>
          <a:xfrm>
            <a:off x="9837762" y="6928768"/>
            <a:ext cx="2466975" cy="1847850"/>
          </a:xfrm>
          <a:prstGeom prst="rect">
            <a:avLst/>
          </a:prstGeom>
        </p:spPr>
      </p:pic>
    </p:spTree>
    <p:extLst>
      <p:ext uri="{BB962C8B-B14F-4D97-AF65-F5344CB8AC3E}">
        <p14:creationId xmlns:p14="http://schemas.microsoft.com/office/powerpoint/2010/main" val="131885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6493" y="192738"/>
            <a:ext cx="8769766" cy="507831"/>
          </a:xfrm>
          <a:prstGeom prst="rect">
            <a:avLst/>
          </a:prstGeom>
          <a:noFill/>
        </p:spPr>
        <p:txBody>
          <a:bodyPr vert="horz" rtlCol="0">
            <a:spAutoFit/>
          </a:bodyPr>
          <a:lstStyle/>
          <a:p>
            <a:r>
              <a:rPr lang="en-GB" sz="2700" u="sng">
                <a:solidFill>
                  <a:srgbClr val="0000FF"/>
                </a:solidFill>
                <a:latin typeface="Arial - 36"/>
              </a:rPr>
              <a:t>Narrative Arcs</a:t>
            </a:r>
          </a:p>
        </p:txBody>
      </p:sp>
      <p:cxnSp>
        <p:nvCxnSpPr>
          <p:cNvPr id="3" name="Straight Connector 2"/>
          <p:cNvCxnSpPr/>
          <p:nvPr/>
        </p:nvCxnSpPr>
        <p:spPr>
          <a:xfrm flipV="1">
            <a:off x="4831517" y="4232640"/>
            <a:ext cx="3324930" cy="215103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228492" y="4059115"/>
            <a:ext cx="1978790" cy="66090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578205" y="6511396"/>
            <a:ext cx="1173391" cy="73900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52786" y="7960320"/>
            <a:ext cx="2660823" cy="1631216"/>
          </a:xfrm>
          <a:prstGeom prst="rect">
            <a:avLst/>
          </a:prstGeom>
          <a:noFill/>
        </p:spPr>
        <p:txBody>
          <a:bodyPr vert="horz" rtlCol="0">
            <a:spAutoFit/>
          </a:bodyPr>
          <a:lstStyle/>
          <a:p>
            <a:r>
              <a:rPr lang="en-GB" sz="2000" b="1" dirty="0">
                <a:solidFill>
                  <a:srgbClr val="000000"/>
                </a:solidFill>
                <a:latin typeface="Arial - 11"/>
              </a:rPr>
              <a:t>1. Exposition</a:t>
            </a:r>
            <a:r>
              <a:rPr lang="en-GB" sz="2000" dirty="0">
                <a:solidFill>
                  <a:srgbClr val="000000"/>
                </a:solidFill>
                <a:latin typeface="Arial - 11"/>
              </a:rPr>
              <a:t> - introduces setting, character, background information etc.</a:t>
            </a:r>
          </a:p>
        </p:txBody>
      </p:sp>
      <p:cxnSp>
        <p:nvCxnSpPr>
          <p:cNvPr id="7" name="Straight Connector 6"/>
          <p:cNvCxnSpPr/>
          <p:nvPr/>
        </p:nvCxnSpPr>
        <p:spPr>
          <a:xfrm flipH="1">
            <a:off x="1423189" y="7425675"/>
            <a:ext cx="228949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17119" y="6808410"/>
            <a:ext cx="3753726" cy="646331"/>
          </a:xfrm>
          <a:prstGeom prst="rect">
            <a:avLst/>
          </a:prstGeom>
          <a:noFill/>
        </p:spPr>
        <p:txBody>
          <a:bodyPr vert="horz" rtlCol="0">
            <a:spAutoFit/>
          </a:bodyPr>
          <a:lstStyle/>
          <a:p>
            <a:r>
              <a:rPr lang="en-GB" b="1" dirty="0">
                <a:solidFill>
                  <a:srgbClr val="000000"/>
                </a:solidFill>
                <a:latin typeface="Arial - 12"/>
              </a:rPr>
              <a:t>2. Conflict </a:t>
            </a:r>
            <a:r>
              <a:rPr lang="en-GB" dirty="0">
                <a:solidFill>
                  <a:srgbClr val="000000"/>
                </a:solidFill>
                <a:latin typeface="Arial - 12"/>
              </a:rPr>
              <a:t>- the problem the protagonist has to overcome.</a:t>
            </a:r>
          </a:p>
        </p:txBody>
      </p:sp>
      <p:sp>
        <p:nvSpPr>
          <p:cNvPr id="9" name="TextBox 8"/>
          <p:cNvSpPr txBox="1"/>
          <p:nvPr/>
        </p:nvSpPr>
        <p:spPr>
          <a:xfrm>
            <a:off x="4221853" y="4279620"/>
            <a:ext cx="2764331" cy="1077218"/>
          </a:xfrm>
          <a:prstGeom prst="rect">
            <a:avLst/>
          </a:prstGeom>
          <a:noFill/>
        </p:spPr>
        <p:txBody>
          <a:bodyPr vert="horz" rtlCol="0">
            <a:spAutoFit/>
          </a:bodyPr>
          <a:lstStyle/>
          <a:p>
            <a:r>
              <a:rPr lang="en-GB" sz="1600" b="1" dirty="0">
                <a:solidFill>
                  <a:srgbClr val="000000"/>
                </a:solidFill>
                <a:latin typeface="Arial - 12"/>
              </a:rPr>
              <a:t>3. Rising Action</a:t>
            </a:r>
            <a:r>
              <a:rPr lang="en-GB" sz="1600" dirty="0">
                <a:solidFill>
                  <a:srgbClr val="000000"/>
                </a:solidFill>
                <a:latin typeface="Arial - 12"/>
              </a:rPr>
              <a:t> - a series of increasingly challenging obstacles arise that have to be overcome.</a:t>
            </a:r>
          </a:p>
        </p:txBody>
      </p:sp>
      <p:sp>
        <p:nvSpPr>
          <p:cNvPr id="10" name="TextBox 9"/>
          <p:cNvSpPr txBox="1"/>
          <p:nvPr/>
        </p:nvSpPr>
        <p:spPr>
          <a:xfrm>
            <a:off x="7721725" y="2887870"/>
            <a:ext cx="5284389" cy="646331"/>
          </a:xfrm>
          <a:prstGeom prst="rect">
            <a:avLst/>
          </a:prstGeom>
          <a:noFill/>
        </p:spPr>
        <p:txBody>
          <a:bodyPr vert="horz" rtlCol="0">
            <a:spAutoFit/>
          </a:bodyPr>
          <a:lstStyle/>
          <a:p>
            <a:r>
              <a:rPr lang="en-GB" b="1" dirty="0">
                <a:solidFill>
                  <a:srgbClr val="000000"/>
                </a:solidFill>
                <a:latin typeface="Arial - 12"/>
              </a:rPr>
              <a:t>4. Climax</a:t>
            </a:r>
            <a:r>
              <a:rPr lang="en-GB" dirty="0">
                <a:solidFill>
                  <a:srgbClr val="000000"/>
                </a:solidFill>
                <a:latin typeface="Arial - 12"/>
              </a:rPr>
              <a:t> - the moment when it is determined whether the protagonist solves the problem or not.</a:t>
            </a:r>
          </a:p>
        </p:txBody>
      </p:sp>
      <p:sp>
        <p:nvSpPr>
          <p:cNvPr id="11" name="TextBox 10"/>
          <p:cNvSpPr txBox="1"/>
          <p:nvPr/>
        </p:nvSpPr>
        <p:spPr>
          <a:xfrm>
            <a:off x="10053786" y="4884156"/>
            <a:ext cx="3397157" cy="646331"/>
          </a:xfrm>
          <a:prstGeom prst="rect">
            <a:avLst/>
          </a:prstGeom>
          <a:noFill/>
        </p:spPr>
        <p:txBody>
          <a:bodyPr vert="horz" rtlCol="0">
            <a:spAutoFit/>
          </a:bodyPr>
          <a:lstStyle/>
          <a:p>
            <a:r>
              <a:rPr lang="en-GB" b="1" dirty="0">
                <a:solidFill>
                  <a:srgbClr val="000000"/>
                </a:solidFill>
                <a:latin typeface="Arial - 12"/>
              </a:rPr>
              <a:t>5. Resolution</a:t>
            </a:r>
            <a:r>
              <a:rPr lang="en-GB" dirty="0">
                <a:solidFill>
                  <a:srgbClr val="000000"/>
                </a:solidFill>
                <a:latin typeface="Arial - 12"/>
              </a:rPr>
              <a:t> - the result of what happens after the climax.</a:t>
            </a:r>
          </a:p>
        </p:txBody>
      </p:sp>
      <p:sp>
        <p:nvSpPr>
          <p:cNvPr id="12" name="TextBox 11"/>
          <p:cNvSpPr txBox="1"/>
          <p:nvPr/>
        </p:nvSpPr>
        <p:spPr>
          <a:xfrm>
            <a:off x="8325820" y="7618877"/>
            <a:ext cx="4950314" cy="2246769"/>
          </a:xfrm>
          <a:prstGeom prst="rect">
            <a:avLst/>
          </a:prstGeom>
          <a:noFill/>
        </p:spPr>
        <p:txBody>
          <a:bodyPr vert="horz" rtlCol="0">
            <a:spAutoFit/>
          </a:bodyPr>
          <a:lstStyle/>
          <a:p>
            <a:r>
              <a:rPr lang="en-GB" sz="2800" dirty="0">
                <a:solidFill>
                  <a:schemeClr val="accent3">
                    <a:lumMod val="75000"/>
                  </a:schemeClr>
                </a:solidFill>
                <a:latin typeface="Arial - 24"/>
              </a:rPr>
              <a:t>V</a:t>
            </a:r>
          </a:p>
          <a:p>
            <a:r>
              <a:rPr lang="en-GB" sz="2800" dirty="0">
                <a:solidFill>
                  <a:schemeClr val="accent3">
                    <a:lumMod val="75000"/>
                  </a:schemeClr>
                </a:solidFill>
                <a:latin typeface="Arial - 24"/>
              </a:rPr>
              <a:t>SS/Starter</a:t>
            </a:r>
          </a:p>
          <a:p>
            <a:r>
              <a:rPr lang="en-GB" sz="2800" dirty="0" err="1">
                <a:solidFill>
                  <a:schemeClr val="accent3">
                    <a:lumMod val="75000"/>
                  </a:schemeClr>
                </a:solidFill>
                <a:latin typeface="Arial - 24"/>
              </a:rPr>
              <a:t>Spg</a:t>
            </a:r>
            <a:endParaRPr lang="en-GB" sz="2800" dirty="0">
              <a:solidFill>
                <a:schemeClr val="accent3">
                  <a:lumMod val="75000"/>
                </a:schemeClr>
              </a:solidFill>
              <a:latin typeface="Arial - 24"/>
            </a:endParaRPr>
          </a:p>
          <a:p>
            <a:r>
              <a:rPr lang="en-GB" sz="2800" dirty="0">
                <a:solidFill>
                  <a:schemeClr val="accent3">
                    <a:lumMod val="75000"/>
                  </a:schemeClr>
                </a:solidFill>
                <a:latin typeface="Arial - 24"/>
              </a:rPr>
              <a:t>P</a:t>
            </a:r>
          </a:p>
          <a:p>
            <a:r>
              <a:rPr lang="en-GB" sz="2800" dirty="0">
                <a:solidFill>
                  <a:schemeClr val="accent3">
                    <a:lumMod val="75000"/>
                  </a:schemeClr>
                </a:solidFill>
                <a:latin typeface="Arial - 24"/>
              </a:rPr>
              <a:t>G</a:t>
            </a:r>
          </a:p>
        </p:txBody>
      </p:sp>
      <p:sp>
        <p:nvSpPr>
          <p:cNvPr id="13" name="TextBox 12">
            <a:extLst>
              <a:ext uri="{FF2B5EF4-FFF2-40B4-BE49-F238E27FC236}">
                <a16:creationId xmlns:a16="http://schemas.microsoft.com/office/drawing/2014/main" id="{3412B00C-C4D3-4C49-B036-F99FDDA07672}"/>
              </a:ext>
            </a:extLst>
          </p:cNvPr>
          <p:cNvSpPr txBox="1"/>
          <p:nvPr/>
        </p:nvSpPr>
        <p:spPr>
          <a:xfrm>
            <a:off x="10685589" y="6254779"/>
            <a:ext cx="2765354" cy="646331"/>
          </a:xfrm>
          <a:prstGeom prst="rect">
            <a:avLst/>
          </a:prstGeom>
          <a:noFill/>
        </p:spPr>
        <p:txBody>
          <a:bodyPr wrap="square" rtlCol="0">
            <a:spAutoFit/>
          </a:bodyPr>
          <a:lstStyle/>
          <a:p>
            <a:r>
              <a:rPr lang="en-GB" dirty="0"/>
              <a:t>6. Optional – </a:t>
            </a:r>
            <a:r>
              <a:rPr lang="en-GB" b="1" dirty="0"/>
              <a:t>Denouement, </a:t>
            </a:r>
            <a:r>
              <a:rPr lang="en-GB" dirty="0"/>
              <a:t>a twist</a:t>
            </a:r>
          </a:p>
        </p:txBody>
      </p:sp>
      <p:sp>
        <p:nvSpPr>
          <p:cNvPr id="14" name="TextBox 13">
            <a:extLst>
              <a:ext uri="{FF2B5EF4-FFF2-40B4-BE49-F238E27FC236}">
                <a16:creationId xmlns:a16="http://schemas.microsoft.com/office/drawing/2014/main" id="{5573458E-ADB5-4CDD-97F7-B9B7C775EAF9}"/>
              </a:ext>
            </a:extLst>
          </p:cNvPr>
          <p:cNvSpPr txBox="1"/>
          <p:nvPr/>
        </p:nvSpPr>
        <p:spPr>
          <a:xfrm>
            <a:off x="548730" y="899844"/>
            <a:ext cx="1441420" cy="3970318"/>
          </a:xfrm>
          <a:prstGeom prst="rect">
            <a:avLst/>
          </a:prstGeom>
          <a:noFill/>
        </p:spPr>
        <p:txBody>
          <a:bodyPr wrap="none" rtlCol="0">
            <a:spAutoFit/>
          </a:bodyPr>
          <a:lstStyle/>
          <a:p>
            <a:r>
              <a:rPr lang="en-GB" sz="2800" dirty="0">
                <a:solidFill>
                  <a:schemeClr val="accent6">
                    <a:lumMod val="75000"/>
                  </a:schemeClr>
                </a:solidFill>
              </a:rPr>
              <a:t>5 Senses</a:t>
            </a:r>
          </a:p>
          <a:p>
            <a:endParaRPr lang="en-GB" sz="2800" dirty="0">
              <a:solidFill>
                <a:schemeClr val="accent6">
                  <a:lumMod val="75000"/>
                </a:schemeClr>
              </a:solidFill>
            </a:endParaRPr>
          </a:p>
          <a:p>
            <a:endParaRPr lang="en-GB" sz="2800" dirty="0">
              <a:solidFill>
                <a:schemeClr val="accent6">
                  <a:lumMod val="75000"/>
                </a:schemeClr>
              </a:solidFill>
            </a:endParaRPr>
          </a:p>
          <a:p>
            <a:endParaRPr lang="en-GB" sz="2800" dirty="0">
              <a:solidFill>
                <a:schemeClr val="accent6">
                  <a:lumMod val="75000"/>
                </a:schemeClr>
              </a:solidFill>
            </a:endParaRPr>
          </a:p>
          <a:p>
            <a:r>
              <a:rPr lang="en-GB" sz="2800" dirty="0">
                <a:solidFill>
                  <a:schemeClr val="accent6">
                    <a:lumMod val="75000"/>
                  </a:schemeClr>
                </a:solidFill>
              </a:rPr>
              <a:t>R</a:t>
            </a:r>
          </a:p>
          <a:p>
            <a:r>
              <a:rPr lang="en-GB" sz="2800" dirty="0">
                <a:solidFill>
                  <a:schemeClr val="accent6">
                    <a:lumMod val="75000"/>
                  </a:schemeClr>
                </a:solidFill>
              </a:rPr>
              <a:t>A</a:t>
            </a:r>
          </a:p>
          <a:p>
            <a:r>
              <a:rPr lang="en-GB" sz="2800" dirty="0">
                <a:solidFill>
                  <a:schemeClr val="accent6">
                    <a:lumMod val="75000"/>
                  </a:schemeClr>
                </a:solidFill>
              </a:rPr>
              <a:t>M</a:t>
            </a:r>
          </a:p>
          <a:p>
            <a:r>
              <a:rPr lang="en-GB" sz="2800" dirty="0">
                <a:solidFill>
                  <a:schemeClr val="accent6">
                    <a:lumMod val="75000"/>
                  </a:schemeClr>
                </a:solidFill>
              </a:rPr>
              <a:t>P</a:t>
            </a:r>
          </a:p>
          <a:p>
            <a:r>
              <a:rPr lang="en-GB" sz="2800" dirty="0">
                <a:solidFill>
                  <a:schemeClr val="accent6">
                    <a:lumMod val="75000"/>
                  </a:schemeClr>
                </a:solidFill>
              </a:rPr>
              <a:t>S</a:t>
            </a:r>
          </a:p>
        </p:txBody>
      </p:sp>
      <p:sp>
        <p:nvSpPr>
          <p:cNvPr id="16" name="TextBox 15">
            <a:extLst>
              <a:ext uri="{FF2B5EF4-FFF2-40B4-BE49-F238E27FC236}">
                <a16:creationId xmlns:a16="http://schemas.microsoft.com/office/drawing/2014/main" id="{3EDEEAEE-E596-4FB5-92D6-84D8DE405469}"/>
              </a:ext>
            </a:extLst>
          </p:cNvPr>
          <p:cNvSpPr txBox="1"/>
          <p:nvPr/>
        </p:nvSpPr>
        <p:spPr>
          <a:xfrm>
            <a:off x="8825189" y="793247"/>
            <a:ext cx="1917513" cy="769441"/>
          </a:xfrm>
          <a:prstGeom prst="rect">
            <a:avLst/>
          </a:prstGeom>
          <a:noFill/>
        </p:spPr>
        <p:txBody>
          <a:bodyPr wrap="none" rtlCol="0">
            <a:spAutoFit/>
          </a:bodyPr>
          <a:lstStyle/>
          <a:p>
            <a:r>
              <a:rPr lang="en-GB" sz="4400" dirty="0">
                <a:solidFill>
                  <a:srgbClr val="C00000"/>
                </a:solidFill>
              </a:rPr>
              <a:t>Colours</a:t>
            </a:r>
          </a:p>
        </p:txBody>
      </p:sp>
    </p:spTree>
    <p:extLst>
      <p:ext uri="{BB962C8B-B14F-4D97-AF65-F5344CB8AC3E}">
        <p14:creationId xmlns:p14="http://schemas.microsoft.com/office/powerpoint/2010/main" val="268526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not tell</a:t>
            </a:r>
          </a:p>
        </p:txBody>
      </p:sp>
      <p:sp>
        <p:nvSpPr>
          <p:cNvPr id="3" name="Content Placeholder 2"/>
          <p:cNvSpPr>
            <a:spLocks noGrp="1"/>
          </p:cNvSpPr>
          <p:nvPr>
            <p:ph idx="1"/>
          </p:nvPr>
        </p:nvSpPr>
        <p:spPr/>
        <p:txBody>
          <a:bodyPr/>
          <a:lstStyle/>
          <a:p>
            <a:r>
              <a:rPr lang="en-GB" b="1" dirty="0"/>
              <a:t>Telling/informing: </a:t>
            </a:r>
            <a:r>
              <a:rPr lang="en-GB" i="1" dirty="0"/>
              <a:t>They stood close and wrapped their arms round each other in a passionate embrace, so that she became aware that he had been riding, and then that he was as nervous as she was.</a:t>
            </a:r>
            <a:endParaRPr lang="en-GB" dirty="0"/>
          </a:p>
          <a:p>
            <a:r>
              <a:rPr lang="en-GB" b="1" dirty="0"/>
              <a:t>Showing/evoking:</a:t>
            </a:r>
            <a:r>
              <a:rPr lang="en-GB" dirty="0"/>
              <a:t> </a:t>
            </a:r>
            <a:r>
              <a:rPr lang="en-GB" i="1" dirty="0"/>
              <a:t>They gripped each other and the tweed of his jacket was rough under her cheek. His hand came up to stroke her hair; she smelled leather and horses on the skin of his wrist. He was trembling.</a:t>
            </a:r>
            <a:endParaRPr lang="en-GB" dirty="0"/>
          </a:p>
          <a:p>
            <a:endParaRPr lang="en-US" dirty="0"/>
          </a:p>
        </p:txBody>
      </p:sp>
    </p:spTree>
    <p:extLst>
      <p:ext uri="{BB962C8B-B14F-4D97-AF65-F5344CB8AC3E}">
        <p14:creationId xmlns:p14="http://schemas.microsoft.com/office/powerpoint/2010/main" val="251513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E6FA"/>
            </a:gs>
            <a:gs pos="100000">
              <a:srgbClr val="E6E6FA">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1178" y="238627"/>
            <a:ext cx="13338381" cy="507831"/>
          </a:xfrm>
          <a:prstGeom prst="rect">
            <a:avLst/>
          </a:prstGeom>
          <a:noFill/>
        </p:spPr>
        <p:txBody>
          <a:bodyPr vert="horz" rtlCol="0">
            <a:spAutoFit/>
          </a:bodyPr>
          <a:lstStyle/>
          <a:p>
            <a:r>
              <a:rPr lang="en-GB" sz="2700" u="sng">
                <a:solidFill>
                  <a:srgbClr val="000000"/>
                </a:solidFill>
                <a:latin typeface="Arial - 36"/>
              </a:rPr>
              <a:t>Peer Assessment </a:t>
            </a:r>
          </a:p>
        </p:txBody>
      </p:sp>
      <p:sp>
        <p:nvSpPr>
          <p:cNvPr id="3" name="TextBox 2"/>
          <p:cNvSpPr txBox="1"/>
          <p:nvPr/>
        </p:nvSpPr>
        <p:spPr>
          <a:xfrm>
            <a:off x="281178" y="844372"/>
            <a:ext cx="13440836" cy="338554"/>
          </a:xfrm>
          <a:prstGeom prst="rect">
            <a:avLst/>
          </a:prstGeom>
          <a:noFill/>
        </p:spPr>
        <p:txBody>
          <a:bodyPr vert="horz" rtlCol="0">
            <a:spAutoFit/>
          </a:bodyPr>
          <a:lstStyle/>
          <a:p>
            <a:r>
              <a:rPr lang="en-GB" sz="1600">
                <a:solidFill>
                  <a:srgbClr val="000000"/>
                </a:solidFill>
                <a:latin typeface="Arial - 22"/>
              </a:rPr>
              <a:t>Write a comment and a target for your partner based on the criteria below.</a:t>
            </a:r>
          </a:p>
        </p:txBody>
      </p:sp>
      <p:sp>
        <p:nvSpPr>
          <p:cNvPr id="4" name="TextBox 3"/>
          <p:cNvSpPr txBox="1"/>
          <p:nvPr/>
        </p:nvSpPr>
        <p:spPr>
          <a:xfrm>
            <a:off x="650224" y="1606143"/>
            <a:ext cx="11818614" cy="5632311"/>
          </a:xfrm>
          <a:prstGeom prst="rect">
            <a:avLst/>
          </a:prstGeom>
          <a:noFill/>
        </p:spPr>
        <p:txBody>
          <a:bodyPr vert="horz" rtlCol="0">
            <a:spAutoFit/>
          </a:bodyPr>
          <a:lstStyle/>
          <a:p>
            <a:r>
              <a:rPr lang="en-GB" sz="3600" dirty="0">
                <a:solidFill>
                  <a:srgbClr val="000000"/>
                </a:solidFill>
                <a:latin typeface="Arial - 20"/>
              </a:rPr>
              <a:t>Assessment Criteria</a:t>
            </a:r>
          </a:p>
          <a:p>
            <a:endParaRPr lang="en-GB" sz="3600" dirty="0">
              <a:solidFill>
                <a:srgbClr val="000000"/>
              </a:solidFill>
              <a:latin typeface="Arial - 20"/>
            </a:endParaRPr>
          </a:p>
          <a:p>
            <a:r>
              <a:rPr lang="en-GB" sz="3600" dirty="0">
                <a:solidFill>
                  <a:srgbClr val="000000"/>
                </a:solidFill>
                <a:latin typeface="Arial - 20"/>
              </a:rPr>
              <a:t>Detailed description – 5 senses </a:t>
            </a:r>
          </a:p>
          <a:p>
            <a:r>
              <a:rPr lang="en-GB" sz="3600" dirty="0">
                <a:solidFill>
                  <a:srgbClr val="000000"/>
                </a:solidFill>
                <a:latin typeface="Arial - 20"/>
              </a:rPr>
              <a:t>Uses 'show' not 'tell consistently</a:t>
            </a:r>
          </a:p>
          <a:p>
            <a:r>
              <a:rPr lang="en-GB" sz="3600" dirty="0">
                <a:solidFill>
                  <a:srgbClr val="000000"/>
                </a:solidFill>
                <a:latin typeface="Arial - 20"/>
              </a:rPr>
              <a:t>Varied vocabulary</a:t>
            </a:r>
          </a:p>
          <a:p>
            <a:r>
              <a:rPr lang="en-GB" sz="3600" dirty="0">
                <a:solidFill>
                  <a:srgbClr val="000000"/>
                </a:solidFill>
                <a:latin typeface="Arial - 20"/>
              </a:rPr>
              <a:t>Use of complex sentence structures</a:t>
            </a:r>
          </a:p>
          <a:p>
            <a:endParaRPr lang="en-GB" sz="3600" dirty="0">
              <a:solidFill>
                <a:srgbClr val="000000"/>
              </a:solidFill>
              <a:latin typeface="Arial - 20"/>
            </a:endParaRPr>
          </a:p>
          <a:p>
            <a:r>
              <a:rPr lang="en-GB" sz="3600" dirty="0">
                <a:solidFill>
                  <a:srgbClr val="000000"/>
                </a:solidFill>
                <a:latin typeface="Arial - 20"/>
              </a:rPr>
              <a:t>Challenge: some alliteration, similes and imagery detail used </a:t>
            </a:r>
          </a:p>
          <a:p>
            <a:endParaRPr lang="en-GB" sz="3600" dirty="0">
              <a:solidFill>
                <a:srgbClr val="000000"/>
              </a:solidFill>
              <a:latin typeface="Arial - 20"/>
            </a:endParaRPr>
          </a:p>
        </p:txBody>
      </p:sp>
    </p:spTree>
    <p:extLst>
      <p:ext uri="{BB962C8B-B14F-4D97-AF65-F5344CB8AC3E}">
        <p14:creationId xmlns:p14="http://schemas.microsoft.com/office/powerpoint/2010/main" val="375369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280"/>
          <p:cNvSpPr>
            <a:spLocks noChangeArrowheads="1"/>
          </p:cNvSpPr>
          <p:nvPr/>
        </p:nvSpPr>
        <p:spPr bwMode="auto">
          <a:xfrm>
            <a:off x="5008404" y="1186397"/>
            <a:ext cx="3472463" cy="141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58121" tIns="58121" rIns="58121" bIns="58121">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a:r>
              <a:rPr lang="en-US" altLang="en-US" sz="8400"/>
              <a:t>Setting</a:t>
            </a:r>
          </a:p>
        </p:txBody>
      </p:sp>
      <p:sp>
        <p:nvSpPr>
          <p:cNvPr id="50178" name="Shape 281"/>
          <p:cNvSpPr>
            <a:spLocks noChangeArrowheads="1"/>
          </p:cNvSpPr>
          <p:nvPr/>
        </p:nvSpPr>
        <p:spPr bwMode="auto">
          <a:xfrm>
            <a:off x="3551337" y="3647725"/>
            <a:ext cx="8252281" cy="325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58121" tIns="58121" rIns="58121" bIns="58121">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a:r>
              <a:rPr lang="en-US" altLang="en-US" sz="5100"/>
              <a:t>able to use sophisticated devices and detail to set a strong atmosphere and tone for the opening of a story </a:t>
            </a:r>
          </a:p>
        </p:txBody>
      </p:sp>
    </p:spTree>
    <p:extLst>
      <p:ext uri="{BB962C8B-B14F-4D97-AF65-F5344CB8AC3E}">
        <p14:creationId xmlns:p14="http://schemas.microsoft.com/office/powerpoint/2010/main" val="44636056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283"/>
          <p:cNvSpPr>
            <a:spLocks noGrp="1"/>
          </p:cNvSpPr>
          <p:nvPr>
            <p:ph type="title"/>
          </p:nvPr>
        </p:nvSpPr>
        <p:spPr>
          <a:xfrm>
            <a:off x="2284571" y="-101130"/>
            <a:ext cx="9489758" cy="1693335"/>
          </a:xfrm>
        </p:spPr>
        <p:txBody>
          <a:bodyPr/>
          <a:lstStyle/>
          <a:p>
            <a:pPr eaLnBrk="1" hangingPunct="1"/>
            <a:r>
              <a:rPr lang="en-US" altLang="en-US">
                <a:solidFill>
                  <a:schemeClr val="accent2"/>
                </a:solidFill>
              </a:rPr>
              <a:t>The Setting </a:t>
            </a:r>
          </a:p>
        </p:txBody>
      </p:sp>
      <p:sp>
        <p:nvSpPr>
          <p:cNvPr id="51202" name="Shape 284"/>
          <p:cNvSpPr>
            <a:spLocks noGrp="1"/>
          </p:cNvSpPr>
          <p:nvPr>
            <p:ph type="body" idx="1"/>
          </p:nvPr>
        </p:nvSpPr>
        <p:spPr>
          <a:xfrm>
            <a:off x="2284571" y="1335854"/>
            <a:ext cx="9489758" cy="6705130"/>
          </a:xfrm>
        </p:spPr>
        <p:txBody>
          <a:bodyPr/>
          <a:lstStyle/>
          <a:p>
            <a:pPr marL="337038" indent="-294656" defTabSz="645820">
              <a:spcBef>
                <a:spcPts val="636"/>
              </a:spcBef>
              <a:buSzPct val="56000"/>
              <a:buFont typeface="Chalkboard SE Regular" charset="0"/>
              <a:buChar char="๏"/>
            </a:pPr>
            <a:r>
              <a:rPr lang="en-US" altLang="en-US" sz="4200">
                <a:latin typeface="Chalkboard SE Regular" charset="0"/>
                <a:ea typeface="Chalkboard SE Regular" charset="0"/>
                <a:cs typeface="Chalkboard SE Regular" charset="0"/>
                <a:sym typeface="Chalkboard SE Regular" charset="0"/>
              </a:rPr>
              <a:t>You have three minutes to consider and decide </a:t>
            </a:r>
            <a:r>
              <a:rPr lang="en-US" altLang="en-US" sz="4200" u="sng">
                <a:latin typeface="Chalkboard SE Bold" charset="0"/>
                <a:ea typeface="Chalkboard SE Bold" charset="0"/>
                <a:cs typeface="Chalkboard SE Bold" charset="0"/>
                <a:sym typeface="Chalkboard SE Bold" charset="0"/>
              </a:rPr>
              <a:t>what</a:t>
            </a:r>
            <a:r>
              <a:rPr lang="en-US" altLang="en-US" sz="4200">
                <a:latin typeface="Chalkboard SE Regular" charset="0"/>
                <a:ea typeface="Chalkboard SE Regular" charset="0"/>
                <a:cs typeface="Chalkboard SE Regular" charset="0"/>
                <a:sym typeface="Chalkboard SE Regular" charset="0"/>
              </a:rPr>
              <a:t> you would describe in this setting - what details would we zoom in on?</a:t>
            </a:r>
          </a:p>
          <a:p>
            <a:pPr marL="337038" indent="-294656" defTabSz="645820">
              <a:spcBef>
                <a:spcPts val="636"/>
              </a:spcBef>
              <a:buSzPct val="56000"/>
              <a:buFont typeface="Chalkboard SE Regular" charset="0"/>
              <a:buChar char="๏"/>
            </a:pPr>
            <a:endParaRPr lang="en-US" altLang="en-US" sz="4200">
              <a:latin typeface="Chalkboard SE Regular" charset="0"/>
              <a:ea typeface="Chalkboard SE Regular" charset="0"/>
              <a:cs typeface="Chalkboard SE Regular" charset="0"/>
              <a:sym typeface="Chalkboard SE Regular" charset="0"/>
            </a:endParaRPr>
          </a:p>
          <a:p>
            <a:pPr marL="337038" indent="-294656" defTabSz="645820">
              <a:spcBef>
                <a:spcPts val="636"/>
              </a:spcBef>
              <a:buSzPct val="56000"/>
              <a:buFont typeface="Chalkboard SE Regular" charset="0"/>
              <a:buChar char="๏"/>
            </a:pPr>
            <a:r>
              <a:rPr lang="en-US" altLang="en-US" sz="4200">
                <a:latin typeface="Chalkboard SE Regular" charset="0"/>
                <a:ea typeface="Chalkboard SE Regular" charset="0"/>
                <a:cs typeface="Chalkboard SE Regular" charset="0"/>
                <a:sym typeface="Chalkboard SE Regular" charset="0"/>
              </a:rPr>
              <a:t>Remember the skills we’ve worked on. Look at the senses, what mood are we trying to create? </a:t>
            </a:r>
          </a:p>
        </p:txBody>
      </p:sp>
    </p:spTree>
    <p:extLst>
      <p:ext uri="{BB962C8B-B14F-4D97-AF65-F5344CB8AC3E}">
        <p14:creationId xmlns:p14="http://schemas.microsoft.com/office/powerpoint/2010/main" val="2918728093"/>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2075</Words>
  <Application>Microsoft Office PowerPoint</Application>
  <PresentationFormat>Custom</PresentationFormat>
  <Paragraphs>237</Paragraphs>
  <Slides>24</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24</vt:i4>
      </vt:variant>
    </vt:vector>
  </HeadingPairs>
  <TitlesOfParts>
    <vt:vector size="44" baseType="lpstr">
      <vt:lpstr>Arial</vt:lpstr>
      <vt:lpstr>Arial - 11</vt:lpstr>
      <vt:lpstr>Arial - 12</vt:lpstr>
      <vt:lpstr>Arial - 14</vt:lpstr>
      <vt:lpstr>Arial - 18</vt:lpstr>
      <vt:lpstr>Arial - 20</vt:lpstr>
      <vt:lpstr>Arial - 22</vt:lpstr>
      <vt:lpstr>Arial - 24</vt:lpstr>
      <vt:lpstr>Arial - 28</vt:lpstr>
      <vt:lpstr>Arial - 36</vt:lpstr>
      <vt:lpstr>Calibri</vt:lpstr>
      <vt:lpstr>Chalkboard SE Bold</vt:lpstr>
      <vt:lpstr>Chalkboard SE Regular</vt:lpstr>
      <vt:lpstr>Comic Sans MS</vt:lpstr>
      <vt:lpstr>Gill Sans</vt:lpstr>
      <vt:lpstr>Helvetica</vt:lpstr>
      <vt:lpstr>Phosphate Inline</vt:lpstr>
      <vt:lpstr>Times New Roman</vt:lpstr>
      <vt:lpstr>Verdana - 24</vt:lpstr>
      <vt:lpstr>Office Theme</vt:lpstr>
      <vt:lpstr>Paper 1: Writing </vt:lpstr>
      <vt:lpstr>PowerPoint Presentation</vt:lpstr>
      <vt:lpstr>PowerPoint Presentation</vt:lpstr>
      <vt:lpstr>PowerPoint Presentation</vt:lpstr>
      <vt:lpstr>PowerPoint Presentation</vt:lpstr>
      <vt:lpstr>SHOW not tell</vt:lpstr>
      <vt:lpstr>PowerPoint Presentation</vt:lpstr>
      <vt:lpstr>PowerPoint Presentation</vt:lpstr>
      <vt:lpstr>The Setting </vt:lpstr>
      <vt:lpstr>PowerPoint Presentation</vt:lpstr>
      <vt:lpstr>PowerPoint Presentation</vt:lpstr>
      <vt:lpstr>Characters</vt:lpstr>
      <vt:lpstr>PowerPoint Presentation</vt:lpstr>
      <vt:lpstr>PowerPoint Presentation</vt:lpstr>
      <vt:lpstr>PowerPoint Presentation</vt:lpstr>
      <vt:lpstr>Vocabulary to try: </vt:lpstr>
      <vt:lpstr>PowerPoint Presentation</vt:lpstr>
      <vt:lpstr>PowerPoint Presentation</vt:lpstr>
      <vt:lpstr>Plan </vt:lpstr>
      <vt:lpstr>PowerPoint Presentation</vt:lpstr>
      <vt:lpstr>TASK: which character is being described? Find three techniques used in all three descriptions. </vt:lpstr>
      <vt:lpstr>Character trait Paragraph </vt:lpstr>
      <vt:lpstr>PowerPoint Presentation</vt:lpstr>
      <vt:lpstr>Ob: able to develop more tension and craft sentences carefully </vt:lpstr>
    </vt:vector>
  </TitlesOfParts>
  <Company>StBedes Scunthorpe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Tait</dc:creator>
  <cp:lastModifiedBy>S Ryan</cp:lastModifiedBy>
  <cp:revision>143</cp:revision>
  <cp:lastPrinted>2020-01-27T08:39:53Z</cp:lastPrinted>
  <dcterms:created xsi:type="dcterms:W3CDTF">2017-01-06T09:31:33Z</dcterms:created>
  <dcterms:modified xsi:type="dcterms:W3CDTF">2020-12-14T11:40:39Z</dcterms:modified>
</cp:coreProperties>
</file>