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notesMasterIdLst>
    <p:notesMasterId r:id="rId18"/>
  </p:notesMasterIdLst>
  <p:sldIdLst>
    <p:sldId id="278" r:id="rId2"/>
    <p:sldId id="279" r:id="rId3"/>
    <p:sldId id="281" r:id="rId4"/>
    <p:sldId id="280" r:id="rId5"/>
    <p:sldId id="283" r:id="rId6"/>
    <p:sldId id="282" r:id="rId7"/>
    <p:sldId id="284" r:id="rId8"/>
    <p:sldId id="285" r:id="rId9"/>
    <p:sldId id="286" r:id="rId10"/>
    <p:sldId id="287" r:id="rId11"/>
    <p:sldId id="288" r:id="rId12"/>
    <p:sldId id="289" r:id="rId13"/>
    <p:sldId id="290" r:id="rId14"/>
    <p:sldId id="291" r:id="rId15"/>
    <p:sldId id="292" r:id="rId16"/>
    <p:sldId id="293"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F9F"/>
    <a:srgbClr val="FFDA8F"/>
    <a:srgbClr val="FFFF99"/>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E1CB9A7-BDE0-4C7D-89A4-0EFC7B5CB653}" type="datetimeFigureOut">
              <a:rPr lang="en-GB" smtClean="0"/>
              <a:t>08/11/2020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DB64C09-CF22-4677-A1CE-EE18A57737B3}" type="slidenum">
              <a:rPr lang="en-GB" smtClean="0"/>
              <a:t>‹#›</a:t>
            </a:fld>
            <a:endParaRPr lang="en-GB"/>
          </a:p>
        </p:txBody>
      </p:sp>
    </p:spTree>
    <p:extLst>
      <p:ext uri="{BB962C8B-B14F-4D97-AF65-F5344CB8AC3E}">
        <p14:creationId xmlns:p14="http://schemas.microsoft.com/office/powerpoint/2010/main" val="28053727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Graphic 1" descr="Tag=AccentColor&#10;Flavor=Light&#10;Target=Fill">
            <a:extLst>
              <a:ext uri="{FF2B5EF4-FFF2-40B4-BE49-F238E27FC236}">
                <a16:creationId xmlns:a16="http://schemas.microsoft.com/office/drawing/2014/main" id="{0D57E7FA-E8FC-45AC-868F-CDC8144939D6}"/>
              </a:ext>
            </a:extLst>
          </p:cNvPr>
          <p:cNvSpPr/>
          <p:nvPr/>
        </p:nvSpPr>
        <p:spPr>
          <a:xfrm rot="10800000" flipV="1">
            <a:off x="2599854" y="527562"/>
            <a:ext cx="6992292" cy="5102484"/>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807094A5-EB6F-441D-88F8-CD7A30C84707}"/>
              </a:ext>
            </a:extLst>
          </p:cNvPr>
          <p:cNvSpPr>
            <a:spLocks noGrp="1"/>
          </p:cNvSpPr>
          <p:nvPr>
            <p:ph type="ctrTitle"/>
          </p:nvPr>
        </p:nvSpPr>
        <p:spPr>
          <a:xfrm>
            <a:off x="1508760" y="1591056"/>
            <a:ext cx="5705856" cy="3264408"/>
          </a:xfrm>
        </p:spPr>
        <p:txBody>
          <a:bodyPr anchor="b">
            <a:normAutofit/>
          </a:bodyPr>
          <a:lstStyle>
            <a:lvl1pPr algn="l">
              <a:defRPr sz="4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1C7CE1E3-3929-42A6-81B7-056BD88EF353}"/>
              </a:ext>
            </a:extLst>
          </p:cNvPr>
          <p:cNvSpPr>
            <a:spLocks noGrp="1"/>
          </p:cNvSpPr>
          <p:nvPr>
            <p:ph type="subTitle" idx="1"/>
          </p:nvPr>
        </p:nvSpPr>
        <p:spPr>
          <a:xfrm>
            <a:off x="1524000" y="4928616"/>
            <a:ext cx="5705856" cy="996696"/>
          </a:xfrm>
        </p:spPr>
        <p:txBody>
          <a:bodyPr/>
          <a:lstStyle>
            <a:lvl1pPr marL="0" indent="0" algn="l">
              <a:buNone/>
              <a:defRPr sz="2400" cap="all"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5CE951E3-0794-422C-AF76-0AD4A7FB19EB}"/>
              </a:ext>
            </a:extLst>
          </p:cNvPr>
          <p:cNvSpPr>
            <a:spLocks noGrp="1"/>
          </p:cNvSpPr>
          <p:nvPr>
            <p:ph type="dt" sz="half" idx="10"/>
          </p:nvPr>
        </p:nvSpPr>
        <p:spPr/>
        <p:txBody>
          <a:bodyPr/>
          <a:lstStyle/>
          <a:p>
            <a:fld id="{3C04E684-10F4-4CC3-A0B9-F03AA7BE37CF}" type="datetimeFigureOut">
              <a:rPr lang="en-US" smtClean="0"/>
              <a:t>11/8/2020</a:t>
            </a:fld>
            <a:endParaRPr lang="en-US"/>
          </a:p>
        </p:txBody>
      </p:sp>
      <p:sp>
        <p:nvSpPr>
          <p:cNvPr id="5" name="Footer Placeholder 4">
            <a:extLst>
              <a:ext uri="{FF2B5EF4-FFF2-40B4-BE49-F238E27FC236}">
                <a16:creationId xmlns:a16="http://schemas.microsoft.com/office/drawing/2014/main" id="{114EBFA8-0291-4D77-A9D9-B17FC2382A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7AC4D4-C4EE-4624-A329-C608A1D5AFE1}"/>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9837263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Graphic 1" descr="Tag=AccentColor&#10;Flavor=Light&#10;Target=Fill">
            <a:extLst>
              <a:ext uri="{FF2B5EF4-FFF2-40B4-BE49-F238E27FC236}">
                <a16:creationId xmlns:a16="http://schemas.microsoft.com/office/drawing/2014/main" id="{0EE21C0F-70D8-4F3C-9392-07559C90EE6E}"/>
              </a:ext>
            </a:extLst>
          </p:cNvPr>
          <p:cNvSpPr/>
          <p:nvPr/>
        </p:nvSpPr>
        <p:spPr>
          <a:xfrm rot="10800000" flipH="1" flipV="1">
            <a:off x="684965" y="1332237"/>
            <a:ext cx="5263732" cy="3841102"/>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48DB1DFE-8154-440D-93CF-FEF7860E897F}"/>
              </a:ext>
            </a:extLst>
          </p:cNvPr>
          <p:cNvSpPr>
            <a:spLocks noGrp="1"/>
          </p:cNvSpPr>
          <p:nvPr>
            <p:ph type="title"/>
          </p:nvPr>
        </p:nvSpPr>
        <p:spPr>
          <a:xfrm>
            <a:off x="1399032" y="2523744"/>
            <a:ext cx="3831336" cy="1453896"/>
          </a:xfrm>
        </p:spPr>
        <p:txBody>
          <a:bodyPr anchor="b"/>
          <a:lstStyle>
            <a:lvl1pPr algn="ct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9CD9D1F5-05CC-48F3-A314-315EF1703043}"/>
              </a:ext>
            </a:extLst>
          </p:cNvPr>
          <p:cNvSpPr>
            <a:spLocks noGrp="1"/>
          </p:cNvSpPr>
          <p:nvPr>
            <p:ph type="pic" idx="1"/>
          </p:nvPr>
        </p:nvSpPr>
        <p:spPr>
          <a:xfrm>
            <a:off x="6711696" y="640079"/>
            <a:ext cx="4837176" cy="556869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211807DE-1178-4BBB-89D8-9046239C2DE9}"/>
              </a:ext>
            </a:extLst>
          </p:cNvPr>
          <p:cNvSpPr>
            <a:spLocks noGrp="1"/>
          </p:cNvSpPr>
          <p:nvPr>
            <p:ph type="body" sz="half" idx="2"/>
          </p:nvPr>
        </p:nvSpPr>
        <p:spPr>
          <a:xfrm>
            <a:off x="1655064" y="4087368"/>
            <a:ext cx="3319272" cy="649224"/>
          </a:xfrm>
        </p:spPr>
        <p:txBody>
          <a:bodyPr>
            <a:noAutofit/>
          </a:bodyPr>
          <a:lstStyle>
            <a:lvl1pPr marL="0" indent="0" algn="ctr">
              <a:buNone/>
              <a:defRPr sz="2000" cap="all"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48EA59-A1BC-48B7-9495-6D5C6035B14B}"/>
              </a:ext>
            </a:extLst>
          </p:cNvPr>
          <p:cNvSpPr>
            <a:spLocks noGrp="1"/>
          </p:cNvSpPr>
          <p:nvPr>
            <p:ph type="dt" sz="half" idx="10"/>
          </p:nvPr>
        </p:nvSpPr>
        <p:spPr/>
        <p:txBody>
          <a:bodyPr/>
          <a:lstStyle/>
          <a:p>
            <a:fld id="{3C04E684-10F4-4CC3-A0B9-F03AA7BE37CF}" type="datetimeFigureOut">
              <a:rPr lang="en-US" smtClean="0"/>
              <a:t>11/8/2020</a:t>
            </a:fld>
            <a:endParaRPr lang="en-US"/>
          </a:p>
        </p:txBody>
      </p:sp>
      <p:sp>
        <p:nvSpPr>
          <p:cNvPr id="6" name="Footer Placeholder 5">
            <a:extLst>
              <a:ext uri="{FF2B5EF4-FFF2-40B4-BE49-F238E27FC236}">
                <a16:creationId xmlns:a16="http://schemas.microsoft.com/office/drawing/2014/main" id="{49F85A72-B50F-440E-AAD3-53C099F6D9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C2D00B-4207-4720-8C68-605CAFDD5CA2}"/>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5675950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C888B-58B8-4428-8B1D-4E26FC5DD59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314F67B-D516-42FA-A2CA-2DCD37CFE8D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2BA5FF-4919-4FF8-9C04-06CE156B762F}"/>
              </a:ext>
            </a:extLst>
          </p:cNvPr>
          <p:cNvSpPr>
            <a:spLocks noGrp="1"/>
          </p:cNvSpPr>
          <p:nvPr>
            <p:ph type="dt" sz="half" idx="10"/>
          </p:nvPr>
        </p:nvSpPr>
        <p:spPr/>
        <p:txBody>
          <a:bodyPr/>
          <a:lstStyle/>
          <a:p>
            <a:fld id="{3C04E684-10F4-4CC3-A0B9-F03AA7BE37CF}" type="datetimeFigureOut">
              <a:rPr lang="en-US" smtClean="0"/>
              <a:t>11/8/2020</a:t>
            </a:fld>
            <a:endParaRPr lang="en-US"/>
          </a:p>
        </p:txBody>
      </p:sp>
      <p:sp>
        <p:nvSpPr>
          <p:cNvPr id="5" name="Footer Placeholder 4">
            <a:extLst>
              <a:ext uri="{FF2B5EF4-FFF2-40B4-BE49-F238E27FC236}">
                <a16:creationId xmlns:a16="http://schemas.microsoft.com/office/drawing/2014/main" id="{CBEDA970-128E-4150-8E5A-A1B056E835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EC6CD1-EE5E-42EF-B76D-BB803BA6AB5E}"/>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7498684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50C2A1B-34CA-4877-9435-D77DF325757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F255E5E-4A81-44CC-8D99-F56E625D463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9CEECF-A221-4ECC-AD9C-E197D516D24C}"/>
              </a:ext>
            </a:extLst>
          </p:cNvPr>
          <p:cNvSpPr>
            <a:spLocks noGrp="1"/>
          </p:cNvSpPr>
          <p:nvPr>
            <p:ph type="dt" sz="half" idx="10"/>
          </p:nvPr>
        </p:nvSpPr>
        <p:spPr/>
        <p:txBody>
          <a:bodyPr/>
          <a:lstStyle/>
          <a:p>
            <a:fld id="{3C04E684-10F4-4CC3-A0B9-F03AA7BE37CF}" type="datetimeFigureOut">
              <a:rPr lang="en-US" smtClean="0"/>
              <a:t>11/8/2020</a:t>
            </a:fld>
            <a:endParaRPr lang="en-US"/>
          </a:p>
        </p:txBody>
      </p:sp>
      <p:sp>
        <p:nvSpPr>
          <p:cNvPr id="5" name="Footer Placeholder 4">
            <a:extLst>
              <a:ext uri="{FF2B5EF4-FFF2-40B4-BE49-F238E27FC236}">
                <a16:creationId xmlns:a16="http://schemas.microsoft.com/office/drawing/2014/main" id="{018F41AE-0DDE-49ED-9F0C-E0E16F599A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B47FB7-77F0-4C43-B81E-D04B31C953D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8941679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Shape 6" descr="Tag=AccentColor&#10;Flavor=Light&#10;Target=Fill">
            <a:extLst>
              <a:ext uri="{FF2B5EF4-FFF2-40B4-BE49-F238E27FC236}">
                <a16:creationId xmlns:a16="http://schemas.microsoft.com/office/drawing/2014/main" id="{13B7BB51-92B8-4089-8DAB-1202A4D1C6A3}"/>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26030E26-A86A-417A-AA64-699AA8DD3DA5}"/>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D19CF97E-0E6E-41E9-B75B-0371E744D1E8}"/>
              </a:ext>
            </a:extLst>
          </p:cNvPr>
          <p:cNvSpPr>
            <a:spLocks noGrp="1"/>
          </p:cNvSpPr>
          <p:nvPr>
            <p:ph idx="1"/>
          </p:nvPr>
        </p:nvSpPr>
        <p:spPr>
          <a:xfrm>
            <a:off x="838200" y="2011680"/>
            <a:ext cx="1051560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0BAE770-8363-44CD-8A22-AB26C5C5361B}"/>
              </a:ext>
            </a:extLst>
          </p:cNvPr>
          <p:cNvSpPr>
            <a:spLocks noGrp="1"/>
          </p:cNvSpPr>
          <p:nvPr>
            <p:ph type="dt" sz="half" idx="10"/>
          </p:nvPr>
        </p:nvSpPr>
        <p:spPr/>
        <p:txBody>
          <a:bodyPr/>
          <a:lstStyle/>
          <a:p>
            <a:fld id="{3C04E684-10F4-4CC3-A0B9-F03AA7BE37CF}" type="datetimeFigureOut">
              <a:rPr lang="en-US" smtClean="0"/>
              <a:t>11/8/2020</a:t>
            </a:fld>
            <a:endParaRPr lang="en-US"/>
          </a:p>
        </p:txBody>
      </p:sp>
      <p:sp>
        <p:nvSpPr>
          <p:cNvPr id="5" name="Footer Placeholder 4">
            <a:extLst>
              <a:ext uri="{FF2B5EF4-FFF2-40B4-BE49-F238E27FC236}">
                <a16:creationId xmlns:a16="http://schemas.microsoft.com/office/drawing/2014/main" id="{36E618F2-3B8E-4449-91E7-F8AA496093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3428F0-E5C2-42A1-AB2F-1A19FFAD19CF}"/>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7291548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Graphic 9" descr="Tag=AccentColor&#10;Flavor=Light&#10;Target=Fill">
            <a:extLst>
              <a:ext uri="{FF2B5EF4-FFF2-40B4-BE49-F238E27FC236}">
                <a16:creationId xmlns:a16="http://schemas.microsoft.com/office/drawing/2014/main" id="{DB2CE8D6-5B4E-4EBE-9ED5-A1DA7E2A5CDA}"/>
              </a:ext>
            </a:extLst>
          </p:cNvPr>
          <p:cNvSpPr/>
          <p:nvPr/>
        </p:nvSpPr>
        <p:spPr>
          <a:xfrm>
            <a:off x="7209816" y="0"/>
            <a:ext cx="4143984" cy="5747660"/>
          </a:xfrm>
          <a:custGeom>
            <a:avLst/>
            <a:gdLst>
              <a:gd name="connsiteX0" fmla="*/ 0 w 3843750"/>
              <a:gd name="connsiteY0" fmla="*/ 346 h 5956080"/>
              <a:gd name="connsiteX1" fmla="*/ 72373 w 3843750"/>
              <a:gd name="connsiteY1" fmla="*/ 2447534 h 5956080"/>
              <a:gd name="connsiteX2" fmla="*/ 145093 w 3843750"/>
              <a:gd name="connsiteY2" fmla="*/ 3878724 h 5956080"/>
              <a:gd name="connsiteX3" fmla="*/ 237897 w 3843750"/>
              <a:gd name="connsiteY3" fmla="*/ 4208041 h 5956080"/>
              <a:gd name="connsiteX4" fmla="*/ 281875 w 3843750"/>
              <a:gd name="connsiteY4" fmla="*/ 4677601 h 5956080"/>
              <a:gd name="connsiteX5" fmla="*/ 360135 w 3843750"/>
              <a:gd name="connsiteY5" fmla="*/ 5287407 h 5956080"/>
              <a:gd name="connsiteX6" fmla="*/ 414155 w 3843750"/>
              <a:gd name="connsiteY6" fmla="*/ 5817914 h 5956080"/>
              <a:gd name="connsiteX7" fmla="*/ 681487 w 3843750"/>
              <a:gd name="connsiteY7" fmla="*/ 5914873 h 5956080"/>
              <a:gd name="connsiteX8" fmla="*/ 892373 w 3843750"/>
              <a:gd name="connsiteY8" fmla="*/ 5605295 h 5956080"/>
              <a:gd name="connsiteX9" fmla="*/ 1027770 w 3843750"/>
              <a:gd name="connsiteY9" fmla="*/ 5804063 h 5956080"/>
              <a:gd name="connsiteX10" fmla="*/ 1200566 w 3843750"/>
              <a:gd name="connsiteY10" fmla="*/ 5527036 h 5956080"/>
              <a:gd name="connsiteX11" fmla="*/ 1348083 w 3843750"/>
              <a:gd name="connsiteY11" fmla="*/ 5363590 h 5956080"/>
              <a:gd name="connsiteX12" fmla="*/ 1425997 w 3843750"/>
              <a:gd name="connsiteY12" fmla="*/ 4800532 h 5956080"/>
              <a:gd name="connsiteX13" fmla="*/ 1517416 w 3843750"/>
              <a:gd name="connsiteY13" fmla="*/ 4640549 h 5956080"/>
              <a:gd name="connsiteX14" fmla="*/ 1569705 w 3843750"/>
              <a:gd name="connsiteY14" fmla="*/ 4803995 h 5956080"/>
              <a:gd name="connsiteX15" fmla="*/ 1530921 w 3843750"/>
              <a:gd name="connsiteY15" fmla="*/ 5433885 h 5956080"/>
              <a:gd name="connsiteX16" fmla="*/ 1614721 w 3843750"/>
              <a:gd name="connsiteY16" fmla="*/ 5319957 h 5956080"/>
              <a:gd name="connsiteX17" fmla="*/ 1800676 w 3843750"/>
              <a:gd name="connsiteY17" fmla="*/ 4608691 h 5956080"/>
              <a:gd name="connsiteX18" fmla="*/ 1918759 w 3843750"/>
              <a:gd name="connsiteY18" fmla="*/ 4486799 h 5956080"/>
              <a:gd name="connsiteX19" fmla="*/ 2009139 w 3843750"/>
              <a:gd name="connsiteY19" fmla="*/ 4715000 h 5956080"/>
              <a:gd name="connsiteX20" fmla="*/ 2135532 w 3843750"/>
              <a:gd name="connsiteY20" fmla="*/ 5321689 h 5956080"/>
              <a:gd name="connsiteX21" fmla="*/ 2209291 w 3843750"/>
              <a:gd name="connsiteY21" fmla="*/ 5028733 h 5956080"/>
              <a:gd name="connsiteX22" fmla="*/ 2501208 w 3843750"/>
              <a:gd name="connsiteY22" fmla="*/ 4457711 h 5956080"/>
              <a:gd name="connsiteX23" fmla="*/ 2695127 w 3843750"/>
              <a:gd name="connsiteY23" fmla="*/ 4973674 h 5956080"/>
              <a:gd name="connsiteX24" fmla="*/ 2825329 w 3843750"/>
              <a:gd name="connsiteY24" fmla="*/ 4563328 h 5956080"/>
              <a:gd name="connsiteX25" fmla="*/ 2904628 w 3843750"/>
              <a:gd name="connsiteY25" fmla="*/ 4466368 h 5956080"/>
              <a:gd name="connsiteX26" fmla="*/ 2922635 w 3843750"/>
              <a:gd name="connsiteY26" fmla="*/ 4519696 h 5956080"/>
              <a:gd name="connsiteX27" fmla="*/ 3089544 w 3843750"/>
              <a:gd name="connsiteY27" fmla="*/ 3606545 h 5956080"/>
              <a:gd name="connsiteX28" fmla="*/ 3150490 w 3843750"/>
              <a:gd name="connsiteY28" fmla="*/ 3989882 h 5956080"/>
              <a:gd name="connsiteX29" fmla="*/ 3755448 w 3843750"/>
              <a:gd name="connsiteY29" fmla="*/ 1538193 h 5956080"/>
              <a:gd name="connsiteX30" fmla="*/ 3850330 w 3843750"/>
              <a:gd name="connsiteY30" fmla="*/ 0 h 5956080"/>
              <a:gd name="connsiteX31" fmla="*/ 0 w 3843750"/>
              <a:gd name="connsiteY31" fmla="*/ 0 h 5956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843750" h="5956080">
                <a:moveTo>
                  <a:pt x="0" y="346"/>
                </a:moveTo>
                <a:cubicBezTo>
                  <a:pt x="12120" y="1234155"/>
                  <a:pt x="72720" y="2447534"/>
                  <a:pt x="72373" y="2447534"/>
                </a:cubicBezTo>
                <a:cubicBezTo>
                  <a:pt x="72720" y="2449265"/>
                  <a:pt x="114274" y="3641520"/>
                  <a:pt x="145093" y="3878724"/>
                </a:cubicBezTo>
                <a:cubicBezTo>
                  <a:pt x="176258" y="4119392"/>
                  <a:pt x="210194" y="3969797"/>
                  <a:pt x="237897" y="4208041"/>
                </a:cubicBezTo>
                <a:cubicBezTo>
                  <a:pt x="250017" y="4367677"/>
                  <a:pt x="237204" y="4527661"/>
                  <a:pt x="281875" y="4677601"/>
                </a:cubicBezTo>
                <a:cubicBezTo>
                  <a:pt x="278758" y="4908226"/>
                  <a:pt x="338319" y="5059552"/>
                  <a:pt x="360135" y="5287407"/>
                </a:cubicBezTo>
                <a:cubicBezTo>
                  <a:pt x="370177" y="5468860"/>
                  <a:pt x="348015" y="5649274"/>
                  <a:pt x="414155" y="5817914"/>
                </a:cubicBezTo>
                <a:cubicBezTo>
                  <a:pt x="467137" y="5947770"/>
                  <a:pt x="534662" y="6049578"/>
                  <a:pt x="681487" y="5914873"/>
                </a:cubicBezTo>
                <a:cubicBezTo>
                  <a:pt x="680448" y="5747964"/>
                  <a:pt x="925963" y="5772897"/>
                  <a:pt x="892373" y="5605295"/>
                </a:cubicBezTo>
                <a:cubicBezTo>
                  <a:pt x="1003184" y="5641309"/>
                  <a:pt x="945009" y="5759046"/>
                  <a:pt x="1027770" y="5804063"/>
                </a:cubicBezTo>
                <a:cubicBezTo>
                  <a:pt x="1099105" y="5719915"/>
                  <a:pt x="1051664" y="5551968"/>
                  <a:pt x="1200566" y="5527036"/>
                </a:cubicBezTo>
                <a:cubicBezTo>
                  <a:pt x="1352931" y="5564088"/>
                  <a:pt x="1336655" y="5453970"/>
                  <a:pt x="1348083" y="5363590"/>
                </a:cubicBezTo>
                <a:cubicBezTo>
                  <a:pt x="1370938" y="5149586"/>
                  <a:pt x="1389291" y="5009687"/>
                  <a:pt x="1425997" y="4800532"/>
                </a:cubicBezTo>
                <a:cubicBezTo>
                  <a:pt x="1436385" y="4748243"/>
                  <a:pt x="1415608" y="4628775"/>
                  <a:pt x="1517416" y="4640549"/>
                </a:cubicBezTo>
                <a:cubicBezTo>
                  <a:pt x="1596022" y="4651976"/>
                  <a:pt x="1566242" y="4746512"/>
                  <a:pt x="1569705" y="4803995"/>
                </a:cubicBezTo>
                <a:cubicBezTo>
                  <a:pt x="1600177" y="5128809"/>
                  <a:pt x="1532998" y="5109763"/>
                  <a:pt x="1530921" y="5433885"/>
                </a:cubicBezTo>
                <a:cubicBezTo>
                  <a:pt x="1530574" y="5446697"/>
                  <a:pt x="1580786" y="5458125"/>
                  <a:pt x="1614721" y="5319957"/>
                </a:cubicBezTo>
                <a:cubicBezTo>
                  <a:pt x="1681208" y="5047432"/>
                  <a:pt x="1760507" y="4832736"/>
                  <a:pt x="1800676" y="4608691"/>
                </a:cubicBezTo>
                <a:cubicBezTo>
                  <a:pt x="1848463" y="4656824"/>
                  <a:pt x="1889671" y="4439704"/>
                  <a:pt x="1918759" y="4486799"/>
                </a:cubicBezTo>
                <a:cubicBezTo>
                  <a:pt x="1932264" y="4566098"/>
                  <a:pt x="1956503" y="4642626"/>
                  <a:pt x="2009139" y="4715000"/>
                </a:cubicBezTo>
                <a:cubicBezTo>
                  <a:pt x="2054502" y="4933851"/>
                  <a:pt x="2004983" y="5137812"/>
                  <a:pt x="2135532" y="5321689"/>
                </a:cubicBezTo>
                <a:cubicBezTo>
                  <a:pt x="2135532" y="5321689"/>
                  <a:pt x="2137610" y="5265245"/>
                  <a:pt x="2209291" y="5028733"/>
                </a:cubicBezTo>
                <a:cubicBezTo>
                  <a:pt x="2267120" y="4838277"/>
                  <a:pt x="2341225" y="4936622"/>
                  <a:pt x="2501208" y="4457711"/>
                </a:cubicBezTo>
                <a:cubicBezTo>
                  <a:pt x="2545186" y="4641934"/>
                  <a:pt x="2446495" y="4877753"/>
                  <a:pt x="2695127" y="4973674"/>
                </a:cubicBezTo>
                <a:cubicBezTo>
                  <a:pt x="2743260" y="4833775"/>
                  <a:pt x="2706208" y="4662365"/>
                  <a:pt x="2825329" y="4563328"/>
                </a:cubicBezTo>
                <a:cubicBezTo>
                  <a:pt x="2859958" y="4534586"/>
                  <a:pt x="2884890" y="4501689"/>
                  <a:pt x="2904628" y="4466368"/>
                </a:cubicBezTo>
                <a:cubicBezTo>
                  <a:pt x="2910515" y="4484375"/>
                  <a:pt x="2916749" y="4503074"/>
                  <a:pt x="2922635" y="4519696"/>
                </a:cubicBezTo>
                <a:cubicBezTo>
                  <a:pt x="2946529" y="4491647"/>
                  <a:pt x="3082618" y="3784882"/>
                  <a:pt x="3089544" y="3606545"/>
                </a:cubicBezTo>
                <a:cubicBezTo>
                  <a:pt x="3124172" y="3733285"/>
                  <a:pt x="3150490" y="3989882"/>
                  <a:pt x="3150490" y="3989882"/>
                </a:cubicBezTo>
                <a:cubicBezTo>
                  <a:pt x="3150490" y="3989882"/>
                  <a:pt x="3300085" y="3936900"/>
                  <a:pt x="3755448" y="1538193"/>
                </a:cubicBezTo>
                <a:cubicBezTo>
                  <a:pt x="3791461" y="1348775"/>
                  <a:pt x="3824704" y="697762"/>
                  <a:pt x="3850330" y="0"/>
                </a:cubicBezTo>
                <a:lnTo>
                  <a:pt x="0" y="0"/>
                </a:lnTo>
                <a:close/>
              </a:path>
            </a:pathLst>
          </a:custGeom>
          <a:solidFill>
            <a:schemeClr val="accent1">
              <a:alpha val="20000"/>
            </a:schemeClr>
          </a:solidFill>
          <a:ln w="32707"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64AD5705-B027-4C44-B38A-60296E29EB12}"/>
              </a:ext>
            </a:extLst>
          </p:cNvPr>
          <p:cNvSpPr>
            <a:spLocks noGrp="1"/>
          </p:cNvSpPr>
          <p:nvPr>
            <p:ph type="title"/>
          </p:nvPr>
        </p:nvSpPr>
        <p:spPr>
          <a:xfrm>
            <a:off x="831850" y="1078991"/>
            <a:ext cx="5266944" cy="3136392"/>
          </a:xfrm>
        </p:spPr>
        <p:txBody>
          <a:bodyPr anchor="b">
            <a:normAutofit/>
          </a:bodyPr>
          <a:lstStyle>
            <a:lvl1pPr>
              <a:defRPr sz="4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8BBAC4-9088-44CF-BA2D-B8DD24FB5274}"/>
              </a:ext>
            </a:extLst>
          </p:cNvPr>
          <p:cNvSpPr>
            <a:spLocks noGrp="1"/>
          </p:cNvSpPr>
          <p:nvPr>
            <p:ph type="body" idx="1"/>
          </p:nvPr>
        </p:nvSpPr>
        <p:spPr>
          <a:xfrm>
            <a:off x="831850" y="4279392"/>
            <a:ext cx="5266944" cy="1500187"/>
          </a:xfrm>
        </p:spPr>
        <p:txBody>
          <a:bodyPr/>
          <a:lstStyle>
            <a:lvl1pPr marL="0" indent="0">
              <a:buNone/>
              <a:defRPr sz="2400" cap="all"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793FB3F-D2A6-4919-B57B-C08861D46303}"/>
              </a:ext>
            </a:extLst>
          </p:cNvPr>
          <p:cNvSpPr>
            <a:spLocks noGrp="1"/>
          </p:cNvSpPr>
          <p:nvPr>
            <p:ph type="dt" sz="half" idx="10"/>
          </p:nvPr>
        </p:nvSpPr>
        <p:spPr/>
        <p:txBody>
          <a:bodyPr/>
          <a:lstStyle/>
          <a:p>
            <a:fld id="{3C04E684-10F4-4CC3-A0B9-F03AA7BE37CF}" type="datetimeFigureOut">
              <a:rPr lang="en-US" smtClean="0"/>
              <a:t>11/8/2020</a:t>
            </a:fld>
            <a:endParaRPr lang="en-US"/>
          </a:p>
        </p:txBody>
      </p:sp>
      <p:sp>
        <p:nvSpPr>
          <p:cNvPr id="5" name="Footer Placeholder 4">
            <a:extLst>
              <a:ext uri="{FF2B5EF4-FFF2-40B4-BE49-F238E27FC236}">
                <a16:creationId xmlns:a16="http://schemas.microsoft.com/office/drawing/2014/main" id="{989049E0-6BE5-43FA-A4D4-ACAFC871A7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F8C28D-1479-4F15-B906-0AEBBCCA8CF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30827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id="{FD51F360-8860-4FB5-A0A5-773473DD8B39}"/>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D2A77EC9-372A-4ECA-9088-780532AF057F}"/>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7C882CE-1B27-414A-9B06-AA5D2DB683BA}"/>
              </a:ext>
            </a:extLst>
          </p:cNvPr>
          <p:cNvSpPr>
            <a:spLocks noGrp="1"/>
          </p:cNvSpPr>
          <p:nvPr>
            <p:ph sz="half" idx="1"/>
          </p:nvPr>
        </p:nvSpPr>
        <p:spPr>
          <a:xfrm>
            <a:off x="838200" y="2011680"/>
            <a:ext cx="493776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A0397E60-5D92-4530-96D1-FC09AF3C2742}"/>
              </a:ext>
            </a:extLst>
          </p:cNvPr>
          <p:cNvSpPr>
            <a:spLocks noGrp="1"/>
          </p:cNvSpPr>
          <p:nvPr>
            <p:ph sz="half" idx="2"/>
          </p:nvPr>
        </p:nvSpPr>
        <p:spPr>
          <a:xfrm>
            <a:off x="6419088" y="2011680"/>
            <a:ext cx="493776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034240FE-0C6A-47E9-9B0A-7B3C60877372}"/>
              </a:ext>
            </a:extLst>
          </p:cNvPr>
          <p:cNvSpPr>
            <a:spLocks noGrp="1"/>
          </p:cNvSpPr>
          <p:nvPr>
            <p:ph type="dt" sz="half" idx="10"/>
          </p:nvPr>
        </p:nvSpPr>
        <p:spPr/>
        <p:txBody>
          <a:bodyPr/>
          <a:lstStyle/>
          <a:p>
            <a:fld id="{3C04E684-10F4-4CC3-A0B9-F03AA7BE37CF}" type="datetimeFigureOut">
              <a:rPr lang="en-US" smtClean="0"/>
              <a:t>11/8/2020</a:t>
            </a:fld>
            <a:endParaRPr lang="en-US"/>
          </a:p>
        </p:txBody>
      </p:sp>
      <p:sp>
        <p:nvSpPr>
          <p:cNvPr id="6" name="Footer Placeholder 5">
            <a:extLst>
              <a:ext uri="{FF2B5EF4-FFF2-40B4-BE49-F238E27FC236}">
                <a16:creationId xmlns:a16="http://schemas.microsoft.com/office/drawing/2014/main" id="{8671AE1B-BB18-4C7E-AA77-3A4D401A5F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FA7B1D-FEDD-4E29-A352-29E5F498B323}"/>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8379174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Shape 9" descr="Tag=AccentColor&#10;Flavor=Light&#10;Target=Fill">
            <a:extLst>
              <a:ext uri="{FF2B5EF4-FFF2-40B4-BE49-F238E27FC236}">
                <a16:creationId xmlns:a16="http://schemas.microsoft.com/office/drawing/2014/main" id="{527D753D-3426-457C-9082-B92894509EC0}"/>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164D2B94-0682-4185-BCE3-89AF214A4FA8}"/>
              </a:ext>
            </a:extLst>
          </p:cNvPr>
          <p:cNvSpPr>
            <a:spLocks noGrp="1"/>
          </p:cNvSpPr>
          <p:nvPr>
            <p:ph type="title"/>
          </p:nvPr>
        </p:nvSpPr>
        <p:spPr>
          <a:xfrm>
            <a:off x="839788" y="365125"/>
            <a:ext cx="10515600" cy="1325563"/>
          </a:xfrm>
        </p:spPr>
        <p:txBody>
          <a:bodyPr>
            <a:normAutofit/>
          </a:bodyPr>
          <a:lstStyle>
            <a:lvl1pPr>
              <a:defRPr sz="4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8D65C47E-B85E-4B3E-A669-DEEC7F5DF2FB}"/>
              </a:ext>
            </a:extLst>
          </p:cNvPr>
          <p:cNvSpPr>
            <a:spLocks noGrp="1"/>
          </p:cNvSpPr>
          <p:nvPr>
            <p:ph type="body" idx="1"/>
          </p:nvPr>
        </p:nvSpPr>
        <p:spPr>
          <a:xfrm>
            <a:off x="8397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24517F-FE8C-49AD-9A52-0F4301052699}"/>
              </a:ext>
            </a:extLst>
          </p:cNvPr>
          <p:cNvSpPr>
            <a:spLocks noGrp="1"/>
          </p:cNvSpPr>
          <p:nvPr>
            <p:ph sz="half" idx="2"/>
          </p:nvPr>
        </p:nvSpPr>
        <p:spPr>
          <a:xfrm>
            <a:off x="839788" y="3127248"/>
            <a:ext cx="4937760" cy="3063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C80C73EC-7117-4DC2-9075-14102F2E282B}"/>
              </a:ext>
            </a:extLst>
          </p:cNvPr>
          <p:cNvSpPr>
            <a:spLocks noGrp="1"/>
          </p:cNvSpPr>
          <p:nvPr>
            <p:ph type="body" sz="quarter" idx="3"/>
          </p:nvPr>
        </p:nvSpPr>
        <p:spPr>
          <a:xfrm>
            <a:off x="64190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DD9A323-865B-4177-8F98-9BA304E022E0}"/>
              </a:ext>
            </a:extLst>
          </p:cNvPr>
          <p:cNvSpPr>
            <a:spLocks noGrp="1"/>
          </p:cNvSpPr>
          <p:nvPr>
            <p:ph sz="quarter" idx="4"/>
          </p:nvPr>
        </p:nvSpPr>
        <p:spPr>
          <a:xfrm>
            <a:off x="6419088" y="3127248"/>
            <a:ext cx="4937760" cy="3063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AA4E5D6-7075-4584-BD43-D966F0B58E6D}"/>
              </a:ext>
            </a:extLst>
          </p:cNvPr>
          <p:cNvSpPr>
            <a:spLocks noGrp="1"/>
          </p:cNvSpPr>
          <p:nvPr>
            <p:ph type="dt" sz="half" idx="10"/>
          </p:nvPr>
        </p:nvSpPr>
        <p:spPr/>
        <p:txBody>
          <a:bodyPr/>
          <a:lstStyle/>
          <a:p>
            <a:fld id="{3C04E684-10F4-4CC3-A0B9-F03AA7BE37CF}" type="datetimeFigureOut">
              <a:rPr lang="en-US" smtClean="0"/>
              <a:t>11/8/2020</a:t>
            </a:fld>
            <a:endParaRPr lang="en-US"/>
          </a:p>
        </p:txBody>
      </p:sp>
      <p:sp>
        <p:nvSpPr>
          <p:cNvPr id="8" name="Footer Placeholder 7">
            <a:extLst>
              <a:ext uri="{FF2B5EF4-FFF2-40B4-BE49-F238E27FC236}">
                <a16:creationId xmlns:a16="http://schemas.microsoft.com/office/drawing/2014/main" id="{8C38B83D-8A05-4F3C-A409-1602C963075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AD250E7-8A73-449C-A140-A2A2582D7F33}"/>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923307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Graphic 1" descr="Tag=AccentColor&#10;Flavor=Light&#10;Target=Fill">
            <a:extLst>
              <a:ext uri="{FF2B5EF4-FFF2-40B4-BE49-F238E27FC236}">
                <a16:creationId xmlns:a16="http://schemas.microsoft.com/office/drawing/2014/main" id="{AAFBE1F6-FC6D-4C3D-9AC3-97028E6F18C7}"/>
              </a:ext>
            </a:extLst>
          </p:cNvPr>
          <p:cNvSpPr/>
          <p:nvPr/>
        </p:nvSpPr>
        <p:spPr>
          <a:xfrm rot="10800000" flipV="1">
            <a:off x="1969639" y="181596"/>
            <a:ext cx="8252722" cy="6022258"/>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192825A4-268B-4301-8432-F9E9B2661AEC}"/>
              </a:ext>
            </a:extLst>
          </p:cNvPr>
          <p:cNvSpPr>
            <a:spLocks noGrp="1"/>
          </p:cNvSpPr>
          <p:nvPr>
            <p:ph type="title"/>
          </p:nvPr>
        </p:nvSpPr>
        <p:spPr>
          <a:xfrm>
            <a:off x="2843784" y="1572768"/>
            <a:ext cx="6501384" cy="4096512"/>
          </a:xfrm>
        </p:spPr>
        <p:txBody>
          <a:bodyPr>
            <a:normAutofit/>
          </a:bodyPr>
          <a:lstStyle>
            <a:lvl1pPr algn="ctr">
              <a:defRPr sz="40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DA33410F-8A90-47F6-BD39-4AC0E4358351}"/>
              </a:ext>
            </a:extLst>
          </p:cNvPr>
          <p:cNvSpPr>
            <a:spLocks noGrp="1"/>
          </p:cNvSpPr>
          <p:nvPr>
            <p:ph type="dt" sz="half" idx="10"/>
          </p:nvPr>
        </p:nvSpPr>
        <p:spPr/>
        <p:txBody>
          <a:bodyPr/>
          <a:lstStyle/>
          <a:p>
            <a:fld id="{3C04E684-10F4-4CC3-A0B9-F03AA7BE37CF}" type="datetimeFigureOut">
              <a:rPr lang="en-US" smtClean="0"/>
              <a:t>11/8/2020</a:t>
            </a:fld>
            <a:endParaRPr lang="en-US"/>
          </a:p>
        </p:txBody>
      </p:sp>
      <p:sp>
        <p:nvSpPr>
          <p:cNvPr id="4" name="Footer Placeholder 3">
            <a:extLst>
              <a:ext uri="{FF2B5EF4-FFF2-40B4-BE49-F238E27FC236}">
                <a16:creationId xmlns:a16="http://schemas.microsoft.com/office/drawing/2014/main" id="{D1D819A9-F8DE-4E5C-AFC3-E0105ACD829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4E25320-A12F-4F3E-8EC9-11292FF36BE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60131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1">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1C9756B-145D-4BA8-AA43-904C1E7CB86D}"/>
              </a:ext>
            </a:extLst>
          </p:cNvPr>
          <p:cNvSpPr>
            <a:spLocks noGrp="1"/>
          </p:cNvSpPr>
          <p:nvPr>
            <p:ph type="dt" sz="half" idx="10"/>
          </p:nvPr>
        </p:nvSpPr>
        <p:spPr/>
        <p:txBody>
          <a:bodyPr/>
          <a:lstStyle/>
          <a:p>
            <a:fld id="{3C04E684-10F4-4CC3-A0B9-F03AA7BE37CF}" type="datetimeFigureOut">
              <a:rPr lang="en-US" smtClean="0"/>
              <a:t>11/8/2020</a:t>
            </a:fld>
            <a:endParaRPr lang="en-US"/>
          </a:p>
        </p:txBody>
      </p:sp>
      <p:sp>
        <p:nvSpPr>
          <p:cNvPr id="3" name="Footer Placeholder 2">
            <a:extLst>
              <a:ext uri="{FF2B5EF4-FFF2-40B4-BE49-F238E27FC236}">
                <a16:creationId xmlns:a16="http://schemas.microsoft.com/office/drawing/2014/main" id="{B21DB60F-139E-4C44-89AF-3F8F5EC241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5256274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2">
    <p:spTree>
      <p:nvGrpSpPr>
        <p:cNvPr id="1" name=""/>
        <p:cNvGrpSpPr/>
        <p:nvPr/>
      </p:nvGrpSpPr>
      <p:grpSpPr>
        <a:xfrm>
          <a:off x="0" y="0"/>
          <a:ext cx="0" cy="0"/>
          <a:chOff x="0" y="0"/>
          <a:chExt cx="0" cy="0"/>
        </a:xfrm>
      </p:grpSpPr>
      <p:sp>
        <p:nvSpPr>
          <p:cNvPr id="6" name="Freeform: Shape 5" descr="Mask ID=&#10;Mask position=bottom, center&#10;Mask family= brushstroke, landscape, wide">
            <a:extLst>
              <a:ext uri="{FF2B5EF4-FFF2-40B4-BE49-F238E27FC236}">
                <a16:creationId xmlns:a16="http://schemas.microsoft.com/office/drawing/2014/main" id="{736BF44D-E8DD-45FA-931D-CBCC67D57944}"/>
              </a:ext>
            </a:extLst>
          </p:cNvPr>
          <p:cNvSpPr/>
          <p:nvPr/>
        </p:nvSpPr>
        <p:spPr>
          <a:xfrm>
            <a:off x="1768100" y="-1"/>
            <a:ext cx="10423900" cy="5920155"/>
          </a:xfrm>
          <a:custGeom>
            <a:avLst/>
            <a:gdLst>
              <a:gd name="connsiteX0" fmla="*/ 10423900 w 10423900"/>
              <a:gd name="connsiteY0" fmla="*/ 0 h 5491534"/>
              <a:gd name="connsiteX1" fmla="*/ 3493157 w 10423900"/>
              <a:gd name="connsiteY1" fmla="*/ 0 h 5491534"/>
              <a:gd name="connsiteX2" fmla="*/ 3493018 w 10423900"/>
              <a:gd name="connsiteY2" fmla="*/ 31 h 5491534"/>
              <a:gd name="connsiteX3" fmla="*/ 3245493 w 10423900"/>
              <a:gd name="connsiteY3" fmla="*/ 104839 h 5491534"/>
              <a:gd name="connsiteX4" fmla="*/ 4434802 w 10423900"/>
              <a:gd name="connsiteY4" fmla="*/ 284558 h 5491534"/>
              <a:gd name="connsiteX5" fmla="*/ 4011937 w 10423900"/>
              <a:gd name="connsiteY5" fmla="*/ 395559 h 5491534"/>
              <a:gd name="connsiteX6" fmla="*/ 3573213 w 10423900"/>
              <a:gd name="connsiteY6" fmla="*/ 474847 h 5491534"/>
              <a:gd name="connsiteX7" fmla="*/ 3097489 w 10423900"/>
              <a:gd name="connsiteY7" fmla="*/ 532990 h 5491534"/>
              <a:gd name="connsiteX8" fmla="*/ 2664052 w 10423900"/>
              <a:gd name="connsiteY8" fmla="*/ 649279 h 5491534"/>
              <a:gd name="connsiteX9" fmla="*/ 3795218 w 10423900"/>
              <a:gd name="connsiteY9" fmla="*/ 696852 h 5491534"/>
              <a:gd name="connsiteX10" fmla="*/ 3208492 w 10423900"/>
              <a:gd name="connsiteY10" fmla="*/ 802568 h 5491534"/>
              <a:gd name="connsiteX11" fmla="*/ 2727483 w 10423900"/>
              <a:gd name="connsiteY11" fmla="*/ 939999 h 5491534"/>
              <a:gd name="connsiteX12" fmla="*/ 2389190 w 10423900"/>
              <a:gd name="connsiteY12" fmla="*/ 1003429 h 5491534"/>
              <a:gd name="connsiteX13" fmla="*/ 2029754 w 10423900"/>
              <a:gd name="connsiteY13" fmla="*/ 1019287 h 5491534"/>
              <a:gd name="connsiteX14" fmla="*/ 1945181 w 10423900"/>
              <a:gd name="connsiteY14" fmla="*/ 1119716 h 5491534"/>
              <a:gd name="connsiteX15" fmla="*/ 2056184 w 10423900"/>
              <a:gd name="connsiteY15" fmla="*/ 1225434 h 5491534"/>
              <a:gd name="connsiteX16" fmla="*/ 2225329 w 10423900"/>
              <a:gd name="connsiteY16" fmla="*/ 1236004 h 5491534"/>
              <a:gd name="connsiteX17" fmla="*/ 3234920 w 10423900"/>
              <a:gd name="connsiteY17" fmla="*/ 1262435 h 5491534"/>
              <a:gd name="connsiteX18" fmla="*/ 0 w 10423900"/>
              <a:gd name="connsiteY18" fmla="*/ 1495009 h 5491534"/>
              <a:gd name="connsiteX19" fmla="*/ 438724 w 10423900"/>
              <a:gd name="connsiteY19" fmla="*/ 1637728 h 5491534"/>
              <a:gd name="connsiteX20" fmla="*/ 586726 w 10423900"/>
              <a:gd name="connsiteY20" fmla="*/ 2028877 h 5491534"/>
              <a:gd name="connsiteX21" fmla="*/ 1125878 w 10423900"/>
              <a:gd name="connsiteY21" fmla="*/ 2250882 h 5491534"/>
              <a:gd name="connsiteX22" fmla="*/ 1474744 w 10423900"/>
              <a:gd name="connsiteY22" fmla="*/ 2330169 h 5491534"/>
              <a:gd name="connsiteX23" fmla="*/ 2272901 w 10423900"/>
              <a:gd name="connsiteY23" fmla="*/ 2446458 h 5491534"/>
              <a:gd name="connsiteX24" fmla="*/ 2389190 w 10423900"/>
              <a:gd name="connsiteY24" fmla="*/ 2636747 h 5491534"/>
              <a:gd name="connsiteX25" fmla="*/ 2489621 w 10423900"/>
              <a:gd name="connsiteY25" fmla="*/ 2848179 h 5491534"/>
              <a:gd name="connsiteX26" fmla="*/ 2701053 w 10423900"/>
              <a:gd name="connsiteY26" fmla="*/ 2985611 h 5491534"/>
              <a:gd name="connsiteX27" fmla="*/ 1057165 w 10423900"/>
              <a:gd name="connsiteY27" fmla="*/ 2964468 h 5491534"/>
              <a:gd name="connsiteX28" fmla="*/ 2912485 w 10423900"/>
              <a:gd name="connsiteY28" fmla="*/ 3408477 h 5491534"/>
              <a:gd name="connsiteX29" fmla="*/ 2748626 w 10423900"/>
              <a:gd name="connsiteY29" fmla="*/ 3582909 h 5491534"/>
              <a:gd name="connsiteX30" fmla="*/ 3763503 w 10423900"/>
              <a:gd name="connsiteY30" fmla="*/ 3820771 h 5491534"/>
              <a:gd name="connsiteX31" fmla="*/ 3219063 w 10423900"/>
              <a:gd name="connsiteY31" fmla="*/ 3847199 h 5491534"/>
              <a:gd name="connsiteX32" fmla="*/ 6385269 w 10423900"/>
              <a:gd name="connsiteY32" fmla="*/ 4840933 h 5491534"/>
              <a:gd name="connsiteX33" fmla="*/ 10285854 w 10423900"/>
              <a:gd name="connsiteY33" fmla="*/ 5471118 h 5491534"/>
              <a:gd name="connsiteX34" fmla="*/ 10423900 w 10423900"/>
              <a:gd name="connsiteY34" fmla="*/ 5491534 h 5491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3900" h="5491534">
                <a:moveTo>
                  <a:pt x="10423900" y="0"/>
                </a:moveTo>
                <a:lnTo>
                  <a:pt x="3493157" y="0"/>
                </a:lnTo>
                <a:lnTo>
                  <a:pt x="3493018" y="31"/>
                </a:lnTo>
                <a:cubicBezTo>
                  <a:pt x="3414969" y="12668"/>
                  <a:pt x="3328744" y="21588"/>
                  <a:pt x="3245493" y="104839"/>
                </a:cubicBezTo>
                <a:cubicBezTo>
                  <a:pt x="3668357" y="162984"/>
                  <a:pt x="4075366" y="51981"/>
                  <a:pt x="4434802" y="284558"/>
                </a:cubicBezTo>
                <a:cubicBezTo>
                  <a:pt x="4302656" y="400846"/>
                  <a:pt x="4154654" y="374416"/>
                  <a:pt x="4011937" y="395559"/>
                </a:cubicBezTo>
                <a:cubicBezTo>
                  <a:pt x="3863934" y="416704"/>
                  <a:pt x="3721217" y="453704"/>
                  <a:pt x="3573213" y="474847"/>
                </a:cubicBezTo>
                <a:cubicBezTo>
                  <a:pt x="3414639" y="501275"/>
                  <a:pt x="3256063" y="506562"/>
                  <a:pt x="3097489" y="532990"/>
                </a:cubicBezTo>
                <a:cubicBezTo>
                  <a:pt x="2965345" y="554135"/>
                  <a:pt x="2822627" y="517133"/>
                  <a:pt x="2664052" y="649279"/>
                </a:cubicBezTo>
                <a:cubicBezTo>
                  <a:pt x="3055203" y="744424"/>
                  <a:pt x="3409352" y="601706"/>
                  <a:pt x="3795218" y="696852"/>
                </a:cubicBezTo>
                <a:cubicBezTo>
                  <a:pt x="3567928" y="781425"/>
                  <a:pt x="3382924" y="754995"/>
                  <a:pt x="3208492" y="802568"/>
                </a:cubicBezTo>
                <a:cubicBezTo>
                  <a:pt x="3049916" y="850140"/>
                  <a:pt x="2859627" y="797282"/>
                  <a:pt x="2727483" y="939999"/>
                </a:cubicBezTo>
                <a:cubicBezTo>
                  <a:pt x="2627052" y="1051000"/>
                  <a:pt x="2521336" y="1066858"/>
                  <a:pt x="2389190" y="1003429"/>
                </a:cubicBezTo>
                <a:cubicBezTo>
                  <a:pt x="2272901" y="945284"/>
                  <a:pt x="2146043" y="961142"/>
                  <a:pt x="2029754" y="1019287"/>
                </a:cubicBezTo>
                <a:cubicBezTo>
                  <a:pt x="1987468" y="1040430"/>
                  <a:pt x="1945181" y="1066858"/>
                  <a:pt x="1945181" y="1119716"/>
                </a:cubicBezTo>
                <a:cubicBezTo>
                  <a:pt x="1945181" y="1193719"/>
                  <a:pt x="1998039" y="1214862"/>
                  <a:pt x="2056184" y="1225434"/>
                </a:cubicBezTo>
                <a:cubicBezTo>
                  <a:pt x="2109042" y="1236004"/>
                  <a:pt x="2172471" y="1246577"/>
                  <a:pt x="2225329" y="1236004"/>
                </a:cubicBezTo>
                <a:cubicBezTo>
                  <a:pt x="2563622" y="1177861"/>
                  <a:pt x="2896629" y="1273005"/>
                  <a:pt x="3234920" y="1262435"/>
                </a:cubicBezTo>
                <a:cubicBezTo>
                  <a:pt x="2172471" y="1489724"/>
                  <a:pt x="1099450" y="1415723"/>
                  <a:pt x="0" y="1495009"/>
                </a:cubicBezTo>
                <a:cubicBezTo>
                  <a:pt x="142717" y="1653583"/>
                  <a:pt x="327721" y="1521439"/>
                  <a:pt x="438724" y="1637728"/>
                </a:cubicBezTo>
                <a:cubicBezTo>
                  <a:pt x="333006" y="1880875"/>
                  <a:pt x="375293" y="2013020"/>
                  <a:pt x="586726" y="2028877"/>
                </a:cubicBezTo>
                <a:cubicBezTo>
                  <a:pt x="792873" y="2044734"/>
                  <a:pt x="1014877" y="1960161"/>
                  <a:pt x="1125878" y="2250882"/>
                </a:cubicBezTo>
                <a:cubicBezTo>
                  <a:pt x="1157593" y="2340740"/>
                  <a:pt x="1353170" y="2314312"/>
                  <a:pt x="1474744" y="2330169"/>
                </a:cubicBezTo>
                <a:cubicBezTo>
                  <a:pt x="1739034" y="2367170"/>
                  <a:pt x="2019183" y="2330169"/>
                  <a:pt x="2272901" y="2446458"/>
                </a:cubicBezTo>
                <a:cubicBezTo>
                  <a:pt x="2373332" y="2488744"/>
                  <a:pt x="2442048" y="2520459"/>
                  <a:pt x="2389190" y="2636747"/>
                </a:cubicBezTo>
                <a:cubicBezTo>
                  <a:pt x="2336332" y="2758321"/>
                  <a:pt x="2405048" y="2800607"/>
                  <a:pt x="2489621" y="2848179"/>
                </a:cubicBezTo>
                <a:cubicBezTo>
                  <a:pt x="2553051" y="2885180"/>
                  <a:pt x="2648195" y="2874609"/>
                  <a:pt x="2701053" y="2985611"/>
                </a:cubicBezTo>
                <a:cubicBezTo>
                  <a:pt x="2146043" y="2969753"/>
                  <a:pt x="1606888" y="2879895"/>
                  <a:pt x="1057165" y="2964468"/>
                </a:cubicBezTo>
                <a:cubicBezTo>
                  <a:pt x="1659748" y="3175900"/>
                  <a:pt x="2320474" y="3165328"/>
                  <a:pt x="2912485" y="3408477"/>
                </a:cubicBezTo>
                <a:cubicBezTo>
                  <a:pt x="2891342" y="3493050"/>
                  <a:pt x="2753911" y="3456048"/>
                  <a:pt x="2748626" y="3582909"/>
                </a:cubicBezTo>
                <a:cubicBezTo>
                  <a:pt x="3060489" y="3715055"/>
                  <a:pt x="3435782" y="3625195"/>
                  <a:pt x="3763503" y="3820771"/>
                </a:cubicBezTo>
                <a:cubicBezTo>
                  <a:pt x="3573213" y="3910629"/>
                  <a:pt x="3398782" y="3762626"/>
                  <a:pt x="3219063" y="3847199"/>
                </a:cubicBezTo>
                <a:cubicBezTo>
                  <a:pt x="3277208" y="3974060"/>
                  <a:pt x="5909545" y="4756360"/>
                  <a:pt x="6385269" y="4840933"/>
                </a:cubicBezTo>
                <a:cubicBezTo>
                  <a:pt x="7171204" y="4982659"/>
                  <a:pt x="9157515" y="5302348"/>
                  <a:pt x="10285854" y="5471118"/>
                </a:cubicBezTo>
                <a:lnTo>
                  <a:pt x="10423900" y="5491534"/>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Date Placeholder 1">
            <a:extLst>
              <a:ext uri="{FF2B5EF4-FFF2-40B4-BE49-F238E27FC236}">
                <a16:creationId xmlns:a16="http://schemas.microsoft.com/office/drawing/2014/main" id="{71C9756B-145D-4BA8-AA43-904C1E7CB86D}"/>
              </a:ext>
            </a:extLst>
          </p:cNvPr>
          <p:cNvSpPr>
            <a:spLocks noGrp="1"/>
          </p:cNvSpPr>
          <p:nvPr>
            <p:ph type="dt" sz="half" idx="10"/>
          </p:nvPr>
        </p:nvSpPr>
        <p:spPr/>
        <p:txBody>
          <a:bodyPr/>
          <a:lstStyle/>
          <a:p>
            <a:fld id="{3C04E684-10F4-4CC3-A0B9-F03AA7BE37CF}" type="datetimeFigureOut">
              <a:rPr lang="en-US" smtClean="0"/>
              <a:t>11/8/2020</a:t>
            </a:fld>
            <a:endParaRPr lang="en-US"/>
          </a:p>
        </p:txBody>
      </p:sp>
      <p:sp>
        <p:nvSpPr>
          <p:cNvPr id="3" name="Footer Placeholder 2">
            <a:extLst>
              <a:ext uri="{FF2B5EF4-FFF2-40B4-BE49-F238E27FC236}">
                <a16:creationId xmlns:a16="http://schemas.microsoft.com/office/drawing/2014/main" id="{B21DB60F-139E-4C44-89AF-3F8F5EC241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1448321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id="{76C5A8FA-6B61-4934-AF55-C595090CA5DC}"/>
              </a:ext>
            </a:extLst>
          </p:cNvPr>
          <p:cNvSpPr/>
          <p:nvPr/>
        </p:nvSpPr>
        <p:spPr>
          <a:xfrm>
            <a:off x="4726728" y="0"/>
            <a:ext cx="7472381" cy="6858000"/>
          </a:xfrm>
          <a:custGeom>
            <a:avLst/>
            <a:gdLst>
              <a:gd name="connsiteX0" fmla="*/ 1232666 w 7472381"/>
              <a:gd name="connsiteY0" fmla="*/ 0 h 6886575"/>
              <a:gd name="connsiteX1" fmla="*/ 7472381 w 7472381"/>
              <a:gd name="connsiteY1" fmla="*/ 0 h 6886575"/>
              <a:gd name="connsiteX2" fmla="*/ 7472381 w 7472381"/>
              <a:gd name="connsiteY2" fmla="*/ 814388 h 6886575"/>
              <a:gd name="connsiteX3" fmla="*/ 7472381 w 7472381"/>
              <a:gd name="connsiteY3" fmla="*/ 6411516 h 6886575"/>
              <a:gd name="connsiteX4" fmla="*/ 7472381 w 7472381"/>
              <a:gd name="connsiteY4" fmla="*/ 6886575 h 6886575"/>
              <a:gd name="connsiteX5" fmla="*/ 6992676 w 7472381"/>
              <a:gd name="connsiteY5" fmla="*/ 6886575 h 6886575"/>
              <a:gd name="connsiteX6" fmla="*/ 1946893 w 7472381"/>
              <a:gd name="connsiteY6" fmla="*/ 6886575 h 6886575"/>
              <a:gd name="connsiteX7" fmla="*/ 1506276 w 7472381"/>
              <a:gd name="connsiteY7" fmla="*/ 6686550 h 6886575"/>
              <a:gd name="connsiteX8" fmla="*/ 1314394 w 7472381"/>
              <a:gd name="connsiteY8" fmla="*/ 6457949 h 6886575"/>
              <a:gd name="connsiteX9" fmla="*/ 1246880 w 7472381"/>
              <a:gd name="connsiteY9" fmla="*/ 6393656 h 6886575"/>
              <a:gd name="connsiteX10" fmla="*/ 1079872 w 7472381"/>
              <a:gd name="connsiteY10" fmla="*/ 6307931 h 6886575"/>
              <a:gd name="connsiteX11" fmla="*/ 788495 w 7472381"/>
              <a:gd name="connsiteY11" fmla="*/ 6125765 h 6886575"/>
              <a:gd name="connsiteX12" fmla="*/ 895097 w 7472381"/>
              <a:gd name="connsiteY12" fmla="*/ 6082903 h 6886575"/>
              <a:gd name="connsiteX13" fmla="*/ 1204239 w 7472381"/>
              <a:gd name="connsiteY13" fmla="*/ 6193631 h 6886575"/>
              <a:gd name="connsiteX14" fmla="*/ 1428102 w 7472381"/>
              <a:gd name="connsiteY14" fmla="*/ 6222206 h 6886575"/>
              <a:gd name="connsiteX15" fmla="*/ 1111852 w 7472381"/>
              <a:gd name="connsiteY15" fmla="*/ 6029325 h 6886575"/>
              <a:gd name="connsiteX16" fmla="*/ 806262 w 7472381"/>
              <a:gd name="connsiteY16" fmla="*/ 5779294 h 6886575"/>
              <a:gd name="connsiteX17" fmla="*/ 1040785 w 7472381"/>
              <a:gd name="connsiteY17" fmla="*/ 5825728 h 6886575"/>
              <a:gd name="connsiteX18" fmla="*/ 1051445 w 7472381"/>
              <a:gd name="connsiteY18" fmla="*/ 5793581 h 6886575"/>
              <a:gd name="connsiteX19" fmla="*/ 845349 w 7472381"/>
              <a:gd name="connsiteY19" fmla="*/ 5497115 h 6886575"/>
              <a:gd name="connsiteX20" fmla="*/ 745855 w 7472381"/>
              <a:gd name="connsiteY20" fmla="*/ 5375672 h 6886575"/>
              <a:gd name="connsiteX21" fmla="*/ 291024 w 7472381"/>
              <a:gd name="connsiteY21" fmla="*/ 5014913 h 6886575"/>
              <a:gd name="connsiteX22" fmla="*/ 724535 w 7472381"/>
              <a:gd name="connsiteY22" fmla="*/ 5175647 h 6886575"/>
              <a:gd name="connsiteX23" fmla="*/ 276811 w 7472381"/>
              <a:gd name="connsiteY23" fmla="*/ 4825603 h 6886575"/>
              <a:gd name="connsiteX24" fmla="*/ 60055 w 7472381"/>
              <a:gd name="connsiteY24" fmla="*/ 4697016 h 6886575"/>
              <a:gd name="connsiteX25" fmla="*/ 6755 w 7472381"/>
              <a:gd name="connsiteY25" fmla="*/ 4622006 h 6886575"/>
              <a:gd name="connsiteX26" fmla="*/ 102696 w 7472381"/>
              <a:gd name="connsiteY26" fmla="*/ 4604146 h 6886575"/>
              <a:gd name="connsiteX27" fmla="*/ 397625 w 7472381"/>
              <a:gd name="connsiteY27" fmla="*/ 4632722 h 6886575"/>
              <a:gd name="connsiteX28" fmla="*/ 31628 w 7472381"/>
              <a:gd name="connsiteY28" fmla="*/ 4396978 h 6886575"/>
              <a:gd name="connsiteX29" fmla="*/ 305237 w 7472381"/>
              <a:gd name="connsiteY29" fmla="*/ 4432697 h 6886575"/>
              <a:gd name="connsiteX30" fmla="*/ 383412 w 7472381"/>
              <a:gd name="connsiteY30" fmla="*/ 4339828 h 6886575"/>
              <a:gd name="connsiteX31" fmla="*/ 511333 w 7472381"/>
              <a:gd name="connsiteY31" fmla="*/ 4189810 h 6886575"/>
              <a:gd name="connsiteX32" fmla="*/ 600167 w 7472381"/>
              <a:gd name="connsiteY32" fmla="*/ 4107656 h 6886575"/>
              <a:gd name="connsiteX33" fmla="*/ 635701 w 7472381"/>
              <a:gd name="connsiteY33" fmla="*/ 3843337 h 6886575"/>
              <a:gd name="connsiteX34" fmla="*/ 561080 w 7472381"/>
              <a:gd name="connsiteY34" fmla="*/ 3554015 h 6886575"/>
              <a:gd name="connsiteX35" fmla="*/ 354985 w 7472381"/>
              <a:gd name="connsiteY35" fmla="*/ 3407569 h 6886575"/>
              <a:gd name="connsiteX36" fmla="*/ 415392 w 7472381"/>
              <a:gd name="connsiteY36" fmla="*/ 3243263 h 6886575"/>
              <a:gd name="connsiteX37" fmla="*/ 852456 w 7472381"/>
              <a:gd name="connsiteY37" fmla="*/ 3343275 h 6886575"/>
              <a:gd name="connsiteX38" fmla="*/ 202190 w 7472381"/>
              <a:gd name="connsiteY38" fmla="*/ 2953940 h 6886575"/>
              <a:gd name="connsiteX39" fmla="*/ 312344 w 7472381"/>
              <a:gd name="connsiteY39" fmla="*/ 2936081 h 6886575"/>
              <a:gd name="connsiteX40" fmla="*/ 706768 w 7472381"/>
              <a:gd name="connsiteY40" fmla="*/ 2714625 h 6886575"/>
              <a:gd name="connsiteX41" fmla="*/ 728088 w 7472381"/>
              <a:gd name="connsiteY41" fmla="*/ 2703909 h 6886575"/>
              <a:gd name="connsiteX42" fmla="*/ 795602 w 7472381"/>
              <a:gd name="connsiteY42" fmla="*/ 2564606 h 6886575"/>
              <a:gd name="connsiteX43" fmla="*/ 1008804 w 7472381"/>
              <a:gd name="connsiteY43" fmla="*/ 2543175 h 6886575"/>
              <a:gd name="connsiteX44" fmla="*/ 1186473 w 7472381"/>
              <a:gd name="connsiteY44" fmla="*/ 2575322 h 6886575"/>
              <a:gd name="connsiteX45" fmla="*/ 1378355 w 7472381"/>
              <a:gd name="connsiteY45" fmla="*/ 2536031 h 6886575"/>
              <a:gd name="connsiteX46" fmla="*/ 1548916 w 7472381"/>
              <a:gd name="connsiteY46" fmla="*/ 2553891 h 6886575"/>
              <a:gd name="connsiteX47" fmla="*/ 1694604 w 7472381"/>
              <a:gd name="connsiteY47" fmla="*/ 2528888 h 6886575"/>
              <a:gd name="connsiteX48" fmla="*/ 1552469 w 7472381"/>
              <a:gd name="connsiteY48" fmla="*/ 2411015 h 6886575"/>
              <a:gd name="connsiteX49" fmla="*/ 1353481 w 7472381"/>
              <a:gd name="connsiteY49" fmla="*/ 2411015 h 6886575"/>
              <a:gd name="connsiteX50" fmla="*/ 1211346 w 7472381"/>
              <a:gd name="connsiteY50" fmla="*/ 2336007 h 6886575"/>
              <a:gd name="connsiteX51" fmla="*/ 1076318 w 7472381"/>
              <a:gd name="connsiteY51" fmla="*/ 2200275 h 6886575"/>
              <a:gd name="connsiteX52" fmla="*/ 600167 w 7472381"/>
              <a:gd name="connsiteY52" fmla="*/ 1982390 h 6886575"/>
              <a:gd name="connsiteX53" fmla="*/ 514886 w 7472381"/>
              <a:gd name="connsiteY53" fmla="*/ 1900238 h 6886575"/>
              <a:gd name="connsiteX54" fmla="*/ 1872273 w 7472381"/>
              <a:gd name="connsiteY54" fmla="*/ 2218135 h 6886575"/>
              <a:gd name="connsiteX55" fmla="*/ 1452975 w 7472381"/>
              <a:gd name="connsiteY55" fmla="*/ 2085975 h 6886575"/>
              <a:gd name="connsiteX56" fmla="*/ 1737245 w 7472381"/>
              <a:gd name="connsiteY56" fmla="*/ 2110978 h 6886575"/>
              <a:gd name="connsiteX57" fmla="*/ 1893593 w 7472381"/>
              <a:gd name="connsiteY57" fmla="*/ 2021681 h 6886575"/>
              <a:gd name="connsiteX58" fmla="*/ 1893593 w 7472381"/>
              <a:gd name="connsiteY58" fmla="*/ 1993106 h 6886575"/>
              <a:gd name="connsiteX59" fmla="*/ 1776332 w 7472381"/>
              <a:gd name="connsiteY59" fmla="*/ 1910953 h 6886575"/>
              <a:gd name="connsiteX60" fmla="*/ 1708818 w 7472381"/>
              <a:gd name="connsiteY60" fmla="*/ 1857375 h 6886575"/>
              <a:gd name="connsiteX61" fmla="*/ 1524043 w 7472381"/>
              <a:gd name="connsiteY61" fmla="*/ 1664493 h 6886575"/>
              <a:gd name="connsiteX62" fmla="*/ 1655517 w 7472381"/>
              <a:gd name="connsiteY62" fmla="*/ 1643062 h 6886575"/>
              <a:gd name="connsiteX63" fmla="*/ 1705264 w 7472381"/>
              <a:gd name="connsiteY63" fmla="*/ 1603772 h 6886575"/>
              <a:gd name="connsiteX64" fmla="*/ 1669731 w 7472381"/>
              <a:gd name="connsiteY64" fmla="*/ 1546622 h 6886575"/>
              <a:gd name="connsiteX65" fmla="*/ 1261093 w 7472381"/>
              <a:gd name="connsiteY65" fmla="*/ 1371600 h 6886575"/>
              <a:gd name="connsiteX66" fmla="*/ 1229113 w 7472381"/>
              <a:gd name="connsiteY66" fmla="*/ 1235869 h 6886575"/>
              <a:gd name="connsiteX67" fmla="*/ 1307287 w 7472381"/>
              <a:gd name="connsiteY67" fmla="*/ 1214437 h 6886575"/>
              <a:gd name="connsiteX68" fmla="*/ 1396121 w 7472381"/>
              <a:gd name="connsiteY68" fmla="*/ 1225153 h 6886575"/>
              <a:gd name="connsiteX69" fmla="*/ 1325054 w 7472381"/>
              <a:gd name="connsiteY69" fmla="*/ 1117997 h 6886575"/>
              <a:gd name="connsiteX70" fmla="*/ 1037231 w 7472381"/>
              <a:gd name="connsiteY70" fmla="*/ 1010841 h 6886575"/>
              <a:gd name="connsiteX71" fmla="*/ 983931 w 7472381"/>
              <a:gd name="connsiteY71" fmla="*/ 953690 h 6886575"/>
              <a:gd name="connsiteX72" fmla="*/ 1054998 w 7472381"/>
              <a:gd name="connsiteY72" fmla="*/ 925115 h 6886575"/>
              <a:gd name="connsiteX73" fmla="*/ 1108299 w 7472381"/>
              <a:gd name="connsiteY73" fmla="*/ 914400 h 6886575"/>
              <a:gd name="connsiteX74" fmla="*/ 6755 w 7472381"/>
              <a:gd name="connsiteY74" fmla="*/ 467915 h 6886575"/>
              <a:gd name="connsiteX75" fmla="*/ 255490 w 7472381"/>
              <a:gd name="connsiteY75" fmla="*/ 464344 h 6886575"/>
              <a:gd name="connsiteX76" fmla="*/ 500673 w 7472381"/>
              <a:gd name="connsiteY76" fmla="*/ 535781 h 6886575"/>
              <a:gd name="connsiteX77" fmla="*/ 760069 w 7472381"/>
              <a:gd name="connsiteY77" fmla="*/ 525066 h 6886575"/>
              <a:gd name="connsiteX78" fmla="*/ 1005251 w 7472381"/>
              <a:gd name="connsiteY78" fmla="*/ 560785 h 6886575"/>
              <a:gd name="connsiteX79" fmla="*/ 1218453 w 7472381"/>
              <a:gd name="connsiteY79" fmla="*/ 560785 h 6886575"/>
              <a:gd name="connsiteX80" fmla="*/ 1019464 w 7472381"/>
              <a:gd name="connsiteY80" fmla="*/ 507206 h 6886575"/>
              <a:gd name="connsiteX81" fmla="*/ 944844 w 7472381"/>
              <a:gd name="connsiteY81" fmla="*/ 417909 h 6886575"/>
              <a:gd name="connsiteX82" fmla="*/ 969717 w 7472381"/>
              <a:gd name="connsiteY82" fmla="*/ 335757 h 6886575"/>
              <a:gd name="connsiteX83" fmla="*/ 1051445 w 7472381"/>
              <a:gd name="connsiteY83" fmla="*/ 360759 h 6886575"/>
              <a:gd name="connsiteX84" fmla="*/ 1147386 w 7472381"/>
              <a:gd name="connsiteY84" fmla="*/ 453629 h 6886575"/>
              <a:gd name="connsiteX85" fmla="*/ 1168706 w 7472381"/>
              <a:gd name="connsiteY85" fmla="*/ 396478 h 6886575"/>
              <a:gd name="connsiteX86" fmla="*/ 1225560 w 7472381"/>
              <a:gd name="connsiteY86" fmla="*/ 353615 h 6886575"/>
              <a:gd name="connsiteX87" fmla="*/ 1552469 w 7472381"/>
              <a:gd name="connsiteY87" fmla="*/ 375047 h 6886575"/>
              <a:gd name="connsiteX88" fmla="*/ 1335714 w 7472381"/>
              <a:gd name="connsiteY88" fmla="*/ 192881 h 6886575"/>
              <a:gd name="connsiteX89" fmla="*/ 1197133 w 7472381"/>
              <a:gd name="connsiteY89" fmla="*/ 164306 h 6886575"/>
              <a:gd name="connsiteX90" fmla="*/ 1165153 w 7472381"/>
              <a:gd name="connsiteY90" fmla="*/ 89297 h 6886575"/>
              <a:gd name="connsiteX91" fmla="*/ 1229113 w 7472381"/>
              <a:gd name="connsiteY91" fmla="*/ 71437 h 6886575"/>
              <a:gd name="connsiteX92" fmla="*/ 1548916 w 7472381"/>
              <a:gd name="connsiteY92" fmla="*/ 135731 h 6886575"/>
              <a:gd name="connsiteX93" fmla="*/ 1602217 w 7472381"/>
              <a:gd name="connsiteY93" fmla="*/ 110728 h 6886575"/>
              <a:gd name="connsiteX94" fmla="*/ 1232666 w 7472381"/>
              <a:gd name="connsiteY94" fmla="*/ 0 h 6886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7472381" h="6886575">
                <a:moveTo>
                  <a:pt x="1232666" y="0"/>
                </a:moveTo>
                <a:lnTo>
                  <a:pt x="7472381" y="0"/>
                </a:lnTo>
                <a:lnTo>
                  <a:pt x="7472381" y="814388"/>
                </a:lnTo>
                <a:lnTo>
                  <a:pt x="7472381" y="6411516"/>
                </a:lnTo>
                <a:lnTo>
                  <a:pt x="7472381" y="6886575"/>
                </a:lnTo>
                <a:lnTo>
                  <a:pt x="6992676" y="6886575"/>
                </a:lnTo>
                <a:lnTo>
                  <a:pt x="1946893" y="6886575"/>
                </a:lnTo>
                <a:cubicBezTo>
                  <a:pt x="1801205" y="6815137"/>
                  <a:pt x="1662624" y="6729412"/>
                  <a:pt x="1506276" y="6686550"/>
                </a:cubicBezTo>
                <a:cubicBezTo>
                  <a:pt x="1399675" y="6657975"/>
                  <a:pt x="1296627" y="6607969"/>
                  <a:pt x="1314394" y="6457949"/>
                </a:cubicBezTo>
                <a:cubicBezTo>
                  <a:pt x="1317947" y="6415087"/>
                  <a:pt x="1289520" y="6382941"/>
                  <a:pt x="1246880" y="6393656"/>
                </a:cubicBezTo>
                <a:cubicBezTo>
                  <a:pt x="1165153" y="6415087"/>
                  <a:pt x="1126065" y="6354365"/>
                  <a:pt x="1079872" y="6307931"/>
                </a:cubicBezTo>
                <a:cubicBezTo>
                  <a:pt x="998144" y="6225779"/>
                  <a:pt x="919970" y="6140052"/>
                  <a:pt x="788495" y="6125765"/>
                </a:cubicBezTo>
                <a:cubicBezTo>
                  <a:pt x="813369" y="6061471"/>
                  <a:pt x="856009" y="6068615"/>
                  <a:pt x="895097" y="6082903"/>
                </a:cubicBezTo>
                <a:cubicBezTo>
                  <a:pt x="998144" y="6118622"/>
                  <a:pt x="1101192" y="6157912"/>
                  <a:pt x="1204239" y="6193631"/>
                </a:cubicBezTo>
                <a:cubicBezTo>
                  <a:pt x="1271754" y="6215062"/>
                  <a:pt x="1339267" y="6247209"/>
                  <a:pt x="1428102" y="6222206"/>
                </a:cubicBezTo>
                <a:cubicBezTo>
                  <a:pt x="1349928" y="6093619"/>
                  <a:pt x="1218453" y="6068615"/>
                  <a:pt x="1111852" y="6029325"/>
                </a:cubicBezTo>
                <a:cubicBezTo>
                  <a:pt x="980377" y="5979319"/>
                  <a:pt x="902203" y="5886450"/>
                  <a:pt x="806262" y="5779294"/>
                </a:cubicBezTo>
                <a:cubicBezTo>
                  <a:pt x="902203" y="5750719"/>
                  <a:pt x="962610" y="5829300"/>
                  <a:pt x="1040785" y="5825728"/>
                </a:cubicBezTo>
                <a:cubicBezTo>
                  <a:pt x="1044338" y="5815012"/>
                  <a:pt x="1051445" y="5793581"/>
                  <a:pt x="1051445" y="5793581"/>
                </a:cubicBezTo>
                <a:cubicBezTo>
                  <a:pt x="923523" y="5736431"/>
                  <a:pt x="866670" y="5629275"/>
                  <a:pt x="845349" y="5497115"/>
                </a:cubicBezTo>
                <a:cubicBezTo>
                  <a:pt x="838243" y="5429250"/>
                  <a:pt x="792049" y="5407819"/>
                  <a:pt x="745855" y="5375672"/>
                </a:cubicBezTo>
                <a:cubicBezTo>
                  <a:pt x="589507" y="5264943"/>
                  <a:pt x="422499" y="5164931"/>
                  <a:pt x="291024" y="5014913"/>
                </a:cubicBezTo>
                <a:cubicBezTo>
                  <a:pt x="443819" y="5032771"/>
                  <a:pt x="564633" y="5132784"/>
                  <a:pt x="724535" y="5175647"/>
                </a:cubicBezTo>
                <a:cubicBezTo>
                  <a:pt x="596614" y="5011340"/>
                  <a:pt x="429605" y="4925615"/>
                  <a:pt x="276811" y="4825603"/>
                </a:cubicBezTo>
                <a:cubicBezTo>
                  <a:pt x="205743" y="4779169"/>
                  <a:pt x="141783" y="4722018"/>
                  <a:pt x="60055" y="4697016"/>
                </a:cubicBezTo>
                <a:cubicBezTo>
                  <a:pt x="31628" y="4689872"/>
                  <a:pt x="-18119" y="4672013"/>
                  <a:pt x="6755" y="4622006"/>
                </a:cubicBezTo>
                <a:cubicBezTo>
                  <a:pt x="28075" y="4579144"/>
                  <a:pt x="67162" y="4593432"/>
                  <a:pt x="102696" y="4604146"/>
                </a:cubicBezTo>
                <a:cubicBezTo>
                  <a:pt x="187976" y="4632722"/>
                  <a:pt x="280364" y="4632722"/>
                  <a:pt x="397625" y="4632722"/>
                </a:cubicBezTo>
                <a:cubicBezTo>
                  <a:pt x="298131" y="4496990"/>
                  <a:pt x="116909" y="4539853"/>
                  <a:pt x="31628" y="4396978"/>
                </a:cubicBezTo>
                <a:cubicBezTo>
                  <a:pt x="138229" y="4371976"/>
                  <a:pt x="219957" y="4421982"/>
                  <a:pt x="305237" y="4432697"/>
                </a:cubicBezTo>
                <a:cubicBezTo>
                  <a:pt x="383412" y="4443413"/>
                  <a:pt x="401178" y="4418409"/>
                  <a:pt x="383412" y="4339828"/>
                </a:cubicBezTo>
                <a:cubicBezTo>
                  <a:pt x="354985" y="4218385"/>
                  <a:pt x="397625" y="4157662"/>
                  <a:pt x="511333" y="4189810"/>
                </a:cubicBezTo>
                <a:cubicBezTo>
                  <a:pt x="617934" y="4221956"/>
                  <a:pt x="628594" y="4175522"/>
                  <a:pt x="600167" y="4107656"/>
                </a:cubicBezTo>
                <a:cubicBezTo>
                  <a:pt x="557527" y="4007644"/>
                  <a:pt x="603720" y="3929063"/>
                  <a:pt x="635701" y="3843337"/>
                </a:cubicBezTo>
                <a:cubicBezTo>
                  <a:pt x="685448" y="3714750"/>
                  <a:pt x="664128" y="3650456"/>
                  <a:pt x="561080" y="3554015"/>
                </a:cubicBezTo>
                <a:cubicBezTo>
                  <a:pt x="500673" y="3500438"/>
                  <a:pt x="440265" y="3454003"/>
                  <a:pt x="354985" y="3407569"/>
                </a:cubicBezTo>
                <a:cubicBezTo>
                  <a:pt x="550420" y="3382565"/>
                  <a:pt x="347878" y="3296841"/>
                  <a:pt x="415392" y="3243263"/>
                </a:cubicBezTo>
                <a:cubicBezTo>
                  <a:pt x="553973" y="3221831"/>
                  <a:pt x="664128" y="3393282"/>
                  <a:pt x="852456" y="3343275"/>
                </a:cubicBezTo>
                <a:cubicBezTo>
                  <a:pt x="625041" y="3196828"/>
                  <a:pt x="369198" y="3150393"/>
                  <a:pt x="202190" y="2953940"/>
                </a:cubicBezTo>
                <a:cubicBezTo>
                  <a:pt x="241277" y="2911078"/>
                  <a:pt x="280364" y="2953940"/>
                  <a:pt x="312344" y="2936081"/>
                </a:cubicBezTo>
                <a:cubicBezTo>
                  <a:pt x="312344" y="2925365"/>
                  <a:pt x="685448" y="2993232"/>
                  <a:pt x="706768" y="2714625"/>
                </a:cubicBezTo>
                <a:cubicBezTo>
                  <a:pt x="713875" y="2714625"/>
                  <a:pt x="720982" y="2714625"/>
                  <a:pt x="728088" y="2703909"/>
                </a:cubicBezTo>
                <a:cubicBezTo>
                  <a:pt x="767175" y="2664619"/>
                  <a:pt x="731642" y="2571750"/>
                  <a:pt x="795602" y="2564606"/>
                </a:cubicBezTo>
                <a:cubicBezTo>
                  <a:pt x="866670" y="2557462"/>
                  <a:pt x="934184" y="2525315"/>
                  <a:pt x="1008804" y="2543175"/>
                </a:cubicBezTo>
                <a:cubicBezTo>
                  <a:pt x="1065658" y="2557462"/>
                  <a:pt x="1126065" y="2575322"/>
                  <a:pt x="1186473" y="2575322"/>
                </a:cubicBezTo>
                <a:cubicBezTo>
                  <a:pt x="1250433" y="2575322"/>
                  <a:pt x="1339267" y="2696766"/>
                  <a:pt x="1378355" y="2536031"/>
                </a:cubicBezTo>
                <a:cubicBezTo>
                  <a:pt x="1378355" y="2528888"/>
                  <a:pt x="1488509" y="2546747"/>
                  <a:pt x="1548916" y="2553891"/>
                </a:cubicBezTo>
                <a:cubicBezTo>
                  <a:pt x="1598663" y="2561035"/>
                  <a:pt x="1659071" y="2593181"/>
                  <a:pt x="1694604" y="2528888"/>
                </a:cubicBezTo>
                <a:cubicBezTo>
                  <a:pt x="1712371" y="2489596"/>
                  <a:pt x="1627090" y="2418159"/>
                  <a:pt x="1552469" y="2411015"/>
                </a:cubicBezTo>
                <a:cubicBezTo>
                  <a:pt x="1484956" y="2403872"/>
                  <a:pt x="1417442" y="2396728"/>
                  <a:pt x="1353481" y="2411015"/>
                </a:cubicBezTo>
                <a:cubicBezTo>
                  <a:pt x="1275307" y="2428875"/>
                  <a:pt x="1232666" y="2400300"/>
                  <a:pt x="1211346" y="2336007"/>
                </a:cubicBezTo>
                <a:cubicBezTo>
                  <a:pt x="1186473" y="2268141"/>
                  <a:pt x="1140279" y="2232422"/>
                  <a:pt x="1076318" y="2200275"/>
                </a:cubicBezTo>
                <a:cubicBezTo>
                  <a:pt x="919970" y="2121694"/>
                  <a:pt x="770729" y="2028825"/>
                  <a:pt x="600167" y="1982390"/>
                </a:cubicBezTo>
                <a:cubicBezTo>
                  <a:pt x="568187" y="1975246"/>
                  <a:pt x="529100" y="1960959"/>
                  <a:pt x="514886" y="1900238"/>
                </a:cubicBezTo>
                <a:cubicBezTo>
                  <a:pt x="976824" y="1993106"/>
                  <a:pt x="1396121" y="2232422"/>
                  <a:pt x="1872273" y="2218135"/>
                </a:cubicBezTo>
                <a:cubicBezTo>
                  <a:pt x="1744351" y="2143125"/>
                  <a:pt x="1591557" y="2139554"/>
                  <a:pt x="1452975" y="2085975"/>
                </a:cubicBezTo>
                <a:cubicBezTo>
                  <a:pt x="1552469" y="2046685"/>
                  <a:pt x="1644857" y="2089547"/>
                  <a:pt x="1737245" y="2110978"/>
                </a:cubicBezTo>
                <a:cubicBezTo>
                  <a:pt x="1815419" y="2128837"/>
                  <a:pt x="1886486" y="2132410"/>
                  <a:pt x="1893593" y="2021681"/>
                </a:cubicBezTo>
                <a:cubicBezTo>
                  <a:pt x="1893593" y="2010965"/>
                  <a:pt x="1893593" y="2003821"/>
                  <a:pt x="1893593" y="1993106"/>
                </a:cubicBezTo>
                <a:cubicBezTo>
                  <a:pt x="1865166" y="1946672"/>
                  <a:pt x="1826079" y="1925240"/>
                  <a:pt x="1776332" y="1910953"/>
                </a:cubicBezTo>
                <a:cubicBezTo>
                  <a:pt x="1747905" y="1903809"/>
                  <a:pt x="1708818" y="1889522"/>
                  <a:pt x="1708818" y="1857375"/>
                </a:cubicBezTo>
                <a:cubicBezTo>
                  <a:pt x="1712371" y="1735931"/>
                  <a:pt x="1616430" y="1700212"/>
                  <a:pt x="1524043" y="1664493"/>
                </a:cubicBezTo>
                <a:cubicBezTo>
                  <a:pt x="1573790" y="1603772"/>
                  <a:pt x="1616430" y="1646635"/>
                  <a:pt x="1655517" y="1643062"/>
                </a:cubicBezTo>
                <a:cubicBezTo>
                  <a:pt x="1680391" y="1639491"/>
                  <a:pt x="1705264" y="1635919"/>
                  <a:pt x="1705264" y="1603772"/>
                </a:cubicBezTo>
                <a:cubicBezTo>
                  <a:pt x="1705264" y="1578769"/>
                  <a:pt x="1694604" y="1546622"/>
                  <a:pt x="1669731" y="1546622"/>
                </a:cubicBezTo>
                <a:cubicBezTo>
                  <a:pt x="1513383" y="1543050"/>
                  <a:pt x="1424548" y="1371600"/>
                  <a:pt x="1261093" y="1371600"/>
                </a:cubicBezTo>
                <a:cubicBezTo>
                  <a:pt x="1161599" y="1371600"/>
                  <a:pt x="1310841" y="1275159"/>
                  <a:pt x="1229113" y="1235869"/>
                </a:cubicBezTo>
                <a:cubicBezTo>
                  <a:pt x="1211346" y="1225153"/>
                  <a:pt x="1278860" y="1210866"/>
                  <a:pt x="1307287" y="1214437"/>
                </a:cubicBezTo>
                <a:cubicBezTo>
                  <a:pt x="1335714" y="1218009"/>
                  <a:pt x="1360588" y="1243013"/>
                  <a:pt x="1396121" y="1225153"/>
                </a:cubicBezTo>
                <a:cubicBezTo>
                  <a:pt x="1413888" y="1160860"/>
                  <a:pt x="1367694" y="1135856"/>
                  <a:pt x="1325054" y="1117997"/>
                </a:cubicBezTo>
                <a:cubicBezTo>
                  <a:pt x="1232666" y="1075135"/>
                  <a:pt x="1140279" y="1025129"/>
                  <a:pt x="1037231" y="1010841"/>
                </a:cubicBezTo>
                <a:cubicBezTo>
                  <a:pt x="1001698" y="1007269"/>
                  <a:pt x="980377" y="989409"/>
                  <a:pt x="983931" y="953690"/>
                </a:cubicBezTo>
                <a:cubicBezTo>
                  <a:pt x="991037" y="907256"/>
                  <a:pt x="1026571" y="921544"/>
                  <a:pt x="1054998" y="925115"/>
                </a:cubicBezTo>
                <a:cubicBezTo>
                  <a:pt x="1072765" y="928688"/>
                  <a:pt x="1090532" y="939403"/>
                  <a:pt x="1108299" y="914400"/>
                </a:cubicBezTo>
                <a:cubicBezTo>
                  <a:pt x="692555" y="660797"/>
                  <a:pt x="472246" y="675085"/>
                  <a:pt x="6755" y="467915"/>
                </a:cubicBezTo>
                <a:cubicBezTo>
                  <a:pt x="109802" y="428625"/>
                  <a:pt x="184423" y="457200"/>
                  <a:pt x="255490" y="464344"/>
                </a:cubicBezTo>
                <a:cubicBezTo>
                  <a:pt x="433159" y="482203"/>
                  <a:pt x="323004" y="514350"/>
                  <a:pt x="500673" y="535781"/>
                </a:cubicBezTo>
                <a:cubicBezTo>
                  <a:pt x="585954" y="546497"/>
                  <a:pt x="664128" y="582216"/>
                  <a:pt x="760069" y="525066"/>
                </a:cubicBezTo>
                <a:cubicBezTo>
                  <a:pt x="824029" y="485775"/>
                  <a:pt x="927077" y="528637"/>
                  <a:pt x="1005251" y="560785"/>
                </a:cubicBezTo>
                <a:cubicBezTo>
                  <a:pt x="1069212" y="589360"/>
                  <a:pt x="1133172" y="596503"/>
                  <a:pt x="1218453" y="560785"/>
                </a:cubicBezTo>
                <a:cubicBezTo>
                  <a:pt x="1140279" y="539354"/>
                  <a:pt x="1079872" y="521494"/>
                  <a:pt x="1019464" y="507206"/>
                </a:cubicBezTo>
                <a:cubicBezTo>
                  <a:pt x="969717" y="496491"/>
                  <a:pt x="941290" y="471488"/>
                  <a:pt x="944844" y="417909"/>
                </a:cubicBezTo>
                <a:cubicBezTo>
                  <a:pt x="944844" y="389334"/>
                  <a:pt x="934184" y="350044"/>
                  <a:pt x="969717" y="335757"/>
                </a:cubicBezTo>
                <a:cubicBezTo>
                  <a:pt x="998144" y="321469"/>
                  <a:pt x="1037231" y="335757"/>
                  <a:pt x="1051445" y="360759"/>
                </a:cubicBezTo>
                <a:cubicBezTo>
                  <a:pt x="1069212" y="407194"/>
                  <a:pt x="1086978" y="450056"/>
                  <a:pt x="1147386" y="453629"/>
                </a:cubicBezTo>
                <a:cubicBezTo>
                  <a:pt x="1229113" y="460771"/>
                  <a:pt x="1182919" y="432197"/>
                  <a:pt x="1168706" y="396478"/>
                </a:cubicBezTo>
                <a:cubicBezTo>
                  <a:pt x="1154492" y="357188"/>
                  <a:pt x="1197133" y="346472"/>
                  <a:pt x="1225560" y="353615"/>
                </a:cubicBezTo>
                <a:cubicBezTo>
                  <a:pt x="1332161" y="385763"/>
                  <a:pt x="1442315" y="328613"/>
                  <a:pt x="1552469" y="375047"/>
                </a:cubicBezTo>
                <a:cubicBezTo>
                  <a:pt x="1524043" y="260747"/>
                  <a:pt x="1463635" y="210741"/>
                  <a:pt x="1335714" y="192881"/>
                </a:cubicBezTo>
                <a:cubicBezTo>
                  <a:pt x="1289520" y="189310"/>
                  <a:pt x="1239773" y="196453"/>
                  <a:pt x="1197133" y="164306"/>
                </a:cubicBezTo>
                <a:cubicBezTo>
                  <a:pt x="1172259" y="146447"/>
                  <a:pt x="1147386" y="125016"/>
                  <a:pt x="1165153" y="89297"/>
                </a:cubicBezTo>
                <a:cubicBezTo>
                  <a:pt x="1175813" y="64294"/>
                  <a:pt x="1204239" y="64294"/>
                  <a:pt x="1229113" y="71437"/>
                </a:cubicBezTo>
                <a:cubicBezTo>
                  <a:pt x="1332161" y="110728"/>
                  <a:pt x="1442315" y="121444"/>
                  <a:pt x="1548916" y="135731"/>
                </a:cubicBezTo>
                <a:cubicBezTo>
                  <a:pt x="1566683" y="139303"/>
                  <a:pt x="1584450" y="146447"/>
                  <a:pt x="1602217" y="110728"/>
                </a:cubicBezTo>
                <a:cubicBezTo>
                  <a:pt x="1477849" y="78581"/>
                  <a:pt x="1357034" y="35719"/>
                  <a:pt x="1232666" y="0"/>
                </a:cubicBezTo>
                <a:close/>
              </a:path>
            </a:pathLst>
          </a:custGeom>
          <a:solidFill>
            <a:schemeClr val="accent1">
              <a:alpha val="20000"/>
            </a:schemeClr>
          </a:solidFill>
          <a:ln w="32707" cap="flat">
            <a:noFill/>
            <a:prstDash val="solid"/>
            <a:miter/>
          </a:ln>
        </p:spPr>
        <p:txBody>
          <a:bodyPr rtlCol="0" anchor="ctr"/>
          <a:lstStyle/>
          <a:p>
            <a:endParaRPr lang="en-US">
              <a:solidFill>
                <a:schemeClr val="tx1"/>
              </a:solidFill>
            </a:endParaRPr>
          </a:p>
        </p:txBody>
      </p:sp>
      <p:sp>
        <p:nvSpPr>
          <p:cNvPr id="2" name="Title 1">
            <a:extLst>
              <a:ext uri="{FF2B5EF4-FFF2-40B4-BE49-F238E27FC236}">
                <a16:creationId xmlns:a16="http://schemas.microsoft.com/office/drawing/2014/main" id="{146AD042-DE90-4088-8A07-B9A64C2CE03E}"/>
              </a:ext>
            </a:extLst>
          </p:cNvPr>
          <p:cNvSpPr>
            <a:spLocks noGrp="1"/>
          </p:cNvSpPr>
          <p:nvPr>
            <p:ph type="title"/>
          </p:nvPr>
        </p:nvSpPr>
        <p:spPr>
          <a:xfrm>
            <a:off x="839788" y="640080"/>
            <a:ext cx="3886200" cy="2953512"/>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BF2FFC98-62A0-445A-BEDA-785BE925A1D8}"/>
              </a:ext>
            </a:extLst>
          </p:cNvPr>
          <p:cNvSpPr>
            <a:spLocks noGrp="1"/>
          </p:cNvSpPr>
          <p:nvPr>
            <p:ph idx="1"/>
          </p:nvPr>
        </p:nvSpPr>
        <p:spPr>
          <a:xfrm>
            <a:off x="7059168" y="640080"/>
            <a:ext cx="4489704" cy="5596128"/>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DB4D7827-8489-4EE4-88EE-16685FE6DE8A}"/>
              </a:ext>
            </a:extLst>
          </p:cNvPr>
          <p:cNvSpPr>
            <a:spLocks noGrp="1"/>
          </p:cNvSpPr>
          <p:nvPr>
            <p:ph type="body" sz="half" idx="2"/>
          </p:nvPr>
        </p:nvSpPr>
        <p:spPr>
          <a:xfrm>
            <a:off x="839788" y="3776472"/>
            <a:ext cx="3886200" cy="246888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33534F-EA91-4A50-B0F6-10D689E458EF}"/>
              </a:ext>
            </a:extLst>
          </p:cNvPr>
          <p:cNvSpPr>
            <a:spLocks noGrp="1"/>
          </p:cNvSpPr>
          <p:nvPr>
            <p:ph type="dt" sz="half" idx="10"/>
          </p:nvPr>
        </p:nvSpPr>
        <p:spPr/>
        <p:txBody>
          <a:bodyPr/>
          <a:lstStyle/>
          <a:p>
            <a:fld id="{3C04E684-10F4-4CC3-A0B9-F03AA7BE37CF}" type="datetimeFigureOut">
              <a:rPr lang="en-US" smtClean="0"/>
              <a:t>11/8/2020</a:t>
            </a:fld>
            <a:endParaRPr lang="en-US"/>
          </a:p>
        </p:txBody>
      </p:sp>
      <p:sp>
        <p:nvSpPr>
          <p:cNvPr id="6" name="Footer Placeholder 5">
            <a:extLst>
              <a:ext uri="{FF2B5EF4-FFF2-40B4-BE49-F238E27FC236}">
                <a16:creationId xmlns:a16="http://schemas.microsoft.com/office/drawing/2014/main" id="{6C20F3F7-8B4B-4015-AA9C-109D05B2F146}"/>
              </a:ext>
            </a:extLst>
          </p:cNvPr>
          <p:cNvSpPr>
            <a:spLocks noGrp="1"/>
          </p:cNvSpPr>
          <p:nvPr>
            <p:ph type="ftr" sz="quarter" idx="11"/>
          </p:nvPr>
        </p:nvSpPr>
        <p:spPr/>
        <p:txBody>
          <a:bodyPr/>
          <a:lstStyle>
            <a:lvl1pPr algn="l">
              <a:defRPr/>
            </a:lvl1pPr>
          </a:lstStyle>
          <a:p>
            <a:endParaRPr lang="en-US"/>
          </a:p>
        </p:txBody>
      </p:sp>
      <p:sp>
        <p:nvSpPr>
          <p:cNvPr id="7" name="Slide Number Placeholder 6">
            <a:extLst>
              <a:ext uri="{FF2B5EF4-FFF2-40B4-BE49-F238E27FC236}">
                <a16:creationId xmlns:a16="http://schemas.microsoft.com/office/drawing/2014/main" id="{910B6EE2-78A1-4D01-87BE-A1487FBD271F}"/>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2425698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615C6B-1C98-4B1C-AB4B-1E1898E593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E8DFF97-B7FD-47F9-BC7F-DD4B4C5EA2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A1831D22-079E-43E3-86A4-BA12DB888C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04E684-10F4-4CC3-A0B9-F03AA7BE37CF}" type="datetimeFigureOut">
              <a:rPr lang="en-US" smtClean="0"/>
              <a:t>11/8/2020</a:t>
            </a:fld>
            <a:endParaRPr lang="en-US"/>
          </a:p>
        </p:txBody>
      </p:sp>
      <p:sp>
        <p:nvSpPr>
          <p:cNvPr id="5" name="Footer Placeholder 4">
            <a:extLst>
              <a:ext uri="{FF2B5EF4-FFF2-40B4-BE49-F238E27FC236}">
                <a16:creationId xmlns:a16="http://schemas.microsoft.com/office/drawing/2014/main" id="{A14C30A2-140B-4A5D-BEEC-C1314AF1F3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B71BA8F-7826-496D-91F8-B3ECDF34DA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845F5A-061D-4825-9AE9-D7794091C6CF}" type="slidenum">
              <a:rPr lang="en-US" smtClean="0"/>
              <a:t>‹#›</a:t>
            </a:fld>
            <a:endParaRPr lang="en-US"/>
          </a:p>
        </p:txBody>
      </p:sp>
    </p:spTree>
    <p:extLst>
      <p:ext uri="{BB962C8B-B14F-4D97-AF65-F5344CB8AC3E}">
        <p14:creationId xmlns:p14="http://schemas.microsoft.com/office/powerpoint/2010/main" val="570365627"/>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0" r:id="rId6"/>
    <p:sldLayoutId id="2147483675" r:id="rId7"/>
    <p:sldLayoutId id="2147483676" r:id="rId8"/>
    <p:sldLayoutId id="2147483677" r:id="rId9"/>
    <p:sldLayoutId id="2147483678" r:id="rId10"/>
    <p:sldLayoutId id="2147483679" r:id="rId11"/>
    <p:sldLayoutId id="2147483681" r:id="rId12"/>
  </p:sldLayoutIdLst>
  <p:txStyles>
    <p:titleStyle>
      <a:lvl1pPr algn="l" defTabSz="914400" rtl="0" eaLnBrk="1" latinLnBrk="0" hangingPunct="1">
        <a:lnSpc>
          <a:spcPct val="90000"/>
        </a:lnSpc>
        <a:spcBef>
          <a:spcPct val="0"/>
        </a:spcBef>
        <a:buNone/>
        <a:defRPr sz="4400" i="1"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8B7BCEC-0570-49BB-BDAA-D5E874AE0443}"/>
              </a:ext>
            </a:extLst>
          </p:cNvPr>
          <p:cNvPicPr>
            <a:picLocks noChangeAspect="1"/>
          </p:cNvPicPr>
          <p:nvPr/>
        </p:nvPicPr>
        <p:blipFill rotWithShape="1">
          <a:blip r:embed="rId2"/>
          <a:srcRect t="1267" b="14464"/>
          <a:stretch/>
        </p:blipFill>
        <p:spPr>
          <a:xfrm>
            <a:off x="20" y="10"/>
            <a:ext cx="12191980" cy="6857990"/>
          </a:xfrm>
          <a:prstGeom prst="rect">
            <a:avLst/>
          </a:prstGeom>
        </p:spPr>
      </p:pic>
      <p:sp>
        <p:nvSpPr>
          <p:cNvPr id="5" name="Title 4">
            <a:extLst>
              <a:ext uri="{FF2B5EF4-FFF2-40B4-BE49-F238E27FC236}">
                <a16:creationId xmlns:a16="http://schemas.microsoft.com/office/drawing/2014/main" id="{23957B13-25C1-45FC-8CC6-0160FDDBE73C}"/>
              </a:ext>
            </a:extLst>
          </p:cNvPr>
          <p:cNvSpPr>
            <a:spLocks noGrp="1"/>
          </p:cNvSpPr>
          <p:nvPr>
            <p:ph type="title"/>
          </p:nvPr>
        </p:nvSpPr>
        <p:spPr>
          <a:xfrm>
            <a:off x="7218569" y="2035929"/>
            <a:ext cx="4731579" cy="2397279"/>
          </a:xfrm>
          <a:solidFill>
            <a:srgbClr val="FFDF9F"/>
          </a:solidFill>
        </p:spPr>
        <p:txBody>
          <a:bodyPr>
            <a:normAutofit/>
          </a:bodyPr>
          <a:lstStyle/>
          <a:p>
            <a:r>
              <a:rPr lang="en-GB" i="0" dirty="0">
                <a:solidFill>
                  <a:schemeClr val="bg1"/>
                </a:solidFill>
              </a:rPr>
              <a:t>Synonym Ladders</a:t>
            </a:r>
            <a:br>
              <a:rPr lang="en-GB" i="0" dirty="0">
                <a:solidFill>
                  <a:schemeClr val="bg1"/>
                </a:solidFill>
              </a:rPr>
            </a:br>
            <a:r>
              <a:rPr lang="en-GB" sz="3200" i="0" dirty="0">
                <a:solidFill>
                  <a:schemeClr val="bg1"/>
                </a:solidFill>
                <a:latin typeface="+mn-lt"/>
              </a:rPr>
              <a:t>Place a synonym on the rung of each ladder. Can you reach the top?</a:t>
            </a:r>
            <a:endParaRPr lang="en-GB" dirty="0">
              <a:solidFill>
                <a:schemeClr val="bg1"/>
              </a:solidFill>
              <a:latin typeface="+mn-lt"/>
            </a:endParaRPr>
          </a:p>
        </p:txBody>
      </p:sp>
      <p:sp>
        <p:nvSpPr>
          <p:cNvPr id="7" name="TextBox 6">
            <a:extLst>
              <a:ext uri="{FF2B5EF4-FFF2-40B4-BE49-F238E27FC236}">
                <a16:creationId xmlns:a16="http://schemas.microsoft.com/office/drawing/2014/main" id="{4259F4CF-D703-4614-89B7-58BEFD02A339}"/>
              </a:ext>
            </a:extLst>
          </p:cNvPr>
          <p:cNvSpPr txBox="1"/>
          <p:nvPr/>
        </p:nvSpPr>
        <p:spPr>
          <a:xfrm rot="16200000">
            <a:off x="-3075058" y="3075056"/>
            <a:ext cx="6858002" cy="707886"/>
          </a:xfrm>
          <a:prstGeom prst="rect">
            <a:avLst/>
          </a:prstGeom>
          <a:solidFill>
            <a:schemeClr val="accent2">
              <a:lumMod val="75000"/>
            </a:schemeClr>
          </a:solidFill>
        </p:spPr>
        <p:txBody>
          <a:bodyPr wrap="square" rtlCol="0">
            <a:spAutoFit/>
          </a:bodyPr>
          <a:lstStyle/>
          <a:p>
            <a:pPr algn="ctr"/>
            <a:r>
              <a:rPr lang="en-GB" sz="4000" b="1" dirty="0">
                <a:latin typeface="Century Gothic" panose="020B0502020202020204" pitchFamily="34" charset="0"/>
              </a:rPr>
              <a:t>Do Now</a:t>
            </a:r>
          </a:p>
        </p:txBody>
      </p:sp>
      <p:sp>
        <p:nvSpPr>
          <p:cNvPr id="8" name="TextBox 7">
            <a:extLst>
              <a:ext uri="{FF2B5EF4-FFF2-40B4-BE49-F238E27FC236}">
                <a16:creationId xmlns:a16="http://schemas.microsoft.com/office/drawing/2014/main" id="{CCE2B2D4-4EEF-4890-A160-B3450C29CD83}"/>
              </a:ext>
            </a:extLst>
          </p:cNvPr>
          <p:cNvSpPr txBox="1"/>
          <p:nvPr/>
        </p:nvSpPr>
        <p:spPr>
          <a:xfrm>
            <a:off x="874091" y="32261"/>
            <a:ext cx="4625561" cy="646331"/>
          </a:xfrm>
          <a:prstGeom prst="rect">
            <a:avLst/>
          </a:prstGeom>
          <a:solidFill>
            <a:srgbClr val="FFDF9F"/>
          </a:solidFill>
        </p:spPr>
        <p:txBody>
          <a:bodyPr wrap="square" rtlCol="0">
            <a:spAutoFit/>
          </a:bodyPr>
          <a:lstStyle/>
          <a:p>
            <a:r>
              <a:rPr lang="en-GB" sz="3600" u="sng" dirty="0">
                <a:solidFill>
                  <a:schemeClr val="bg1"/>
                </a:solidFill>
              </a:rPr>
              <a:t>Paper 1: Megan Q4</a:t>
            </a:r>
          </a:p>
        </p:txBody>
      </p:sp>
      <p:sp>
        <p:nvSpPr>
          <p:cNvPr id="14" name="TextBox 13">
            <a:extLst>
              <a:ext uri="{FF2B5EF4-FFF2-40B4-BE49-F238E27FC236}">
                <a16:creationId xmlns:a16="http://schemas.microsoft.com/office/drawing/2014/main" id="{EEB71722-5BEF-4233-B4EC-71D0206E7A61}"/>
              </a:ext>
            </a:extLst>
          </p:cNvPr>
          <p:cNvSpPr txBox="1"/>
          <p:nvPr/>
        </p:nvSpPr>
        <p:spPr>
          <a:xfrm>
            <a:off x="707887" y="6469127"/>
            <a:ext cx="6586330" cy="338554"/>
          </a:xfrm>
          <a:prstGeom prst="rect">
            <a:avLst/>
          </a:prstGeom>
          <a:noFill/>
        </p:spPr>
        <p:txBody>
          <a:bodyPr wrap="square" rtlCol="0">
            <a:spAutoFit/>
          </a:bodyPr>
          <a:lstStyle/>
          <a:p>
            <a:r>
              <a:rPr lang="en-GB" sz="1600" dirty="0"/>
              <a:t>LO: To explore a writer’s use of language and structure.</a:t>
            </a:r>
          </a:p>
        </p:txBody>
      </p:sp>
      <p:sp>
        <p:nvSpPr>
          <p:cNvPr id="3" name="Content Placeholder 2">
            <a:extLst>
              <a:ext uri="{FF2B5EF4-FFF2-40B4-BE49-F238E27FC236}">
                <a16:creationId xmlns:a16="http://schemas.microsoft.com/office/drawing/2014/main" id="{A25C9A5D-46D6-4070-85CA-31EC6532DFA8}"/>
              </a:ext>
            </a:extLst>
          </p:cNvPr>
          <p:cNvSpPr>
            <a:spLocks noGrp="1"/>
          </p:cNvSpPr>
          <p:nvPr>
            <p:ph idx="1"/>
          </p:nvPr>
        </p:nvSpPr>
        <p:spPr/>
        <p:txBody>
          <a:bodyPr/>
          <a:lstStyle/>
          <a:p>
            <a:endParaRPr lang="en-GB" dirty="0"/>
          </a:p>
        </p:txBody>
      </p:sp>
      <p:pic>
        <p:nvPicPr>
          <p:cNvPr id="3079" name="Picture 7">
            <a:extLst>
              <a:ext uri="{FF2B5EF4-FFF2-40B4-BE49-F238E27FC236}">
                <a16:creationId xmlns:a16="http://schemas.microsoft.com/office/drawing/2014/main" id="{E0AE822F-B809-4EFD-8E9E-4B2E0DB5FF0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8226" y="921464"/>
            <a:ext cx="2160103" cy="54973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9" name="Picture 7">
            <a:extLst>
              <a:ext uri="{FF2B5EF4-FFF2-40B4-BE49-F238E27FC236}">
                <a16:creationId xmlns:a16="http://schemas.microsoft.com/office/drawing/2014/main" id="{A4891ADE-7FEE-47EB-971E-00536F2104D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85805" y="921464"/>
            <a:ext cx="2288760" cy="54973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
        <p:nvSpPr>
          <p:cNvPr id="10" name="TextBox 9">
            <a:extLst>
              <a:ext uri="{FF2B5EF4-FFF2-40B4-BE49-F238E27FC236}">
                <a16:creationId xmlns:a16="http://schemas.microsoft.com/office/drawing/2014/main" id="{F9AB7703-A166-418A-8C44-361BC4444E0B}"/>
              </a:ext>
            </a:extLst>
          </p:cNvPr>
          <p:cNvSpPr txBox="1"/>
          <p:nvPr/>
        </p:nvSpPr>
        <p:spPr>
          <a:xfrm>
            <a:off x="1643821" y="5822602"/>
            <a:ext cx="1722783" cy="461665"/>
          </a:xfrm>
          <a:prstGeom prst="rect">
            <a:avLst/>
          </a:prstGeom>
          <a:noFill/>
        </p:spPr>
        <p:txBody>
          <a:bodyPr wrap="square" rtlCol="0">
            <a:spAutoFit/>
          </a:bodyPr>
          <a:lstStyle/>
          <a:p>
            <a:r>
              <a:rPr lang="en-GB" sz="2400" dirty="0">
                <a:solidFill>
                  <a:schemeClr val="bg1"/>
                </a:solidFill>
              </a:rPr>
              <a:t>STRANGE</a:t>
            </a:r>
          </a:p>
        </p:txBody>
      </p:sp>
      <p:sp>
        <p:nvSpPr>
          <p:cNvPr id="11" name="TextBox 10">
            <a:extLst>
              <a:ext uri="{FF2B5EF4-FFF2-40B4-BE49-F238E27FC236}">
                <a16:creationId xmlns:a16="http://schemas.microsoft.com/office/drawing/2014/main" id="{AABE5D55-101A-4B90-BD6D-CAAC936624EA}"/>
              </a:ext>
            </a:extLst>
          </p:cNvPr>
          <p:cNvSpPr txBox="1"/>
          <p:nvPr/>
        </p:nvSpPr>
        <p:spPr>
          <a:xfrm>
            <a:off x="5148193" y="5833839"/>
            <a:ext cx="1722783" cy="461665"/>
          </a:xfrm>
          <a:prstGeom prst="rect">
            <a:avLst/>
          </a:prstGeom>
          <a:noFill/>
        </p:spPr>
        <p:txBody>
          <a:bodyPr wrap="square" rtlCol="0">
            <a:spAutoFit/>
          </a:bodyPr>
          <a:lstStyle/>
          <a:p>
            <a:r>
              <a:rPr lang="en-GB" sz="2400" dirty="0">
                <a:solidFill>
                  <a:schemeClr val="bg1"/>
                </a:solidFill>
              </a:rPr>
              <a:t>SCARY</a:t>
            </a:r>
          </a:p>
        </p:txBody>
      </p:sp>
    </p:spTree>
    <p:extLst>
      <p:ext uri="{BB962C8B-B14F-4D97-AF65-F5344CB8AC3E}">
        <p14:creationId xmlns:p14="http://schemas.microsoft.com/office/powerpoint/2010/main" val="3352186384"/>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A861F6EA-1B44-4273-A5B9-09871A389545}"/>
              </a:ext>
            </a:extLst>
          </p:cNvPr>
          <p:cNvPicPr>
            <a:picLocks noChangeAspect="1"/>
          </p:cNvPicPr>
          <p:nvPr/>
        </p:nvPicPr>
        <p:blipFill rotWithShape="1">
          <a:blip r:embed="rId2"/>
          <a:srcRect t="1267" b="14464"/>
          <a:stretch/>
        </p:blipFill>
        <p:spPr>
          <a:xfrm>
            <a:off x="20" y="10"/>
            <a:ext cx="12191980" cy="6857990"/>
          </a:xfrm>
          <a:prstGeom prst="rect">
            <a:avLst/>
          </a:prstGeom>
        </p:spPr>
      </p:pic>
      <p:sp>
        <p:nvSpPr>
          <p:cNvPr id="2" name="Title 1">
            <a:extLst>
              <a:ext uri="{FF2B5EF4-FFF2-40B4-BE49-F238E27FC236}">
                <a16:creationId xmlns:a16="http://schemas.microsoft.com/office/drawing/2014/main" id="{7A5F6977-94B2-4A87-8328-1D5E4693BCC8}"/>
              </a:ext>
            </a:extLst>
          </p:cNvPr>
          <p:cNvSpPr>
            <a:spLocks noGrp="1"/>
          </p:cNvSpPr>
          <p:nvPr>
            <p:ph type="title"/>
          </p:nvPr>
        </p:nvSpPr>
        <p:spPr>
          <a:xfrm>
            <a:off x="844274" y="801449"/>
            <a:ext cx="11211339" cy="5480081"/>
          </a:xfrm>
          <a:solidFill>
            <a:srgbClr val="FFDF9F"/>
          </a:solidFill>
        </p:spPr>
        <p:txBody>
          <a:bodyPr>
            <a:noAutofit/>
          </a:bodyPr>
          <a:lstStyle/>
          <a:p>
            <a:r>
              <a:rPr lang="en-GB" b="1" i="0" dirty="0">
                <a:latin typeface="+mn-lt"/>
              </a:rPr>
              <a:t>Read lines 65 -104.</a:t>
            </a:r>
            <a:br>
              <a:rPr lang="en-GB" b="1" i="0" dirty="0">
                <a:latin typeface="+mn-lt"/>
              </a:rPr>
            </a:br>
            <a:r>
              <a:rPr lang="en-GB" b="1" i="0" dirty="0">
                <a:latin typeface="+mn-lt"/>
              </a:rPr>
              <a:t>A5. </a:t>
            </a:r>
            <a:r>
              <a:rPr lang="en-GB" i="0" dirty="0">
                <a:latin typeface="+mn-lt"/>
              </a:rPr>
              <a:t>‘In the last section of this passage the reader feels only sympathy for Megan.’ How far do you agree with this view? [10]</a:t>
            </a:r>
            <a:br>
              <a:rPr lang="en-GB" i="0" dirty="0">
                <a:latin typeface="+mn-lt"/>
              </a:rPr>
            </a:br>
            <a:br>
              <a:rPr lang="en-GB" sz="2800" i="0" dirty="0">
                <a:latin typeface="+mn-lt"/>
              </a:rPr>
            </a:br>
            <a:r>
              <a:rPr lang="en-GB" sz="2800" i="0" dirty="0">
                <a:latin typeface="+mn-lt"/>
              </a:rPr>
              <a:t>You should write about:</a:t>
            </a:r>
            <a:br>
              <a:rPr lang="en-GB" sz="2800" i="0" dirty="0">
                <a:latin typeface="+mn-lt"/>
              </a:rPr>
            </a:br>
            <a:r>
              <a:rPr lang="en-GB" sz="2800" i="0" dirty="0">
                <a:latin typeface="+mn-lt"/>
              </a:rPr>
              <a:t>• your own thoughts and feelings about how Megan is presented here and in the</a:t>
            </a:r>
            <a:br>
              <a:rPr lang="en-GB" sz="2800" i="0" dirty="0">
                <a:latin typeface="+mn-lt"/>
              </a:rPr>
            </a:br>
            <a:r>
              <a:rPr lang="en-GB" sz="2800" i="0" dirty="0">
                <a:latin typeface="+mn-lt"/>
              </a:rPr>
              <a:t>passage as a whole</a:t>
            </a:r>
            <a:br>
              <a:rPr lang="en-GB" sz="2800" i="0" dirty="0">
                <a:latin typeface="+mn-lt"/>
              </a:rPr>
            </a:br>
            <a:r>
              <a:rPr lang="en-GB" sz="2800" i="0" dirty="0">
                <a:latin typeface="+mn-lt"/>
              </a:rPr>
              <a:t>• how the writer has created these thoughts and feelings</a:t>
            </a:r>
            <a:br>
              <a:rPr lang="en-GB" sz="2800" i="0" dirty="0">
                <a:latin typeface="+mn-lt"/>
              </a:rPr>
            </a:br>
            <a:br>
              <a:rPr lang="en-GB" sz="2800" i="0" dirty="0">
                <a:latin typeface="+mn-lt"/>
              </a:rPr>
            </a:br>
            <a:r>
              <a:rPr lang="en-GB" sz="2400" dirty="0">
                <a:latin typeface="+mn-lt"/>
              </a:rPr>
              <a:t>You must refer to the text to support your answer.</a:t>
            </a:r>
            <a:br>
              <a:rPr lang="en-GB" sz="2800" dirty="0">
                <a:latin typeface="+mn-lt"/>
              </a:rPr>
            </a:br>
            <a:endParaRPr lang="en-GB" sz="1050" u="sng" dirty="0">
              <a:latin typeface="+mn-lt"/>
            </a:endParaRPr>
          </a:p>
        </p:txBody>
      </p:sp>
      <p:sp>
        <p:nvSpPr>
          <p:cNvPr id="5" name="TextBox 4">
            <a:extLst>
              <a:ext uri="{FF2B5EF4-FFF2-40B4-BE49-F238E27FC236}">
                <a16:creationId xmlns:a16="http://schemas.microsoft.com/office/drawing/2014/main" id="{D0A7A311-5DC3-4840-B4B1-D23EE0491D0E}"/>
              </a:ext>
            </a:extLst>
          </p:cNvPr>
          <p:cNvSpPr txBox="1"/>
          <p:nvPr/>
        </p:nvSpPr>
        <p:spPr>
          <a:xfrm rot="16200000">
            <a:off x="-3075058" y="3075056"/>
            <a:ext cx="6858002" cy="707886"/>
          </a:xfrm>
          <a:prstGeom prst="rect">
            <a:avLst/>
          </a:prstGeom>
          <a:solidFill>
            <a:schemeClr val="accent2">
              <a:lumMod val="75000"/>
            </a:schemeClr>
          </a:solidFill>
        </p:spPr>
        <p:txBody>
          <a:bodyPr wrap="square" rtlCol="0">
            <a:spAutoFit/>
          </a:bodyPr>
          <a:lstStyle/>
          <a:p>
            <a:pPr algn="ctr"/>
            <a:r>
              <a:rPr lang="en-GB" sz="4000" b="1" dirty="0">
                <a:solidFill>
                  <a:schemeClr val="bg1"/>
                </a:solidFill>
                <a:latin typeface="Century Gothic" panose="020B0502020202020204" pitchFamily="34" charset="0"/>
              </a:rPr>
              <a:t>Question 5: Reading</a:t>
            </a:r>
          </a:p>
        </p:txBody>
      </p:sp>
      <p:sp>
        <p:nvSpPr>
          <p:cNvPr id="9" name="TextBox 8">
            <a:extLst>
              <a:ext uri="{FF2B5EF4-FFF2-40B4-BE49-F238E27FC236}">
                <a16:creationId xmlns:a16="http://schemas.microsoft.com/office/drawing/2014/main" id="{0BCD2A1A-0A8E-42DA-8ECF-75A5FBFB9979}"/>
              </a:ext>
            </a:extLst>
          </p:cNvPr>
          <p:cNvSpPr txBox="1"/>
          <p:nvPr/>
        </p:nvSpPr>
        <p:spPr>
          <a:xfrm>
            <a:off x="707887" y="6469127"/>
            <a:ext cx="6586330" cy="338554"/>
          </a:xfrm>
          <a:prstGeom prst="rect">
            <a:avLst/>
          </a:prstGeom>
          <a:noFill/>
        </p:spPr>
        <p:txBody>
          <a:bodyPr wrap="square" rtlCol="0">
            <a:spAutoFit/>
          </a:bodyPr>
          <a:lstStyle/>
          <a:p>
            <a:r>
              <a:rPr lang="en-GB" sz="1600" dirty="0">
                <a:solidFill>
                  <a:schemeClr val="bg1"/>
                </a:solidFill>
              </a:rPr>
              <a:t>LO: To develop evaluation skills.</a:t>
            </a:r>
          </a:p>
        </p:txBody>
      </p:sp>
    </p:spTree>
    <p:extLst>
      <p:ext uri="{BB962C8B-B14F-4D97-AF65-F5344CB8AC3E}">
        <p14:creationId xmlns:p14="http://schemas.microsoft.com/office/powerpoint/2010/main" val="27475339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A861F6EA-1B44-4273-A5B9-09871A389545}"/>
              </a:ext>
            </a:extLst>
          </p:cNvPr>
          <p:cNvPicPr>
            <a:picLocks noChangeAspect="1"/>
          </p:cNvPicPr>
          <p:nvPr/>
        </p:nvPicPr>
        <p:blipFill rotWithShape="1">
          <a:blip r:embed="rId2"/>
          <a:srcRect t="1267" b="14464"/>
          <a:stretch/>
        </p:blipFill>
        <p:spPr>
          <a:xfrm>
            <a:off x="20" y="10"/>
            <a:ext cx="12191980" cy="6857990"/>
          </a:xfrm>
          <a:prstGeom prst="rect">
            <a:avLst/>
          </a:prstGeom>
        </p:spPr>
      </p:pic>
      <p:sp>
        <p:nvSpPr>
          <p:cNvPr id="2" name="Title 1">
            <a:extLst>
              <a:ext uri="{FF2B5EF4-FFF2-40B4-BE49-F238E27FC236}">
                <a16:creationId xmlns:a16="http://schemas.microsoft.com/office/drawing/2014/main" id="{7A5F6977-94B2-4A87-8328-1D5E4693BCC8}"/>
              </a:ext>
            </a:extLst>
          </p:cNvPr>
          <p:cNvSpPr>
            <a:spLocks noGrp="1"/>
          </p:cNvSpPr>
          <p:nvPr>
            <p:ph type="title"/>
          </p:nvPr>
        </p:nvSpPr>
        <p:spPr>
          <a:xfrm>
            <a:off x="874642" y="159027"/>
            <a:ext cx="11180971" cy="6310100"/>
          </a:xfrm>
          <a:solidFill>
            <a:srgbClr val="FFDF9F"/>
          </a:solidFill>
        </p:spPr>
        <p:txBody>
          <a:bodyPr>
            <a:noAutofit/>
          </a:bodyPr>
          <a:lstStyle/>
          <a:p>
            <a:r>
              <a:rPr lang="en-GB" sz="2000" i="0" dirty="0">
                <a:latin typeface="+mn-lt"/>
              </a:rPr>
              <a:t>Megan dragged her suitcase up the steps. There were three doorbells which surprised her as the house didn't look big enough to be divided up. However, she rang the top bell and waited, smiling in anticipation of seeing her friend Cora. There was no reply from the top bell so she tried the other two. No response. She lifted the doormat, wondering if Cora might have left her a key, but there was nothing.</a:t>
            </a:r>
            <a:br>
              <a:rPr lang="en-GB" sz="2000" i="0" dirty="0">
                <a:latin typeface="+mn-lt"/>
              </a:rPr>
            </a:br>
            <a:r>
              <a:rPr lang="en-GB" sz="2000" i="0" dirty="0">
                <a:latin typeface="+mn-lt"/>
              </a:rPr>
              <a:t>Megan saw she'd made a very foolish mistake in not waiting until she'd heard from Cora before setting off for England. Megan had written to her but there were only two weeks between her decision to go and her departure. There was scarcely time for her letter to reach England, far less for a reply to get back. There was no reason why she couldn't have delayed her flight for a few weeks, but the truth was, having told everyone she was leaving, she was desperate to go before Fate stepped in and stopped her.</a:t>
            </a:r>
            <a:br>
              <a:rPr lang="en-GB" sz="2000" i="0" dirty="0">
                <a:latin typeface="+mn-lt"/>
              </a:rPr>
            </a:br>
            <a:r>
              <a:rPr lang="en-GB" sz="2000" i="0" dirty="0">
                <a:latin typeface="+mn-lt"/>
              </a:rPr>
              <a:t>She sat on her suitcase and thought. She wondered how she had failed to realise that it was a weekday and everyone would be at work. It was still raining and it was cold. The problem, of course, was the suitcase. It was too heavy to carry any distance but if she left it on the doorstep it might get stolen. She cast about in her mind for a solution. None presented itself. You can freeze to death or risk losing the suitcase, she told herself. She stood up and hauled the suitcase up against the front door. She tucked her purse under her arm and set off to look for a café. It was a quarter of an</a:t>
            </a:r>
            <a:br>
              <a:rPr lang="en-GB" sz="2000" i="0" dirty="0">
                <a:latin typeface="+mn-lt"/>
              </a:rPr>
            </a:br>
            <a:r>
              <a:rPr lang="en-GB" sz="2000" i="0" dirty="0">
                <a:latin typeface="+mn-lt"/>
              </a:rPr>
              <a:t>hour before she found what she was looking for and, when she went in, the warmth and the sweet smell engulfed her. She saw a table at the rear of the shop so she made for it, undoing her coat as she went.</a:t>
            </a:r>
            <a:endParaRPr lang="en-GB" sz="1050" u="sng" dirty="0">
              <a:latin typeface="+mn-lt"/>
            </a:endParaRPr>
          </a:p>
        </p:txBody>
      </p:sp>
      <p:sp>
        <p:nvSpPr>
          <p:cNvPr id="5" name="TextBox 4">
            <a:extLst>
              <a:ext uri="{FF2B5EF4-FFF2-40B4-BE49-F238E27FC236}">
                <a16:creationId xmlns:a16="http://schemas.microsoft.com/office/drawing/2014/main" id="{D0A7A311-5DC3-4840-B4B1-D23EE0491D0E}"/>
              </a:ext>
            </a:extLst>
          </p:cNvPr>
          <p:cNvSpPr txBox="1"/>
          <p:nvPr/>
        </p:nvSpPr>
        <p:spPr>
          <a:xfrm rot="16200000">
            <a:off x="-3075058" y="3075056"/>
            <a:ext cx="6858002" cy="707886"/>
          </a:xfrm>
          <a:prstGeom prst="rect">
            <a:avLst/>
          </a:prstGeom>
          <a:solidFill>
            <a:schemeClr val="accent2">
              <a:lumMod val="75000"/>
            </a:schemeClr>
          </a:solidFill>
        </p:spPr>
        <p:txBody>
          <a:bodyPr wrap="square" rtlCol="0">
            <a:spAutoFit/>
          </a:bodyPr>
          <a:lstStyle/>
          <a:p>
            <a:pPr algn="ctr"/>
            <a:r>
              <a:rPr lang="en-GB" sz="4000" b="1" dirty="0">
                <a:solidFill>
                  <a:schemeClr val="bg1"/>
                </a:solidFill>
                <a:latin typeface="Century Gothic" panose="020B0502020202020204" pitchFamily="34" charset="0"/>
              </a:rPr>
              <a:t>Question 5: Reading</a:t>
            </a:r>
          </a:p>
        </p:txBody>
      </p:sp>
      <p:sp>
        <p:nvSpPr>
          <p:cNvPr id="9" name="TextBox 8">
            <a:extLst>
              <a:ext uri="{FF2B5EF4-FFF2-40B4-BE49-F238E27FC236}">
                <a16:creationId xmlns:a16="http://schemas.microsoft.com/office/drawing/2014/main" id="{0BCD2A1A-0A8E-42DA-8ECF-75A5FBFB9979}"/>
              </a:ext>
            </a:extLst>
          </p:cNvPr>
          <p:cNvSpPr txBox="1"/>
          <p:nvPr/>
        </p:nvSpPr>
        <p:spPr>
          <a:xfrm>
            <a:off x="707887" y="6469127"/>
            <a:ext cx="6586330" cy="338554"/>
          </a:xfrm>
          <a:prstGeom prst="rect">
            <a:avLst/>
          </a:prstGeom>
          <a:noFill/>
        </p:spPr>
        <p:txBody>
          <a:bodyPr wrap="square" rtlCol="0">
            <a:spAutoFit/>
          </a:bodyPr>
          <a:lstStyle/>
          <a:p>
            <a:r>
              <a:rPr lang="en-GB" sz="1600" dirty="0">
                <a:solidFill>
                  <a:schemeClr val="bg1"/>
                </a:solidFill>
              </a:rPr>
              <a:t>LO: To develop evaluation skills.</a:t>
            </a:r>
          </a:p>
        </p:txBody>
      </p:sp>
    </p:spTree>
    <p:extLst>
      <p:ext uri="{BB962C8B-B14F-4D97-AF65-F5344CB8AC3E}">
        <p14:creationId xmlns:p14="http://schemas.microsoft.com/office/powerpoint/2010/main" val="34127613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A861F6EA-1B44-4273-A5B9-09871A389545}"/>
              </a:ext>
            </a:extLst>
          </p:cNvPr>
          <p:cNvPicPr>
            <a:picLocks noChangeAspect="1"/>
          </p:cNvPicPr>
          <p:nvPr/>
        </p:nvPicPr>
        <p:blipFill rotWithShape="1">
          <a:blip r:embed="rId2"/>
          <a:srcRect t="1267" b="14464"/>
          <a:stretch/>
        </p:blipFill>
        <p:spPr>
          <a:xfrm>
            <a:off x="20" y="10"/>
            <a:ext cx="12191980" cy="6857990"/>
          </a:xfrm>
          <a:prstGeom prst="rect">
            <a:avLst/>
          </a:prstGeom>
        </p:spPr>
      </p:pic>
      <p:sp>
        <p:nvSpPr>
          <p:cNvPr id="2" name="Title 1">
            <a:extLst>
              <a:ext uri="{FF2B5EF4-FFF2-40B4-BE49-F238E27FC236}">
                <a16:creationId xmlns:a16="http://schemas.microsoft.com/office/drawing/2014/main" id="{7A5F6977-94B2-4A87-8328-1D5E4693BCC8}"/>
              </a:ext>
            </a:extLst>
          </p:cNvPr>
          <p:cNvSpPr>
            <a:spLocks noGrp="1"/>
          </p:cNvSpPr>
          <p:nvPr>
            <p:ph type="title"/>
          </p:nvPr>
        </p:nvSpPr>
        <p:spPr>
          <a:xfrm>
            <a:off x="859458" y="50319"/>
            <a:ext cx="11180971" cy="6440556"/>
          </a:xfrm>
          <a:solidFill>
            <a:srgbClr val="FFDF9F"/>
          </a:solidFill>
        </p:spPr>
        <p:txBody>
          <a:bodyPr>
            <a:noAutofit/>
          </a:bodyPr>
          <a:lstStyle/>
          <a:p>
            <a:r>
              <a:rPr lang="en-GB" sz="2300" i="0" dirty="0">
                <a:latin typeface="+mn-lt"/>
              </a:rPr>
              <a:t>The waitress came over and said, "Coffee?"</a:t>
            </a:r>
            <a:br>
              <a:rPr lang="en-GB" sz="2300" i="0" dirty="0">
                <a:latin typeface="+mn-lt"/>
              </a:rPr>
            </a:br>
            <a:r>
              <a:rPr lang="en-GB" sz="2300" i="0" dirty="0">
                <a:latin typeface="+mn-lt"/>
              </a:rPr>
              <a:t>"Yes. Thank you." Megan replied. She stared out of the window, wondering if her suitcase had been stolen yet. No one will steal it, she told herself. It's too heavy.</a:t>
            </a:r>
            <a:br>
              <a:rPr lang="en-GB" sz="2300" i="0" dirty="0">
                <a:latin typeface="+mn-lt"/>
              </a:rPr>
            </a:br>
            <a:r>
              <a:rPr lang="en-GB" sz="2300" i="0" dirty="0">
                <a:latin typeface="+mn-lt"/>
              </a:rPr>
              <a:t>When the coffee arrived, it tasted nothing like coffee but at least it was hot. After a while the waitress came over. "More coffee?" she asked. "Yes, thank you. I've been locked out of my house. Is it OK if I sit here?"</a:t>
            </a:r>
            <a:br>
              <a:rPr lang="en-GB" sz="2300" i="0" dirty="0">
                <a:latin typeface="+mn-lt"/>
              </a:rPr>
            </a:br>
            <a:r>
              <a:rPr lang="en-GB" sz="2300" i="0" dirty="0">
                <a:latin typeface="+mn-lt"/>
              </a:rPr>
              <a:t>The waitress said she didn't see why not.</a:t>
            </a:r>
            <a:br>
              <a:rPr lang="en-GB" sz="2300" i="0" dirty="0">
                <a:latin typeface="+mn-lt"/>
              </a:rPr>
            </a:br>
            <a:r>
              <a:rPr lang="en-GB" sz="2300" i="0" dirty="0">
                <a:latin typeface="+mn-lt"/>
              </a:rPr>
              <a:t>It was rainy and dark when she finally left but she saw from some distance away that the lights were on in 31 Lansdown Terrace. Relief rushed through her. The doorstep was empty but surely that meant someone had taken her suitcase in. As she got closer she heard music thudding out from the house, very loud. She knocked and the door was opened by a girl with white lipstick and huge</a:t>
            </a:r>
            <a:br>
              <a:rPr lang="en-GB" sz="2300" i="0" dirty="0">
                <a:latin typeface="+mn-lt"/>
              </a:rPr>
            </a:br>
            <a:r>
              <a:rPr lang="en-GB" sz="2300" i="0" dirty="0">
                <a:latin typeface="+mn-lt"/>
              </a:rPr>
              <a:t>eyelashes.</a:t>
            </a:r>
            <a:br>
              <a:rPr lang="en-GB" sz="2300" i="0" dirty="0">
                <a:latin typeface="+mn-lt"/>
              </a:rPr>
            </a:br>
            <a:r>
              <a:rPr lang="en-GB" sz="2300" i="0" dirty="0">
                <a:latin typeface="+mn-lt"/>
              </a:rPr>
              <a:t>"Is Cora here?" Megan asked, loudly, to be heard over the music.</a:t>
            </a:r>
            <a:br>
              <a:rPr lang="en-GB" sz="2300" i="0" dirty="0">
                <a:latin typeface="+mn-lt"/>
              </a:rPr>
            </a:br>
            <a:r>
              <a:rPr lang="en-GB" sz="2300" i="0" dirty="0">
                <a:latin typeface="+mn-lt"/>
              </a:rPr>
              <a:t>"Who?" the girl said.</a:t>
            </a:r>
            <a:br>
              <a:rPr lang="en-GB" sz="2300" i="0" dirty="0">
                <a:latin typeface="+mn-lt"/>
              </a:rPr>
            </a:br>
            <a:r>
              <a:rPr lang="en-GB" sz="2300" i="0" dirty="0">
                <a:latin typeface="+mn-lt"/>
              </a:rPr>
              <a:t>"Cora Manning. She lives here."</a:t>
            </a:r>
            <a:br>
              <a:rPr lang="en-GB" sz="2300" i="0" dirty="0">
                <a:latin typeface="+mn-lt"/>
              </a:rPr>
            </a:br>
            <a:r>
              <a:rPr lang="en-GB" sz="2300" i="0" dirty="0">
                <a:latin typeface="+mn-lt"/>
              </a:rPr>
              <a:t>"She left a couple of weeks ago."</a:t>
            </a:r>
            <a:br>
              <a:rPr lang="en-GB" sz="2300" i="0" dirty="0">
                <a:latin typeface="+mn-lt"/>
              </a:rPr>
            </a:br>
            <a:r>
              <a:rPr lang="en-GB" sz="2300" i="0" dirty="0">
                <a:latin typeface="+mn-lt"/>
              </a:rPr>
              <a:t>Megan felt sick.</a:t>
            </a:r>
            <a:br>
              <a:rPr lang="en-GB" sz="2800" dirty="0">
                <a:latin typeface="+mn-lt"/>
              </a:rPr>
            </a:br>
            <a:endParaRPr lang="en-GB" sz="1050" u="sng" dirty="0">
              <a:latin typeface="+mn-lt"/>
            </a:endParaRPr>
          </a:p>
        </p:txBody>
      </p:sp>
      <p:sp>
        <p:nvSpPr>
          <p:cNvPr id="5" name="TextBox 4">
            <a:extLst>
              <a:ext uri="{FF2B5EF4-FFF2-40B4-BE49-F238E27FC236}">
                <a16:creationId xmlns:a16="http://schemas.microsoft.com/office/drawing/2014/main" id="{D0A7A311-5DC3-4840-B4B1-D23EE0491D0E}"/>
              </a:ext>
            </a:extLst>
          </p:cNvPr>
          <p:cNvSpPr txBox="1"/>
          <p:nvPr/>
        </p:nvSpPr>
        <p:spPr>
          <a:xfrm rot="16200000">
            <a:off x="-3075058" y="3075056"/>
            <a:ext cx="6858002" cy="707886"/>
          </a:xfrm>
          <a:prstGeom prst="rect">
            <a:avLst/>
          </a:prstGeom>
          <a:solidFill>
            <a:schemeClr val="accent2">
              <a:lumMod val="75000"/>
            </a:schemeClr>
          </a:solidFill>
        </p:spPr>
        <p:txBody>
          <a:bodyPr wrap="square" rtlCol="0">
            <a:spAutoFit/>
          </a:bodyPr>
          <a:lstStyle/>
          <a:p>
            <a:pPr algn="ctr"/>
            <a:r>
              <a:rPr lang="en-GB" sz="4000" b="1" dirty="0">
                <a:solidFill>
                  <a:schemeClr val="bg1"/>
                </a:solidFill>
                <a:latin typeface="Century Gothic" panose="020B0502020202020204" pitchFamily="34" charset="0"/>
              </a:rPr>
              <a:t>Question 5: Reading</a:t>
            </a:r>
          </a:p>
        </p:txBody>
      </p:sp>
      <p:sp>
        <p:nvSpPr>
          <p:cNvPr id="9" name="TextBox 8">
            <a:extLst>
              <a:ext uri="{FF2B5EF4-FFF2-40B4-BE49-F238E27FC236}">
                <a16:creationId xmlns:a16="http://schemas.microsoft.com/office/drawing/2014/main" id="{0BCD2A1A-0A8E-42DA-8ECF-75A5FBFB9979}"/>
              </a:ext>
            </a:extLst>
          </p:cNvPr>
          <p:cNvSpPr txBox="1"/>
          <p:nvPr/>
        </p:nvSpPr>
        <p:spPr>
          <a:xfrm>
            <a:off x="707887" y="6469127"/>
            <a:ext cx="6586330" cy="338554"/>
          </a:xfrm>
          <a:prstGeom prst="rect">
            <a:avLst/>
          </a:prstGeom>
          <a:noFill/>
        </p:spPr>
        <p:txBody>
          <a:bodyPr wrap="square" rtlCol="0">
            <a:spAutoFit/>
          </a:bodyPr>
          <a:lstStyle/>
          <a:p>
            <a:r>
              <a:rPr lang="en-GB" sz="1600" dirty="0">
                <a:solidFill>
                  <a:schemeClr val="bg1"/>
                </a:solidFill>
              </a:rPr>
              <a:t>LO: To develop evaluation skills.</a:t>
            </a:r>
          </a:p>
        </p:txBody>
      </p:sp>
    </p:spTree>
    <p:extLst>
      <p:ext uri="{BB962C8B-B14F-4D97-AF65-F5344CB8AC3E}">
        <p14:creationId xmlns:p14="http://schemas.microsoft.com/office/powerpoint/2010/main" val="35890342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A861F6EA-1B44-4273-A5B9-09871A389545}"/>
              </a:ext>
            </a:extLst>
          </p:cNvPr>
          <p:cNvPicPr>
            <a:picLocks noChangeAspect="1"/>
          </p:cNvPicPr>
          <p:nvPr/>
        </p:nvPicPr>
        <p:blipFill rotWithShape="1">
          <a:blip r:embed="rId2"/>
          <a:srcRect t="1267" b="14464"/>
          <a:stretch/>
        </p:blipFill>
        <p:spPr>
          <a:xfrm>
            <a:off x="20" y="10"/>
            <a:ext cx="12191980" cy="6857990"/>
          </a:xfrm>
          <a:prstGeom prst="rect">
            <a:avLst/>
          </a:prstGeom>
        </p:spPr>
      </p:pic>
      <p:sp>
        <p:nvSpPr>
          <p:cNvPr id="2" name="Title 1">
            <a:extLst>
              <a:ext uri="{FF2B5EF4-FFF2-40B4-BE49-F238E27FC236}">
                <a16:creationId xmlns:a16="http://schemas.microsoft.com/office/drawing/2014/main" id="{7A5F6977-94B2-4A87-8328-1D5E4693BCC8}"/>
              </a:ext>
            </a:extLst>
          </p:cNvPr>
          <p:cNvSpPr>
            <a:spLocks noGrp="1"/>
          </p:cNvSpPr>
          <p:nvPr>
            <p:ph type="title"/>
          </p:nvPr>
        </p:nvSpPr>
        <p:spPr>
          <a:xfrm>
            <a:off x="1247596" y="466251"/>
            <a:ext cx="4466589" cy="2359111"/>
          </a:xfrm>
          <a:solidFill>
            <a:srgbClr val="FFDF9F"/>
          </a:solidFill>
        </p:spPr>
        <p:txBody>
          <a:bodyPr>
            <a:noAutofit/>
          </a:bodyPr>
          <a:lstStyle/>
          <a:p>
            <a:r>
              <a:rPr lang="en-GB" b="1" i="0">
                <a:latin typeface="+mn-lt"/>
              </a:rPr>
              <a:t>Find evidence to help these two students support their viewpoints. </a:t>
            </a:r>
            <a:br>
              <a:rPr lang="en-GB" sz="2800">
                <a:latin typeface="+mn-lt"/>
              </a:rPr>
            </a:br>
            <a:endParaRPr lang="en-GB" sz="1050" u="sng" dirty="0">
              <a:latin typeface="+mn-lt"/>
            </a:endParaRPr>
          </a:p>
        </p:txBody>
      </p:sp>
      <p:sp>
        <p:nvSpPr>
          <p:cNvPr id="5" name="TextBox 4">
            <a:extLst>
              <a:ext uri="{FF2B5EF4-FFF2-40B4-BE49-F238E27FC236}">
                <a16:creationId xmlns:a16="http://schemas.microsoft.com/office/drawing/2014/main" id="{D0A7A311-5DC3-4840-B4B1-D23EE0491D0E}"/>
              </a:ext>
            </a:extLst>
          </p:cNvPr>
          <p:cNvSpPr txBox="1"/>
          <p:nvPr/>
        </p:nvSpPr>
        <p:spPr>
          <a:xfrm rot="16200000">
            <a:off x="-3075058" y="3075056"/>
            <a:ext cx="6858002" cy="707886"/>
          </a:xfrm>
          <a:prstGeom prst="rect">
            <a:avLst/>
          </a:prstGeom>
          <a:solidFill>
            <a:schemeClr val="accent2">
              <a:lumMod val="75000"/>
            </a:schemeClr>
          </a:solidFill>
        </p:spPr>
        <p:txBody>
          <a:bodyPr wrap="square" rtlCol="0">
            <a:spAutoFit/>
          </a:bodyPr>
          <a:lstStyle/>
          <a:p>
            <a:pPr algn="ctr"/>
            <a:r>
              <a:rPr lang="en-GB" sz="4000" b="1" dirty="0">
                <a:solidFill>
                  <a:schemeClr val="bg1"/>
                </a:solidFill>
                <a:latin typeface="Century Gothic" panose="020B0502020202020204" pitchFamily="34" charset="0"/>
              </a:rPr>
              <a:t>Question 5: Mastery</a:t>
            </a:r>
          </a:p>
        </p:txBody>
      </p:sp>
      <p:sp>
        <p:nvSpPr>
          <p:cNvPr id="9" name="TextBox 8">
            <a:extLst>
              <a:ext uri="{FF2B5EF4-FFF2-40B4-BE49-F238E27FC236}">
                <a16:creationId xmlns:a16="http://schemas.microsoft.com/office/drawing/2014/main" id="{0BCD2A1A-0A8E-42DA-8ECF-75A5FBFB9979}"/>
              </a:ext>
            </a:extLst>
          </p:cNvPr>
          <p:cNvSpPr txBox="1"/>
          <p:nvPr/>
        </p:nvSpPr>
        <p:spPr>
          <a:xfrm>
            <a:off x="707887" y="6469127"/>
            <a:ext cx="6586330" cy="338554"/>
          </a:xfrm>
          <a:prstGeom prst="rect">
            <a:avLst/>
          </a:prstGeom>
          <a:noFill/>
        </p:spPr>
        <p:txBody>
          <a:bodyPr wrap="square" rtlCol="0">
            <a:spAutoFit/>
          </a:bodyPr>
          <a:lstStyle/>
          <a:p>
            <a:r>
              <a:rPr lang="en-GB" sz="1600" dirty="0">
                <a:solidFill>
                  <a:schemeClr val="bg1"/>
                </a:solidFill>
              </a:rPr>
              <a:t>LO: To develop evaluation skills.</a:t>
            </a:r>
          </a:p>
        </p:txBody>
      </p:sp>
      <p:sp>
        <p:nvSpPr>
          <p:cNvPr id="3" name="Speech Bubble: Oval 2">
            <a:extLst>
              <a:ext uri="{FF2B5EF4-FFF2-40B4-BE49-F238E27FC236}">
                <a16:creationId xmlns:a16="http://schemas.microsoft.com/office/drawing/2014/main" id="{4DFFF66F-A79E-40EC-B289-32257A335193}"/>
              </a:ext>
            </a:extLst>
          </p:cNvPr>
          <p:cNvSpPr/>
          <p:nvPr/>
        </p:nvSpPr>
        <p:spPr>
          <a:xfrm>
            <a:off x="6253894" y="97828"/>
            <a:ext cx="5855526" cy="3193774"/>
          </a:xfrm>
          <a:prstGeom prst="wedgeEllipseCallou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a:extLst>
              <a:ext uri="{FF2B5EF4-FFF2-40B4-BE49-F238E27FC236}">
                <a16:creationId xmlns:a16="http://schemas.microsoft.com/office/drawing/2014/main" id="{B7E56926-440B-4A30-B259-4C48F733991C}"/>
              </a:ext>
            </a:extLst>
          </p:cNvPr>
          <p:cNvSpPr txBox="1"/>
          <p:nvPr/>
        </p:nvSpPr>
        <p:spPr>
          <a:xfrm>
            <a:off x="6885608" y="219596"/>
            <a:ext cx="5001591" cy="2492990"/>
          </a:xfrm>
          <a:prstGeom prst="rect">
            <a:avLst/>
          </a:prstGeom>
          <a:noFill/>
        </p:spPr>
        <p:txBody>
          <a:bodyPr wrap="square" rtlCol="0">
            <a:spAutoFit/>
          </a:bodyPr>
          <a:lstStyle/>
          <a:p>
            <a:pPr algn="ctr"/>
            <a:r>
              <a:rPr lang="en-GB" sz="3600" dirty="0">
                <a:solidFill>
                  <a:schemeClr val="bg1"/>
                </a:solidFill>
              </a:rPr>
              <a:t>STUDENT 1:</a:t>
            </a:r>
          </a:p>
          <a:p>
            <a:r>
              <a:rPr lang="en-GB" sz="2400" dirty="0">
                <a:solidFill>
                  <a:schemeClr val="bg1"/>
                </a:solidFill>
              </a:rPr>
              <a:t> I feel really sorry for Megan. She seems like a really optimistic and upbeat person. It’s terrible what happens to her at the end of the story.</a:t>
            </a:r>
          </a:p>
        </p:txBody>
      </p:sp>
      <p:sp>
        <p:nvSpPr>
          <p:cNvPr id="8" name="Speech Bubble: Rectangle with Corners Rounded 7">
            <a:extLst>
              <a:ext uri="{FF2B5EF4-FFF2-40B4-BE49-F238E27FC236}">
                <a16:creationId xmlns:a16="http://schemas.microsoft.com/office/drawing/2014/main" id="{A9943F0A-EDD7-4BE1-A50F-F6B7F430D13F}"/>
              </a:ext>
            </a:extLst>
          </p:cNvPr>
          <p:cNvSpPr/>
          <p:nvPr/>
        </p:nvSpPr>
        <p:spPr>
          <a:xfrm>
            <a:off x="822863" y="3291602"/>
            <a:ext cx="6829962" cy="2814097"/>
          </a:xfrm>
          <a:prstGeom prst="wedgeRoundRectCallout">
            <a:avLst/>
          </a:prstGeom>
          <a:solidFill>
            <a:schemeClr val="tx2">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t>STUDENT 2:</a:t>
            </a:r>
          </a:p>
          <a:p>
            <a:r>
              <a:rPr lang="en-GB" sz="2800" dirty="0"/>
              <a:t>Megan is completely naïve and unprepared. She’s obviously not thought about this journey practically. It’s no wonder it all goes wrong!</a:t>
            </a:r>
          </a:p>
        </p:txBody>
      </p:sp>
      <p:sp>
        <p:nvSpPr>
          <p:cNvPr id="10" name="Rectangle 9">
            <a:extLst>
              <a:ext uri="{FF2B5EF4-FFF2-40B4-BE49-F238E27FC236}">
                <a16:creationId xmlns:a16="http://schemas.microsoft.com/office/drawing/2014/main" id="{57675F87-FA0F-43B1-9EB5-DF31556E85AA}"/>
              </a:ext>
            </a:extLst>
          </p:cNvPr>
          <p:cNvSpPr/>
          <p:nvPr/>
        </p:nvSpPr>
        <p:spPr>
          <a:xfrm>
            <a:off x="8512188" y="4291257"/>
            <a:ext cx="3375011" cy="1938992"/>
          </a:xfrm>
          <a:prstGeom prst="rect">
            <a:avLst/>
          </a:prstGeom>
          <a:solidFill>
            <a:srgbClr val="FFDF9F"/>
          </a:solidFill>
        </p:spPr>
        <p:txBody>
          <a:bodyPr wrap="square">
            <a:spAutoFit/>
          </a:bodyPr>
          <a:lstStyle/>
          <a:p>
            <a:r>
              <a:rPr lang="en-GB" sz="2400" dirty="0"/>
              <a:t>The quotes can be from anywhere  in the extract. </a:t>
            </a:r>
          </a:p>
          <a:p>
            <a:r>
              <a:rPr lang="en-GB" sz="2400" dirty="0"/>
              <a:t>You don’t need to stick to lines 65-104.</a:t>
            </a:r>
          </a:p>
        </p:txBody>
      </p:sp>
    </p:spTree>
    <p:extLst>
      <p:ext uri="{BB962C8B-B14F-4D97-AF65-F5344CB8AC3E}">
        <p14:creationId xmlns:p14="http://schemas.microsoft.com/office/powerpoint/2010/main" val="23245772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A861F6EA-1B44-4273-A5B9-09871A389545}"/>
              </a:ext>
            </a:extLst>
          </p:cNvPr>
          <p:cNvPicPr>
            <a:picLocks noChangeAspect="1"/>
          </p:cNvPicPr>
          <p:nvPr/>
        </p:nvPicPr>
        <p:blipFill rotWithShape="1">
          <a:blip r:embed="rId2"/>
          <a:srcRect t="1267" b="14464"/>
          <a:stretch/>
        </p:blipFill>
        <p:spPr>
          <a:xfrm>
            <a:off x="20" y="10"/>
            <a:ext cx="12191980" cy="6857990"/>
          </a:xfrm>
          <a:prstGeom prst="rect">
            <a:avLst/>
          </a:prstGeom>
        </p:spPr>
      </p:pic>
      <p:sp>
        <p:nvSpPr>
          <p:cNvPr id="2" name="Title 1">
            <a:extLst>
              <a:ext uri="{FF2B5EF4-FFF2-40B4-BE49-F238E27FC236}">
                <a16:creationId xmlns:a16="http://schemas.microsoft.com/office/drawing/2014/main" id="{7A5F6977-94B2-4A87-8328-1D5E4693BCC8}"/>
              </a:ext>
            </a:extLst>
          </p:cNvPr>
          <p:cNvSpPr>
            <a:spLocks noGrp="1"/>
          </p:cNvSpPr>
          <p:nvPr>
            <p:ph type="title"/>
          </p:nvPr>
        </p:nvSpPr>
        <p:spPr>
          <a:xfrm>
            <a:off x="844274" y="50319"/>
            <a:ext cx="11211339" cy="1009855"/>
          </a:xfrm>
          <a:solidFill>
            <a:srgbClr val="FFDF9F"/>
          </a:solidFill>
        </p:spPr>
        <p:txBody>
          <a:bodyPr>
            <a:noAutofit/>
          </a:bodyPr>
          <a:lstStyle/>
          <a:p>
            <a:r>
              <a:rPr lang="en-GB" sz="2400" b="1" i="0" dirty="0">
                <a:latin typeface="+mn-lt"/>
              </a:rPr>
              <a:t>Read lines 65 -104.</a:t>
            </a:r>
            <a:br>
              <a:rPr lang="en-GB" sz="2400" b="1" i="0" dirty="0">
                <a:latin typeface="+mn-lt"/>
              </a:rPr>
            </a:br>
            <a:r>
              <a:rPr lang="en-GB" sz="2400" b="1" i="0" dirty="0">
                <a:latin typeface="+mn-lt"/>
              </a:rPr>
              <a:t>A5. </a:t>
            </a:r>
            <a:r>
              <a:rPr lang="en-GB" sz="2400" i="0" dirty="0">
                <a:latin typeface="+mn-lt"/>
              </a:rPr>
              <a:t>‘In the last section of this passage the reader feels only sympathy for Megan.’ How far do you agree with this view? [10]</a:t>
            </a:r>
            <a:endParaRPr lang="en-GB" sz="1400" u="sng" dirty="0">
              <a:latin typeface="+mn-lt"/>
            </a:endParaRPr>
          </a:p>
        </p:txBody>
      </p:sp>
      <p:sp>
        <p:nvSpPr>
          <p:cNvPr id="3" name="Content Placeholder 2">
            <a:extLst>
              <a:ext uri="{FF2B5EF4-FFF2-40B4-BE49-F238E27FC236}">
                <a16:creationId xmlns:a16="http://schemas.microsoft.com/office/drawing/2014/main" id="{006F7F15-9E93-4ABE-8969-AC52F66A20E4}"/>
              </a:ext>
            </a:extLst>
          </p:cNvPr>
          <p:cNvSpPr>
            <a:spLocks noGrp="1"/>
          </p:cNvSpPr>
          <p:nvPr>
            <p:ph idx="1"/>
          </p:nvPr>
        </p:nvSpPr>
        <p:spPr>
          <a:xfrm>
            <a:off x="844274" y="1253364"/>
            <a:ext cx="11211339" cy="5022572"/>
          </a:xfrm>
          <a:solidFill>
            <a:srgbClr val="FFDF9F"/>
          </a:solidFill>
        </p:spPr>
        <p:txBody>
          <a:bodyPr>
            <a:normAutofit/>
          </a:bodyPr>
          <a:lstStyle/>
          <a:p>
            <a:pPr marL="0" indent="0">
              <a:buNone/>
            </a:pPr>
            <a:r>
              <a:rPr lang="en-GB" sz="3200" dirty="0">
                <a:latin typeface="+mj-lt"/>
              </a:rPr>
              <a:t>Example using evidence from elsewhere in the text.</a:t>
            </a:r>
          </a:p>
          <a:p>
            <a:pPr marL="0" indent="0">
              <a:buNone/>
            </a:pPr>
            <a:r>
              <a:rPr lang="en-GB" sz="3200" dirty="0">
                <a:solidFill>
                  <a:srgbClr val="FF0000"/>
                </a:solidFill>
              </a:rPr>
              <a:t>The writer creates sympathy for Megan by showing her clear disappointment in England and London. Her idealised image of </a:t>
            </a:r>
            <a:r>
              <a:rPr lang="en-GB" sz="3200" dirty="0"/>
              <a:t>“rolling hills and tranquil valleys” </a:t>
            </a:r>
            <a:r>
              <a:rPr lang="en-GB" sz="3200" dirty="0">
                <a:solidFill>
                  <a:srgbClr val="00B050"/>
                </a:solidFill>
              </a:rPr>
              <a:t>is in  direct contrast to the </a:t>
            </a:r>
            <a:r>
              <a:rPr lang="en-GB" sz="3200" dirty="0"/>
              <a:t>“Mean little houses” </a:t>
            </a:r>
            <a:r>
              <a:rPr lang="en-GB" sz="3200" dirty="0">
                <a:solidFill>
                  <a:srgbClr val="FF0000"/>
                </a:solidFill>
              </a:rPr>
              <a:t>that the taxi drops her off at. </a:t>
            </a:r>
            <a:r>
              <a:rPr lang="en-GB" sz="3200" dirty="0">
                <a:solidFill>
                  <a:srgbClr val="0070C0"/>
                </a:solidFill>
              </a:rPr>
              <a:t>Megan clearly wasn’t aware of what London was really like and the use of </a:t>
            </a:r>
            <a:r>
              <a:rPr lang="en-GB" sz="3200" dirty="0">
                <a:solidFill>
                  <a:srgbClr val="00B050"/>
                </a:solidFill>
              </a:rPr>
              <a:t>the adjective </a:t>
            </a:r>
            <a:r>
              <a:rPr lang="en-GB" sz="3200" dirty="0">
                <a:solidFill>
                  <a:srgbClr val="0070C0"/>
                </a:solidFill>
              </a:rPr>
              <a:t>“mean” creates a foreboding atmosphere. </a:t>
            </a:r>
            <a:r>
              <a:rPr lang="en-GB" sz="3200" dirty="0">
                <a:solidFill>
                  <a:srgbClr val="7030A0"/>
                </a:solidFill>
              </a:rPr>
              <a:t>The reader worries for Megan because of her lack of preparation.</a:t>
            </a:r>
          </a:p>
        </p:txBody>
      </p:sp>
      <p:sp>
        <p:nvSpPr>
          <p:cNvPr id="5" name="TextBox 4">
            <a:extLst>
              <a:ext uri="{FF2B5EF4-FFF2-40B4-BE49-F238E27FC236}">
                <a16:creationId xmlns:a16="http://schemas.microsoft.com/office/drawing/2014/main" id="{D0A7A311-5DC3-4840-B4B1-D23EE0491D0E}"/>
              </a:ext>
            </a:extLst>
          </p:cNvPr>
          <p:cNvSpPr txBox="1"/>
          <p:nvPr/>
        </p:nvSpPr>
        <p:spPr>
          <a:xfrm rot="16200000">
            <a:off x="-3075058" y="3075056"/>
            <a:ext cx="6858002" cy="707886"/>
          </a:xfrm>
          <a:prstGeom prst="rect">
            <a:avLst/>
          </a:prstGeom>
          <a:solidFill>
            <a:schemeClr val="accent2">
              <a:lumMod val="75000"/>
            </a:schemeClr>
          </a:solidFill>
        </p:spPr>
        <p:txBody>
          <a:bodyPr wrap="square" rtlCol="0">
            <a:spAutoFit/>
          </a:bodyPr>
          <a:lstStyle/>
          <a:p>
            <a:pPr algn="ctr"/>
            <a:r>
              <a:rPr lang="en-GB" sz="4000" b="1" dirty="0">
                <a:solidFill>
                  <a:schemeClr val="bg1"/>
                </a:solidFill>
                <a:latin typeface="Century Gothic" panose="020B0502020202020204" pitchFamily="34" charset="0"/>
              </a:rPr>
              <a:t>Question 5: Mastery</a:t>
            </a:r>
          </a:p>
        </p:txBody>
      </p:sp>
      <p:sp>
        <p:nvSpPr>
          <p:cNvPr id="9" name="TextBox 8">
            <a:extLst>
              <a:ext uri="{FF2B5EF4-FFF2-40B4-BE49-F238E27FC236}">
                <a16:creationId xmlns:a16="http://schemas.microsoft.com/office/drawing/2014/main" id="{0BCD2A1A-0A8E-42DA-8ECF-75A5FBFB9979}"/>
              </a:ext>
            </a:extLst>
          </p:cNvPr>
          <p:cNvSpPr txBox="1"/>
          <p:nvPr/>
        </p:nvSpPr>
        <p:spPr>
          <a:xfrm>
            <a:off x="707887" y="6469127"/>
            <a:ext cx="6586330" cy="338554"/>
          </a:xfrm>
          <a:prstGeom prst="rect">
            <a:avLst/>
          </a:prstGeom>
          <a:noFill/>
        </p:spPr>
        <p:txBody>
          <a:bodyPr wrap="square" rtlCol="0">
            <a:spAutoFit/>
          </a:bodyPr>
          <a:lstStyle/>
          <a:p>
            <a:r>
              <a:rPr lang="en-GB" sz="1600" dirty="0">
                <a:solidFill>
                  <a:schemeClr val="bg1"/>
                </a:solidFill>
              </a:rPr>
              <a:t>LO: To develop evaluation skills.</a:t>
            </a:r>
          </a:p>
        </p:txBody>
      </p:sp>
      <p:sp>
        <p:nvSpPr>
          <p:cNvPr id="4" name="Rounded Rectangle 3">
            <a:extLst>
              <a:ext uri="{FF2B5EF4-FFF2-40B4-BE49-F238E27FC236}">
                <a16:creationId xmlns:a16="http://schemas.microsoft.com/office/drawing/2014/main" id="{76395060-BBA6-423C-B3BA-C14371ED926E}"/>
              </a:ext>
            </a:extLst>
          </p:cNvPr>
          <p:cNvSpPr/>
          <p:nvPr/>
        </p:nvSpPr>
        <p:spPr>
          <a:xfrm>
            <a:off x="8574156" y="5897963"/>
            <a:ext cx="3481715" cy="832691"/>
          </a:xfrm>
          <a:prstGeom prst="roundRect">
            <a:avLst/>
          </a:prstGeom>
          <a:solidFill>
            <a:schemeClr val="accent3">
              <a:lumMod val="40000"/>
              <a:lumOff val="60000"/>
            </a:schemeClr>
          </a:solidFill>
          <a:ln>
            <a:solidFill>
              <a:schemeClr val="accent2">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GB" sz="4800" b="1" dirty="0">
                <a:solidFill>
                  <a:schemeClr val="bg1"/>
                </a:solidFill>
              </a:rPr>
              <a:t>Use</a:t>
            </a:r>
            <a:r>
              <a:rPr lang="en-GB" sz="4800" b="1" dirty="0"/>
              <a:t>  </a:t>
            </a:r>
            <a:r>
              <a:rPr lang="en-GB" sz="4800" b="1" dirty="0">
                <a:solidFill>
                  <a:srgbClr val="FF0000"/>
                </a:solidFill>
              </a:rPr>
              <a:t>P</a:t>
            </a:r>
            <a:r>
              <a:rPr lang="en-GB" sz="4800" b="1" dirty="0">
                <a:solidFill>
                  <a:schemeClr val="tx1"/>
                </a:solidFill>
              </a:rPr>
              <a:t>E</a:t>
            </a:r>
            <a:r>
              <a:rPr lang="en-GB" sz="4800" b="1" dirty="0">
                <a:solidFill>
                  <a:srgbClr val="00B050"/>
                </a:solidFill>
              </a:rPr>
              <a:t>T</a:t>
            </a:r>
            <a:r>
              <a:rPr lang="en-GB" sz="4800" b="1" dirty="0">
                <a:solidFill>
                  <a:srgbClr val="0070C0"/>
                </a:solidFill>
              </a:rPr>
              <a:t>E</a:t>
            </a:r>
            <a:r>
              <a:rPr lang="en-GB" sz="4800" b="1" dirty="0">
                <a:solidFill>
                  <a:srgbClr val="7030A0"/>
                </a:solidFill>
              </a:rPr>
              <a:t>R</a:t>
            </a:r>
            <a:r>
              <a:rPr lang="en-GB" sz="4800" b="1" dirty="0">
                <a:solidFill>
                  <a:schemeClr val="bg1"/>
                </a:solidFill>
              </a:rPr>
              <a:t>!</a:t>
            </a:r>
          </a:p>
        </p:txBody>
      </p:sp>
    </p:spTree>
    <p:extLst>
      <p:ext uri="{BB962C8B-B14F-4D97-AF65-F5344CB8AC3E}">
        <p14:creationId xmlns:p14="http://schemas.microsoft.com/office/powerpoint/2010/main" val="42511677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A861F6EA-1B44-4273-A5B9-09871A389545}"/>
              </a:ext>
            </a:extLst>
          </p:cNvPr>
          <p:cNvPicPr>
            <a:picLocks noChangeAspect="1"/>
          </p:cNvPicPr>
          <p:nvPr/>
        </p:nvPicPr>
        <p:blipFill rotWithShape="1">
          <a:blip r:embed="rId2"/>
          <a:srcRect t="1267" b="14464"/>
          <a:stretch/>
        </p:blipFill>
        <p:spPr>
          <a:xfrm>
            <a:off x="20" y="10"/>
            <a:ext cx="12191980" cy="6857990"/>
          </a:xfrm>
          <a:prstGeom prst="rect">
            <a:avLst/>
          </a:prstGeom>
        </p:spPr>
      </p:pic>
      <p:sp>
        <p:nvSpPr>
          <p:cNvPr id="2" name="Title 1">
            <a:extLst>
              <a:ext uri="{FF2B5EF4-FFF2-40B4-BE49-F238E27FC236}">
                <a16:creationId xmlns:a16="http://schemas.microsoft.com/office/drawing/2014/main" id="{7A5F6977-94B2-4A87-8328-1D5E4693BCC8}"/>
              </a:ext>
            </a:extLst>
          </p:cNvPr>
          <p:cNvSpPr>
            <a:spLocks noGrp="1"/>
          </p:cNvSpPr>
          <p:nvPr>
            <p:ph type="title"/>
          </p:nvPr>
        </p:nvSpPr>
        <p:spPr>
          <a:xfrm>
            <a:off x="859458" y="50319"/>
            <a:ext cx="11180971" cy="6440556"/>
          </a:xfrm>
          <a:solidFill>
            <a:srgbClr val="FFDF9F"/>
          </a:solidFill>
        </p:spPr>
        <p:txBody>
          <a:bodyPr>
            <a:noAutofit/>
          </a:bodyPr>
          <a:lstStyle/>
          <a:p>
            <a:r>
              <a:rPr lang="en-GB" sz="1800" b="1" i="0" dirty="0">
                <a:latin typeface="+mn-lt"/>
              </a:rPr>
              <a:t>Give 0 marks </a:t>
            </a:r>
            <a:r>
              <a:rPr lang="en-GB" sz="1800" i="0" dirty="0">
                <a:latin typeface="+mn-lt"/>
              </a:rPr>
              <a:t>for responses where there is nothing worthy of credit.</a:t>
            </a:r>
            <a:br>
              <a:rPr lang="en-GB" sz="1800" i="0" dirty="0">
                <a:latin typeface="+mn-lt"/>
              </a:rPr>
            </a:br>
            <a:r>
              <a:rPr lang="en-GB" sz="1800" b="1" i="0" dirty="0">
                <a:latin typeface="+mn-lt"/>
              </a:rPr>
              <a:t>Give 1-2 marks </a:t>
            </a:r>
            <a:r>
              <a:rPr lang="en-GB" sz="1800" i="0" dirty="0">
                <a:latin typeface="+mn-lt"/>
              </a:rPr>
              <a:t>to those who express a simple personal opinion with linked, basic textual reference. For example, I feel sorry for her because she is alone.</a:t>
            </a:r>
            <a:br>
              <a:rPr lang="en-GB" sz="1800" i="0" dirty="0">
                <a:latin typeface="+mn-lt"/>
              </a:rPr>
            </a:br>
            <a:r>
              <a:rPr lang="en-GB" sz="1800" b="1" i="0" dirty="0">
                <a:latin typeface="+mn-lt"/>
              </a:rPr>
              <a:t>Give 3-4 marks </a:t>
            </a:r>
            <a:r>
              <a:rPr lang="en-GB" sz="1800" i="0" dirty="0">
                <a:latin typeface="+mn-lt"/>
              </a:rPr>
              <a:t>to those who give a personal opinion supported by straightforward textual references. These responses will show limited interaction with the text as a whole and/or how the writer has created thoughts and feelings. For example, I feel sorry for Megan because she is alone and has lost her possessions.</a:t>
            </a:r>
            <a:br>
              <a:rPr lang="en-GB" sz="1800" i="0" dirty="0">
                <a:latin typeface="+mn-lt"/>
              </a:rPr>
            </a:br>
            <a:r>
              <a:rPr lang="en-GB" sz="1800" b="1" i="0" dirty="0">
                <a:latin typeface="+mn-lt"/>
              </a:rPr>
              <a:t>Give 5-6 marks </a:t>
            </a:r>
            <a:r>
              <a:rPr lang="en-GB" sz="1800" i="0" dirty="0">
                <a:latin typeface="+mn-lt"/>
              </a:rPr>
              <a:t>to those who give an evaluation of the text and its effects, supported by appropriate textual references. These responses will show some critical awareness of the text as a whole and how the writer has created thoughts and feelings. For example, the writer makes the reader see Megan as sympathetic but</a:t>
            </a:r>
            <a:br>
              <a:rPr lang="en-GB" sz="1800" i="0" dirty="0">
                <a:latin typeface="+mn-lt"/>
              </a:rPr>
            </a:br>
            <a:r>
              <a:rPr lang="en-GB" sz="1800" i="0" dirty="0">
                <a:latin typeface="+mn-lt"/>
              </a:rPr>
              <a:t>also perhaps foolish as a character.</a:t>
            </a:r>
            <a:br>
              <a:rPr lang="en-GB" sz="1800" i="0" dirty="0">
                <a:latin typeface="+mn-lt"/>
              </a:rPr>
            </a:br>
            <a:r>
              <a:rPr lang="en-GB" sz="1800" b="1" i="0" dirty="0">
                <a:latin typeface="+mn-lt"/>
              </a:rPr>
              <a:t>Give 7-8 marks </a:t>
            </a:r>
            <a:r>
              <a:rPr lang="en-GB" sz="1800" i="0" dirty="0">
                <a:latin typeface="+mn-lt"/>
              </a:rPr>
              <a:t>to those who give a critical evaluation of the text and its effects, supported by well-selected textual references. These responses will show critical awareness and clear engagement with the text. They will also explore how the writer has created thoughts and feelings. For example, we see her optimism disappearing</a:t>
            </a:r>
            <a:br>
              <a:rPr lang="en-GB" sz="1800" i="0" dirty="0">
                <a:latin typeface="+mn-lt"/>
              </a:rPr>
            </a:br>
            <a:r>
              <a:rPr lang="en-GB" sz="1800" i="0" dirty="0">
                <a:latin typeface="+mn-lt"/>
              </a:rPr>
              <a:t>as reality hits her in a series of disappointments. However, it could be argued that she has brought this situation upon herself.</a:t>
            </a:r>
            <a:br>
              <a:rPr lang="en-GB" sz="1800" i="0" dirty="0">
                <a:latin typeface="+mn-lt"/>
              </a:rPr>
            </a:br>
            <a:r>
              <a:rPr lang="en-GB" sz="1800" b="1" i="0" dirty="0">
                <a:latin typeface="+mn-lt"/>
              </a:rPr>
              <a:t>Give 9-10 marks </a:t>
            </a:r>
            <a:r>
              <a:rPr lang="en-GB" sz="1800" i="0" dirty="0">
                <a:latin typeface="+mn-lt"/>
              </a:rPr>
              <a:t>to those who give a persuasive evaluation of the text and its effects, supported by convincing, well selected examples and purposeful textual references. These responses will show engagement and involvement, where candidates take an overview to make accurate and perceptive comments on the text as a whole. They will also explore how the writer has created thoughts and feelings with insight. For example, the writer uses the sequence of events to invite sympathy for the character but chooses her moments to reveal that Megan was impetuous and perhaps foolhardy.</a:t>
            </a:r>
            <a:endParaRPr lang="en-GB" sz="1050" u="sng" dirty="0">
              <a:latin typeface="+mn-lt"/>
            </a:endParaRPr>
          </a:p>
        </p:txBody>
      </p:sp>
      <p:sp>
        <p:nvSpPr>
          <p:cNvPr id="5" name="TextBox 4">
            <a:extLst>
              <a:ext uri="{FF2B5EF4-FFF2-40B4-BE49-F238E27FC236}">
                <a16:creationId xmlns:a16="http://schemas.microsoft.com/office/drawing/2014/main" id="{D0A7A311-5DC3-4840-B4B1-D23EE0491D0E}"/>
              </a:ext>
            </a:extLst>
          </p:cNvPr>
          <p:cNvSpPr txBox="1"/>
          <p:nvPr/>
        </p:nvSpPr>
        <p:spPr>
          <a:xfrm rot="16200000">
            <a:off x="-3075058" y="3075056"/>
            <a:ext cx="6858002" cy="707886"/>
          </a:xfrm>
          <a:prstGeom prst="rect">
            <a:avLst/>
          </a:prstGeom>
          <a:solidFill>
            <a:schemeClr val="accent2">
              <a:lumMod val="75000"/>
            </a:schemeClr>
          </a:solidFill>
        </p:spPr>
        <p:txBody>
          <a:bodyPr wrap="square" rtlCol="0">
            <a:spAutoFit/>
          </a:bodyPr>
          <a:lstStyle/>
          <a:p>
            <a:pPr algn="ctr"/>
            <a:r>
              <a:rPr lang="en-GB" sz="4000" b="1" dirty="0">
                <a:solidFill>
                  <a:schemeClr val="bg1"/>
                </a:solidFill>
                <a:latin typeface="Century Gothic" panose="020B0502020202020204" pitchFamily="34" charset="0"/>
              </a:rPr>
              <a:t>Checking Understanding</a:t>
            </a:r>
          </a:p>
        </p:txBody>
      </p:sp>
      <p:sp>
        <p:nvSpPr>
          <p:cNvPr id="9" name="TextBox 8">
            <a:extLst>
              <a:ext uri="{FF2B5EF4-FFF2-40B4-BE49-F238E27FC236}">
                <a16:creationId xmlns:a16="http://schemas.microsoft.com/office/drawing/2014/main" id="{0BCD2A1A-0A8E-42DA-8ECF-75A5FBFB9979}"/>
              </a:ext>
            </a:extLst>
          </p:cNvPr>
          <p:cNvSpPr txBox="1"/>
          <p:nvPr/>
        </p:nvSpPr>
        <p:spPr>
          <a:xfrm>
            <a:off x="707887" y="6469127"/>
            <a:ext cx="6586330" cy="338554"/>
          </a:xfrm>
          <a:prstGeom prst="rect">
            <a:avLst/>
          </a:prstGeom>
          <a:noFill/>
        </p:spPr>
        <p:txBody>
          <a:bodyPr wrap="square" rtlCol="0">
            <a:spAutoFit/>
          </a:bodyPr>
          <a:lstStyle/>
          <a:p>
            <a:r>
              <a:rPr lang="en-GB" sz="1600" dirty="0">
                <a:solidFill>
                  <a:schemeClr val="bg1"/>
                </a:solidFill>
              </a:rPr>
              <a:t>LO: To develop evaluation skills.</a:t>
            </a:r>
          </a:p>
        </p:txBody>
      </p:sp>
    </p:spTree>
    <p:extLst>
      <p:ext uri="{BB962C8B-B14F-4D97-AF65-F5344CB8AC3E}">
        <p14:creationId xmlns:p14="http://schemas.microsoft.com/office/powerpoint/2010/main" val="20356492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A861F6EA-1B44-4273-A5B9-09871A389545}"/>
              </a:ext>
            </a:extLst>
          </p:cNvPr>
          <p:cNvPicPr>
            <a:picLocks noChangeAspect="1"/>
          </p:cNvPicPr>
          <p:nvPr/>
        </p:nvPicPr>
        <p:blipFill rotWithShape="1">
          <a:blip r:embed="rId2"/>
          <a:srcRect t="1267" b="14464"/>
          <a:stretch/>
        </p:blipFill>
        <p:spPr>
          <a:xfrm>
            <a:off x="20" y="10"/>
            <a:ext cx="12191980" cy="6857990"/>
          </a:xfrm>
          <a:prstGeom prst="rect">
            <a:avLst/>
          </a:prstGeom>
        </p:spPr>
      </p:pic>
      <p:sp>
        <p:nvSpPr>
          <p:cNvPr id="2" name="Title 1">
            <a:extLst>
              <a:ext uri="{FF2B5EF4-FFF2-40B4-BE49-F238E27FC236}">
                <a16:creationId xmlns:a16="http://schemas.microsoft.com/office/drawing/2014/main" id="{7A5F6977-94B2-4A87-8328-1D5E4693BCC8}"/>
              </a:ext>
            </a:extLst>
          </p:cNvPr>
          <p:cNvSpPr>
            <a:spLocks noGrp="1"/>
          </p:cNvSpPr>
          <p:nvPr>
            <p:ph type="title"/>
          </p:nvPr>
        </p:nvSpPr>
        <p:spPr>
          <a:xfrm>
            <a:off x="859458" y="50319"/>
            <a:ext cx="11180971" cy="6440556"/>
          </a:xfrm>
          <a:solidFill>
            <a:srgbClr val="FFDF9F"/>
          </a:solidFill>
        </p:spPr>
        <p:txBody>
          <a:bodyPr>
            <a:noAutofit/>
          </a:bodyPr>
          <a:lstStyle/>
          <a:p>
            <a:r>
              <a:rPr lang="en-GB" sz="1600" b="1" i="0" dirty="0">
                <a:latin typeface="+mn-lt"/>
              </a:rPr>
              <a:t>Areas for possible evaluation:</a:t>
            </a:r>
            <a:br>
              <a:rPr lang="en-GB" sz="1600" i="0" dirty="0">
                <a:latin typeface="+mn-lt"/>
              </a:rPr>
            </a:br>
            <a:r>
              <a:rPr lang="en-GB" sz="1600" i="0" dirty="0">
                <a:latin typeface="+mn-lt"/>
              </a:rPr>
              <a:t>• she is optimistic at first</a:t>
            </a:r>
            <a:br>
              <a:rPr lang="en-GB" sz="1600" i="0" dirty="0">
                <a:latin typeface="+mn-lt"/>
              </a:rPr>
            </a:br>
            <a:r>
              <a:rPr lang="en-GB" sz="1600" i="0" dirty="0">
                <a:latin typeface="+mn-lt"/>
              </a:rPr>
              <a:t>• disappointment about England and London</a:t>
            </a:r>
            <a:br>
              <a:rPr lang="en-GB" sz="1600" i="0" dirty="0">
                <a:latin typeface="+mn-lt"/>
              </a:rPr>
            </a:br>
            <a:r>
              <a:rPr lang="en-GB" sz="1600" i="0" dirty="0">
                <a:latin typeface="+mn-lt"/>
              </a:rPr>
              <a:t>• also disappointed by Cora’s house (not a good location and split into flats)</a:t>
            </a:r>
            <a:br>
              <a:rPr lang="en-GB" sz="1600" i="0" dirty="0">
                <a:latin typeface="+mn-lt"/>
              </a:rPr>
            </a:br>
            <a:r>
              <a:rPr lang="en-GB" sz="1600" i="0" dirty="0">
                <a:latin typeface="+mn-lt"/>
              </a:rPr>
              <a:t>• she smiles in anticipation of seeing her friend</a:t>
            </a:r>
            <a:br>
              <a:rPr lang="en-GB" sz="1600" i="0" dirty="0">
                <a:latin typeface="+mn-lt"/>
              </a:rPr>
            </a:br>
            <a:r>
              <a:rPr lang="en-GB" sz="1600" i="0" dirty="0">
                <a:latin typeface="+mn-lt"/>
              </a:rPr>
              <a:t>• there is no answer (she persuades herself that that is only to be expected)</a:t>
            </a:r>
            <a:br>
              <a:rPr lang="en-GB" sz="1600" i="0" dirty="0">
                <a:latin typeface="+mn-lt"/>
              </a:rPr>
            </a:br>
            <a:r>
              <a:rPr lang="en-GB" sz="1600" i="0" dirty="0">
                <a:latin typeface="+mn-lt"/>
              </a:rPr>
              <a:t>• there is no key (perhaps naïve/unrealistic?)</a:t>
            </a:r>
            <a:br>
              <a:rPr lang="en-GB" sz="1600" i="0" dirty="0">
                <a:latin typeface="+mn-lt"/>
              </a:rPr>
            </a:br>
            <a:r>
              <a:rPr lang="en-GB" sz="1600" i="0" dirty="0">
                <a:latin typeface="+mn-lt"/>
              </a:rPr>
              <a:t>• it is revealed that she did not wait for Cora’s response (foolhardy?)</a:t>
            </a:r>
            <a:br>
              <a:rPr lang="en-GB" sz="1600" i="0" dirty="0">
                <a:latin typeface="+mn-lt"/>
              </a:rPr>
            </a:br>
            <a:r>
              <a:rPr lang="en-GB" sz="1600" i="0" dirty="0">
                <a:latin typeface="+mn-lt"/>
              </a:rPr>
              <a:t>• she is now locked out in the rain and cold</a:t>
            </a:r>
            <a:br>
              <a:rPr lang="en-GB" sz="1600" i="0" dirty="0">
                <a:latin typeface="+mn-lt"/>
              </a:rPr>
            </a:br>
            <a:r>
              <a:rPr lang="en-GB" sz="1600" i="0" dirty="0">
                <a:latin typeface="+mn-lt"/>
              </a:rPr>
              <a:t>• she decides to risk leaving the suitcase at the front door (naïve/foolish?)</a:t>
            </a:r>
            <a:br>
              <a:rPr lang="en-GB" sz="1600" i="0" dirty="0">
                <a:latin typeface="+mn-lt"/>
              </a:rPr>
            </a:br>
            <a:r>
              <a:rPr lang="en-GB" sz="1600" i="0" dirty="0">
                <a:latin typeface="+mn-lt"/>
              </a:rPr>
              <a:t>• she goes to a cafe, thinking about whether her suitcase will have been stolen</a:t>
            </a:r>
            <a:br>
              <a:rPr lang="en-GB" sz="1600" i="0" dirty="0">
                <a:latin typeface="+mn-lt"/>
              </a:rPr>
            </a:br>
            <a:r>
              <a:rPr lang="en-GB" sz="1600" i="0" dirty="0">
                <a:latin typeface="+mn-lt"/>
              </a:rPr>
              <a:t>• it is dark when she leaves the cafe but she is relieved to see lights in the house</a:t>
            </a:r>
            <a:br>
              <a:rPr lang="en-GB" sz="1600" i="0" dirty="0">
                <a:latin typeface="+mn-lt"/>
              </a:rPr>
            </a:br>
            <a:r>
              <a:rPr lang="en-GB" sz="1600" i="0" dirty="0">
                <a:latin typeface="+mn-lt"/>
              </a:rPr>
              <a:t>• the suitcase has gone but she persuades herself that someone has taken it in</a:t>
            </a:r>
            <a:br>
              <a:rPr lang="en-GB" sz="1600" i="0" dirty="0">
                <a:latin typeface="+mn-lt"/>
              </a:rPr>
            </a:br>
            <a:r>
              <a:rPr lang="en-GB" sz="1600" i="0" dirty="0">
                <a:latin typeface="+mn-lt"/>
              </a:rPr>
              <a:t>• the music is very loud</a:t>
            </a:r>
            <a:br>
              <a:rPr lang="en-GB" sz="1600" i="0" dirty="0">
                <a:latin typeface="+mn-lt"/>
              </a:rPr>
            </a:br>
            <a:r>
              <a:rPr lang="en-GB" sz="1600" i="0" dirty="0">
                <a:latin typeface="+mn-lt"/>
              </a:rPr>
              <a:t>• the girl who answers the door tells her that Cora left two weeks ago</a:t>
            </a:r>
            <a:br>
              <a:rPr lang="en-GB" sz="1600" i="0" dirty="0">
                <a:latin typeface="+mn-lt"/>
              </a:rPr>
            </a:br>
            <a:r>
              <a:rPr lang="en-GB" sz="1600" i="0" dirty="0">
                <a:latin typeface="+mn-lt"/>
              </a:rPr>
              <a:t>• Megan feels sick Personal Response?</a:t>
            </a:r>
            <a:br>
              <a:rPr lang="en-GB" sz="1600" i="0" dirty="0">
                <a:latin typeface="+mn-lt"/>
              </a:rPr>
            </a:br>
            <a:r>
              <a:rPr lang="en-GB" sz="1600" i="0" dirty="0">
                <a:latin typeface="+mn-lt"/>
              </a:rPr>
              <a:t>• some sympathy/concern when she sees the house</a:t>
            </a:r>
            <a:br>
              <a:rPr lang="en-GB" sz="1600" i="0" dirty="0">
                <a:latin typeface="+mn-lt"/>
              </a:rPr>
            </a:br>
            <a:r>
              <a:rPr lang="en-GB" sz="1600" i="0" dirty="0">
                <a:latin typeface="+mn-lt"/>
              </a:rPr>
              <a:t>• perhaps pleased that she is smiling and keen to see her friend</a:t>
            </a:r>
            <a:br>
              <a:rPr lang="en-GB" sz="1600" i="0" dirty="0">
                <a:latin typeface="+mn-lt"/>
              </a:rPr>
            </a:br>
            <a:r>
              <a:rPr lang="en-GB" sz="1600" i="0" dirty="0">
                <a:latin typeface="+mn-lt"/>
              </a:rPr>
              <a:t>• sorry for her when there is no reply</a:t>
            </a:r>
            <a:br>
              <a:rPr lang="en-GB" sz="1600" i="0" dirty="0">
                <a:latin typeface="+mn-lt"/>
              </a:rPr>
            </a:br>
            <a:r>
              <a:rPr lang="en-GB" sz="1600" i="0" dirty="0">
                <a:latin typeface="+mn-lt"/>
              </a:rPr>
              <a:t>• probably surprised that she had not made better arrangements</a:t>
            </a:r>
            <a:br>
              <a:rPr lang="en-GB" sz="1600" i="0" dirty="0">
                <a:latin typeface="+mn-lt"/>
              </a:rPr>
            </a:br>
            <a:r>
              <a:rPr lang="en-GB" sz="1600" i="0" dirty="0">
                <a:latin typeface="+mn-lt"/>
              </a:rPr>
              <a:t>• sympathy that she is in the rain and the cold</a:t>
            </a:r>
            <a:br>
              <a:rPr lang="en-GB" sz="1600" i="0" dirty="0">
                <a:latin typeface="+mn-lt"/>
              </a:rPr>
            </a:br>
            <a:r>
              <a:rPr lang="en-GB" sz="1600" i="0" dirty="0">
                <a:latin typeface="+mn-lt"/>
              </a:rPr>
              <a:t>• she seems rather naive to leave the suitcase but not much choice</a:t>
            </a:r>
            <a:br>
              <a:rPr lang="en-GB" sz="1600" i="0" dirty="0">
                <a:latin typeface="+mn-lt"/>
              </a:rPr>
            </a:br>
            <a:r>
              <a:rPr lang="en-GB" sz="1600" i="0" dirty="0">
                <a:latin typeface="+mn-lt"/>
              </a:rPr>
              <a:t>• the waitress is understanding and lets her stay</a:t>
            </a:r>
            <a:br>
              <a:rPr lang="en-GB" sz="1600" i="0" dirty="0">
                <a:latin typeface="+mn-lt"/>
              </a:rPr>
            </a:br>
            <a:r>
              <a:rPr lang="en-GB" sz="1600" i="0" dirty="0">
                <a:latin typeface="+mn-lt"/>
              </a:rPr>
              <a:t>• the reader shares her relief/hope when the lights are on</a:t>
            </a:r>
            <a:br>
              <a:rPr lang="en-GB" sz="1600" i="0" dirty="0">
                <a:latin typeface="+mn-lt"/>
              </a:rPr>
            </a:br>
            <a:r>
              <a:rPr lang="en-GB" sz="1600" i="0" dirty="0">
                <a:latin typeface="+mn-lt"/>
              </a:rPr>
              <a:t>• she thinks someone has taken in her suitcase (naive? too trusting?)</a:t>
            </a:r>
            <a:br>
              <a:rPr lang="en-GB" sz="1600" i="0" dirty="0">
                <a:latin typeface="+mn-lt"/>
              </a:rPr>
            </a:br>
            <a:r>
              <a:rPr lang="en-GB" sz="1600" i="0" dirty="0">
                <a:latin typeface="+mn-lt"/>
              </a:rPr>
              <a:t>• the ending is a shattering blow (she is alone in a strange country with nowhere to</a:t>
            </a:r>
            <a:br>
              <a:rPr lang="en-GB" sz="1600" i="0" dirty="0">
                <a:latin typeface="+mn-lt"/>
              </a:rPr>
            </a:br>
            <a:r>
              <a:rPr lang="en-GB" sz="1600" i="0" dirty="0">
                <a:latin typeface="+mn-lt"/>
              </a:rPr>
              <a:t>stay and probably no possessions)</a:t>
            </a:r>
            <a:br>
              <a:rPr lang="en-GB" sz="1600" i="0" dirty="0">
                <a:latin typeface="+mn-lt"/>
              </a:rPr>
            </a:br>
            <a:r>
              <a:rPr lang="en-GB" sz="1600" i="0" dirty="0">
                <a:latin typeface="+mn-lt"/>
              </a:rPr>
              <a:t>• there is criticism to be made of her naivety/folly but most will express sympathy</a:t>
            </a:r>
            <a:br>
              <a:rPr lang="en-GB" sz="2800" dirty="0">
                <a:latin typeface="+mn-lt"/>
              </a:rPr>
            </a:br>
            <a:endParaRPr lang="en-GB" sz="1050" u="sng" dirty="0">
              <a:latin typeface="+mn-lt"/>
            </a:endParaRPr>
          </a:p>
        </p:txBody>
      </p:sp>
      <p:sp>
        <p:nvSpPr>
          <p:cNvPr id="5" name="TextBox 4">
            <a:extLst>
              <a:ext uri="{FF2B5EF4-FFF2-40B4-BE49-F238E27FC236}">
                <a16:creationId xmlns:a16="http://schemas.microsoft.com/office/drawing/2014/main" id="{D0A7A311-5DC3-4840-B4B1-D23EE0491D0E}"/>
              </a:ext>
            </a:extLst>
          </p:cNvPr>
          <p:cNvSpPr txBox="1"/>
          <p:nvPr/>
        </p:nvSpPr>
        <p:spPr>
          <a:xfrm rot="16200000">
            <a:off x="-3075058" y="3075056"/>
            <a:ext cx="6858002" cy="707886"/>
          </a:xfrm>
          <a:prstGeom prst="rect">
            <a:avLst/>
          </a:prstGeom>
          <a:solidFill>
            <a:schemeClr val="accent2">
              <a:lumMod val="75000"/>
            </a:schemeClr>
          </a:solidFill>
        </p:spPr>
        <p:txBody>
          <a:bodyPr wrap="square" rtlCol="0">
            <a:spAutoFit/>
          </a:bodyPr>
          <a:lstStyle/>
          <a:p>
            <a:pPr algn="ctr"/>
            <a:r>
              <a:rPr lang="en-GB" sz="4000" b="1" dirty="0">
                <a:solidFill>
                  <a:schemeClr val="bg1"/>
                </a:solidFill>
                <a:latin typeface="Century Gothic" panose="020B0502020202020204" pitchFamily="34" charset="0"/>
              </a:rPr>
              <a:t>Checking Understanding</a:t>
            </a:r>
          </a:p>
        </p:txBody>
      </p:sp>
      <p:sp>
        <p:nvSpPr>
          <p:cNvPr id="9" name="TextBox 8">
            <a:extLst>
              <a:ext uri="{FF2B5EF4-FFF2-40B4-BE49-F238E27FC236}">
                <a16:creationId xmlns:a16="http://schemas.microsoft.com/office/drawing/2014/main" id="{0BCD2A1A-0A8E-42DA-8ECF-75A5FBFB9979}"/>
              </a:ext>
            </a:extLst>
          </p:cNvPr>
          <p:cNvSpPr txBox="1"/>
          <p:nvPr/>
        </p:nvSpPr>
        <p:spPr>
          <a:xfrm>
            <a:off x="707887" y="6469127"/>
            <a:ext cx="6586330" cy="338554"/>
          </a:xfrm>
          <a:prstGeom prst="rect">
            <a:avLst/>
          </a:prstGeom>
          <a:noFill/>
        </p:spPr>
        <p:txBody>
          <a:bodyPr wrap="square" rtlCol="0">
            <a:spAutoFit/>
          </a:bodyPr>
          <a:lstStyle/>
          <a:p>
            <a:r>
              <a:rPr lang="en-GB" sz="1600" dirty="0">
                <a:solidFill>
                  <a:schemeClr val="bg1"/>
                </a:solidFill>
              </a:rPr>
              <a:t>LO: To develop evaluation skills.</a:t>
            </a:r>
          </a:p>
        </p:txBody>
      </p:sp>
    </p:spTree>
    <p:extLst>
      <p:ext uri="{BB962C8B-B14F-4D97-AF65-F5344CB8AC3E}">
        <p14:creationId xmlns:p14="http://schemas.microsoft.com/office/powerpoint/2010/main" val="14226671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A861F6EA-1B44-4273-A5B9-09871A389545}"/>
              </a:ext>
            </a:extLst>
          </p:cNvPr>
          <p:cNvPicPr>
            <a:picLocks noChangeAspect="1"/>
          </p:cNvPicPr>
          <p:nvPr/>
        </p:nvPicPr>
        <p:blipFill rotWithShape="1">
          <a:blip r:embed="rId2"/>
          <a:srcRect t="1267" b="14464"/>
          <a:stretch/>
        </p:blipFill>
        <p:spPr>
          <a:xfrm>
            <a:off x="20" y="10"/>
            <a:ext cx="12191980" cy="6857990"/>
          </a:xfrm>
          <a:prstGeom prst="rect">
            <a:avLst/>
          </a:prstGeom>
        </p:spPr>
      </p:pic>
      <p:sp>
        <p:nvSpPr>
          <p:cNvPr id="2" name="Title 1">
            <a:extLst>
              <a:ext uri="{FF2B5EF4-FFF2-40B4-BE49-F238E27FC236}">
                <a16:creationId xmlns:a16="http://schemas.microsoft.com/office/drawing/2014/main" id="{7A5F6977-94B2-4A87-8328-1D5E4693BCC8}"/>
              </a:ext>
            </a:extLst>
          </p:cNvPr>
          <p:cNvSpPr>
            <a:spLocks noGrp="1"/>
          </p:cNvSpPr>
          <p:nvPr>
            <p:ph type="title"/>
          </p:nvPr>
        </p:nvSpPr>
        <p:spPr>
          <a:xfrm>
            <a:off x="4464324" y="180683"/>
            <a:ext cx="3813313" cy="778016"/>
          </a:xfrm>
          <a:solidFill>
            <a:srgbClr val="FFDF9F"/>
          </a:solidFill>
        </p:spPr>
        <p:txBody>
          <a:bodyPr>
            <a:noAutofit/>
          </a:bodyPr>
          <a:lstStyle/>
          <a:p>
            <a:r>
              <a:rPr lang="en-GB" sz="4800" b="1" i="0" u="sng" dirty="0">
                <a:latin typeface="+mn-lt"/>
              </a:rPr>
              <a:t>Question A4</a:t>
            </a:r>
            <a:endParaRPr lang="en-GB" sz="2800" u="sng" dirty="0">
              <a:latin typeface="+mn-lt"/>
            </a:endParaRPr>
          </a:p>
        </p:txBody>
      </p:sp>
      <p:sp>
        <p:nvSpPr>
          <p:cNvPr id="3" name="Content Placeholder 2">
            <a:extLst>
              <a:ext uri="{FF2B5EF4-FFF2-40B4-BE49-F238E27FC236}">
                <a16:creationId xmlns:a16="http://schemas.microsoft.com/office/drawing/2014/main" id="{006F7F15-9E93-4ABE-8969-AC52F66A20E4}"/>
              </a:ext>
            </a:extLst>
          </p:cNvPr>
          <p:cNvSpPr>
            <a:spLocks noGrp="1"/>
          </p:cNvSpPr>
          <p:nvPr>
            <p:ph idx="1"/>
          </p:nvPr>
        </p:nvSpPr>
        <p:spPr>
          <a:xfrm>
            <a:off x="1773582" y="1438043"/>
            <a:ext cx="9352723" cy="4551739"/>
          </a:xfrm>
          <a:solidFill>
            <a:srgbClr val="FFDF9F"/>
          </a:solidFill>
        </p:spPr>
        <p:txBody>
          <a:bodyPr>
            <a:normAutofit fontScale="62500" lnSpcReduction="20000"/>
          </a:bodyPr>
          <a:lstStyle/>
          <a:p>
            <a:pPr marL="0" indent="0">
              <a:buNone/>
            </a:pPr>
            <a:endParaRPr lang="en-GB" dirty="0"/>
          </a:p>
          <a:p>
            <a:r>
              <a:rPr lang="en-GB" sz="6000" dirty="0"/>
              <a:t>Language and structure analysis question 10 marks – 15 minutes. </a:t>
            </a:r>
          </a:p>
          <a:p>
            <a:r>
              <a:rPr lang="en-GB" sz="6000" dirty="0"/>
              <a:t>7-8 quotes (some embedded) Use PETER!</a:t>
            </a:r>
          </a:p>
          <a:p>
            <a:r>
              <a:rPr lang="en-GB" sz="6000" dirty="0"/>
              <a:t>Explore hidden and obvious meaning and effect – link to writers’ intentions</a:t>
            </a:r>
          </a:p>
          <a:p>
            <a:r>
              <a:rPr lang="en-GB" sz="6000" b="1" i="1" dirty="0"/>
              <a:t>How does the writer…</a:t>
            </a:r>
            <a:endParaRPr lang="en-GB" sz="6000" dirty="0"/>
          </a:p>
        </p:txBody>
      </p:sp>
      <p:sp>
        <p:nvSpPr>
          <p:cNvPr id="5" name="TextBox 4">
            <a:extLst>
              <a:ext uri="{FF2B5EF4-FFF2-40B4-BE49-F238E27FC236}">
                <a16:creationId xmlns:a16="http://schemas.microsoft.com/office/drawing/2014/main" id="{D0A7A311-5DC3-4840-B4B1-D23EE0491D0E}"/>
              </a:ext>
            </a:extLst>
          </p:cNvPr>
          <p:cNvSpPr txBox="1"/>
          <p:nvPr/>
        </p:nvSpPr>
        <p:spPr>
          <a:xfrm rot="16200000">
            <a:off x="-3075058" y="3075056"/>
            <a:ext cx="6858002" cy="707886"/>
          </a:xfrm>
          <a:prstGeom prst="rect">
            <a:avLst/>
          </a:prstGeom>
          <a:solidFill>
            <a:schemeClr val="accent2">
              <a:lumMod val="75000"/>
            </a:schemeClr>
          </a:solidFill>
        </p:spPr>
        <p:txBody>
          <a:bodyPr wrap="square" rtlCol="0">
            <a:spAutoFit/>
          </a:bodyPr>
          <a:lstStyle/>
          <a:p>
            <a:pPr algn="ctr"/>
            <a:r>
              <a:rPr lang="en-GB" sz="4000" b="1" dirty="0">
                <a:solidFill>
                  <a:schemeClr val="bg1"/>
                </a:solidFill>
                <a:latin typeface="Century Gothic" panose="020B0502020202020204" pitchFamily="34" charset="0"/>
              </a:rPr>
              <a:t>Learning Content</a:t>
            </a:r>
          </a:p>
        </p:txBody>
      </p:sp>
      <p:sp>
        <p:nvSpPr>
          <p:cNvPr id="9" name="TextBox 8">
            <a:extLst>
              <a:ext uri="{FF2B5EF4-FFF2-40B4-BE49-F238E27FC236}">
                <a16:creationId xmlns:a16="http://schemas.microsoft.com/office/drawing/2014/main" id="{0BCD2A1A-0A8E-42DA-8ECF-75A5FBFB9979}"/>
              </a:ext>
            </a:extLst>
          </p:cNvPr>
          <p:cNvSpPr txBox="1"/>
          <p:nvPr/>
        </p:nvSpPr>
        <p:spPr>
          <a:xfrm>
            <a:off x="707887" y="6469127"/>
            <a:ext cx="6586330" cy="338554"/>
          </a:xfrm>
          <a:prstGeom prst="rect">
            <a:avLst/>
          </a:prstGeom>
          <a:noFill/>
        </p:spPr>
        <p:txBody>
          <a:bodyPr wrap="square" rtlCol="0">
            <a:spAutoFit/>
          </a:bodyPr>
          <a:lstStyle/>
          <a:p>
            <a:r>
              <a:rPr lang="en-GB" sz="1600" dirty="0">
                <a:solidFill>
                  <a:schemeClr val="bg1"/>
                </a:solidFill>
              </a:rPr>
              <a:t>LO: To explore a writer’s use of language and structure.</a:t>
            </a:r>
          </a:p>
        </p:txBody>
      </p:sp>
    </p:spTree>
    <p:extLst>
      <p:ext uri="{BB962C8B-B14F-4D97-AF65-F5344CB8AC3E}">
        <p14:creationId xmlns:p14="http://schemas.microsoft.com/office/powerpoint/2010/main" val="1408169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A861F6EA-1B44-4273-A5B9-09871A389545}"/>
              </a:ext>
            </a:extLst>
          </p:cNvPr>
          <p:cNvPicPr>
            <a:picLocks noChangeAspect="1"/>
          </p:cNvPicPr>
          <p:nvPr/>
        </p:nvPicPr>
        <p:blipFill rotWithShape="1">
          <a:blip r:embed="rId2"/>
          <a:srcRect t="1267" b="14464"/>
          <a:stretch/>
        </p:blipFill>
        <p:spPr>
          <a:xfrm>
            <a:off x="20" y="10"/>
            <a:ext cx="12191980" cy="6857990"/>
          </a:xfrm>
          <a:prstGeom prst="rect">
            <a:avLst/>
          </a:prstGeom>
        </p:spPr>
      </p:pic>
      <p:sp>
        <p:nvSpPr>
          <p:cNvPr id="2" name="Title 1">
            <a:extLst>
              <a:ext uri="{FF2B5EF4-FFF2-40B4-BE49-F238E27FC236}">
                <a16:creationId xmlns:a16="http://schemas.microsoft.com/office/drawing/2014/main" id="{7A5F6977-94B2-4A87-8328-1D5E4693BCC8}"/>
              </a:ext>
            </a:extLst>
          </p:cNvPr>
          <p:cNvSpPr>
            <a:spLocks noGrp="1"/>
          </p:cNvSpPr>
          <p:nvPr>
            <p:ph type="title"/>
          </p:nvPr>
        </p:nvSpPr>
        <p:spPr>
          <a:xfrm>
            <a:off x="844274" y="50319"/>
            <a:ext cx="11211339" cy="1009855"/>
          </a:xfrm>
          <a:solidFill>
            <a:srgbClr val="FFDF9F"/>
          </a:solidFill>
        </p:spPr>
        <p:txBody>
          <a:bodyPr>
            <a:noAutofit/>
          </a:bodyPr>
          <a:lstStyle/>
          <a:p>
            <a:r>
              <a:rPr lang="en-GB" sz="2400" b="1" i="0" dirty="0">
                <a:latin typeface="+mn-lt"/>
              </a:rPr>
              <a:t>Read lines 39-64. A4. </a:t>
            </a:r>
            <a:r>
              <a:rPr lang="en-GB" sz="2400" i="0" dirty="0">
                <a:latin typeface="+mn-lt"/>
              </a:rPr>
              <a:t>Megan finds London strange and scary. How does the writer show these feelings?[10] </a:t>
            </a:r>
            <a:r>
              <a:rPr lang="en-GB" sz="2000" dirty="0">
                <a:latin typeface="+mn-lt"/>
              </a:rPr>
              <a:t>You must refer to the language used in the text to support your answer, using relevant subject terminology where appropriate.</a:t>
            </a:r>
            <a:endParaRPr lang="en-GB" sz="1400" u="sng" dirty="0">
              <a:latin typeface="+mn-lt"/>
            </a:endParaRPr>
          </a:p>
        </p:txBody>
      </p:sp>
      <p:sp>
        <p:nvSpPr>
          <p:cNvPr id="3" name="Content Placeholder 2">
            <a:extLst>
              <a:ext uri="{FF2B5EF4-FFF2-40B4-BE49-F238E27FC236}">
                <a16:creationId xmlns:a16="http://schemas.microsoft.com/office/drawing/2014/main" id="{006F7F15-9E93-4ABE-8969-AC52F66A20E4}"/>
              </a:ext>
            </a:extLst>
          </p:cNvPr>
          <p:cNvSpPr>
            <a:spLocks noGrp="1"/>
          </p:cNvSpPr>
          <p:nvPr>
            <p:ph idx="1"/>
          </p:nvPr>
        </p:nvSpPr>
        <p:spPr>
          <a:xfrm>
            <a:off x="1552162" y="1272210"/>
            <a:ext cx="9770717" cy="4916555"/>
          </a:xfrm>
          <a:solidFill>
            <a:srgbClr val="FFDF9F"/>
          </a:solidFill>
        </p:spPr>
        <p:txBody>
          <a:bodyPr>
            <a:normAutofit fontScale="77500" lnSpcReduction="20000"/>
          </a:bodyPr>
          <a:lstStyle/>
          <a:p>
            <a:pPr marL="0" indent="0">
              <a:buNone/>
            </a:pPr>
            <a:r>
              <a:rPr lang="en-GB" dirty="0"/>
              <a:t>There were signs pointing to various exits and people pouring in and out of all of them.  </a:t>
            </a:r>
            <a:r>
              <a:rPr lang="en-GB" dirty="0">
                <a:highlight>
                  <a:srgbClr val="FFFF00"/>
                </a:highlight>
              </a:rPr>
              <a:t>How was she to know which one to take? </a:t>
            </a:r>
            <a:r>
              <a:rPr lang="en-GB" dirty="0"/>
              <a:t>When she saw a sign for TAXIS, </a:t>
            </a:r>
            <a:r>
              <a:rPr lang="en-GB" dirty="0">
                <a:highlight>
                  <a:srgbClr val="FFFF00"/>
                </a:highlight>
              </a:rPr>
              <a:t>her breath came out in a rush of relief. </a:t>
            </a:r>
            <a:r>
              <a:rPr lang="en-GB" dirty="0"/>
              <a:t>She would take a taxi to Cora's. It was a terrible extravagance but she would do it just this once.</a:t>
            </a:r>
          </a:p>
          <a:p>
            <a:pPr marL="0" indent="0">
              <a:buNone/>
            </a:pPr>
            <a:r>
              <a:rPr lang="en-GB" dirty="0"/>
              <a:t>There was a line of people waiting and, when her turn came, she showed the driver the address. He nodded, waited while she heaved the suitcase into the cab, and drove off. </a:t>
            </a:r>
            <a:r>
              <a:rPr lang="en-GB" dirty="0">
                <a:highlight>
                  <a:srgbClr val="FFFF00"/>
                </a:highlight>
              </a:rPr>
              <a:t>The traffic was astounding: swarms of taxis, hundreds of cars and big red buses all competing </a:t>
            </a:r>
            <a:r>
              <a:rPr lang="en-GB" dirty="0"/>
              <a:t>for the same space.</a:t>
            </a:r>
          </a:p>
          <a:p>
            <a:pPr marL="0" indent="0">
              <a:buNone/>
            </a:pPr>
            <a:r>
              <a:rPr lang="en-GB" dirty="0"/>
              <a:t>Megan leaned forward and </a:t>
            </a:r>
            <a:r>
              <a:rPr lang="en-GB" dirty="0">
                <a:highlight>
                  <a:srgbClr val="FFFF00"/>
                </a:highlight>
              </a:rPr>
              <a:t>shouted, "Is it always like this?"</a:t>
            </a:r>
          </a:p>
          <a:p>
            <a:pPr marL="0" indent="0">
              <a:buNone/>
            </a:pPr>
            <a:r>
              <a:rPr lang="en-GB" dirty="0"/>
              <a:t>"Rush hour," the driver shouted back. "You from the United States?"</a:t>
            </a:r>
          </a:p>
          <a:p>
            <a:pPr marL="0" indent="0">
              <a:buNone/>
            </a:pPr>
            <a:r>
              <a:rPr lang="en-GB" dirty="0"/>
              <a:t>"Canada."</a:t>
            </a:r>
          </a:p>
          <a:p>
            <a:pPr marL="0" indent="0">
              <a:buNone/>
            </a:pPr>
            <a:r>
              <a:rPr lang="en-GB" dirty="0"/>
              <a:t>He shrugged and lost interest, </a:t>
            </a:r>
            <a:r>
              <a:rPr lang="en-GB" dirty="0">
                <a:highlight>
                  <a:srgbClr val="FFFF00"/>
                </a:highlight>
              </a:rPr>
              <a:t>swerved round a cyclist, rolled down the window and yelled abuse.</a:t>
            </a:r>
          </a:p>
        </p:txBody>
      </p:sp>
      <p:sp>
        <p:nvSpPr>
          <p:cNvPr id="5" name="TextBox 4">
            <a:extLst>
              <a:ext uri="{FF2B5EF4-FFF2-40B4-BE49-F238E27FC236}">
                <a16:creationId xmlns:a16="http://schemas.microsoft.com/office/drawing/2014/main" id="{D0A7A311-5DC3-4840-B4B1-D23EE0491D0E}"/>
              </a:ext>
            </a:extLst>
          </p:cNvPr>
          <p:cNvSpPr txBox="1"/>
          <p:nvPr/>
        </p:nvSpPr>
        <p:spPr>
          <a:xfrm rot="16200000">
            <a:off x="-3075058" y="3075056"/>
            <a:ext cx="6858002" cy="707886"/>
          </a:xfrm>
          <a:prstGeom prst="rect">
            <a:avLst/>
          </a:prstGeom>
          <a:solidFill>
            <a:schemeClr val="accent2">
              <a:lumMod val="75000"/>
            </a:schemeClr>
          </a:solidFill>
        </p:spPr>
        <p:txBody>
          <a:bodyPr wrap="square" rtlCol="0">
            <a:spAutoFit/>
          </a:bodyPr>
          <a:lstStyle/>
          <a:p>
            <a:pPr algn="ctr"/>
            <a:r>
              <a:rPr lang="en-GB" sz="4000" b="1" dirty="0">
                <a:solidFill>
                  <a:schemeClr val="bg1"/>
                </a:solidFill>
                <a:latin typeface="Century Gothic" panose="020B0502020202020204" pitchFamily="34" charset="0"/>
              </a:rPr>
              <a:t>Question 4: Reading</a:t>
            </a:r>
          </a:p>
        </p:txBody>
      </p:sp>
      <p:sp>
        <p:nvSpPr>
          <p:cNvPr id="9" name="TextBox 8">
            <a:extLst>
              <a:ext uri="{FF2B5EF4-FFF2-40B4-BE49-F238E27FC236}">
                <a16:creationId xmlns:a16="http://schemas.microsoft.com/office/drawing/2014/main" id="{0BCD2A1A-0A8E-42DA-8ECF-75A5FBFB9979}"/>
              </a:ext>
            </a:extLst>
          </p:cNvPr>
          <p:cNvSpPr txBox="1"/>
          <p:nvPr/>
        </p:nvSpPr>
        <p:spPr>
          <a:xfrm>
            <a:off x="707887" y="6469127"/>
            <a:ext cx="6586330" cy="338554"/>
          </a:xfrm>
          <a:prstGeom prst="rect">
            <a:avLst/>
          </a:prstGeom>
          <a:noFill/>
        </p:spPr>
        <p:txBody>
          <a:bodyPr wrap="square" rtlCol="0">
            <a:spAutoFit/>
          </a:bodyPr>
          <a:lstStyle/>
          <a:p>
            <a:r>
              <a:rPr lang="en-GB" sz="1600" dirty="0">
                <a:solidFill>
                  <a:schemeClr val="bg1"/>
                </a:solidFill>
              </a:rPr>
              <a:t>LO: To explore a writer’s use of language and structure.</a:t>
            </a:r>
          </a:p>
        </p:txBody>
      </p:sp>
    </p:spTree>
    <p:extLst>
      <p:ext uri="{BB962C8B-B14F-4D97-AF65-F5344CB8AC3E}">
        <p14:creationId xmlns:p14="http://schemas.microsoft.com/office/powerpoint/2010/main" val="28877711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A861F6EA-1B44-4273-A5B9-09871A389545}"/>
              </a:ext>
            </a:extLst>
          </p:cNvPr>
          <p:cNvPicPr>
            <a:picLocks noChangeAspect="1"/>
          </p:cNvPicPr>
          <p:nvPr/>
        </p:nvPicPr>
        <p:blipFill rotWithShape="1">
          <a:blip r:embed="rId2"/>
          <a:srcRect t="1267" b="14464"/>
          <a:stretch/>
        </p:blipFill>
        <p:spPr>
          <a:xfrm>
            <a:off x="20" y="10"/>
            <a:ext cx="12191980" cy="6857990"/>
          </a:xfrm>
          <a:prstGeom prst="rect">
            <a:avLst/>
          </a:prstGeom>
        </p:spPr>
      </p:pic>
      <p:sp>
        <p:nvSpPr>
          <p:cNvPr id="2" name="Title 1">
            <a:extLst>
              <a:ext uri="{FF2B5EF4-FFF2-40B4-BE49-F238E27FC236}">
                <a16:creationId xmlns:a16="http://schemas.microsoft.com/office/drawing/2014/main" id="{7A5F6977-94B2-4A87-8328-1D5E4693BCC8}"/>
              </a:ext>
            </a:extLst>
          </p:cNvPr>
          <p:cNvSpPr>
            <a:spLocks noGrp="1"/>
          </p:cNvSpPr>
          <p:nvPr>
            <p:ph type="title"/>
          </p:nvPr>
        </p:nvSpPr>
        <p:spPr>
          <a:xfrm>
            <a:off x="844274" y="50319"/>
            <a:ext cx="11211339" cy="1009855"/>
          </a:xfrm>
          <a:solidFill>
            <a:srgbClr val="FFDF9F"/>
          </a:solidFill>
        </p:spPr>
        <p:txBody>
          <a:bodyPr>
            <a:noAutofit/>
          </a:bodyPr>
          <a:lstStyle/>
          <a:p>
            <a:r>
              <a:rPr lang="en-GB" sz="2400" b="1" i="0" dirty="0">
                <a:latin typeface="+mn-lt"/>
              </a:rPr>
              <a:t>Read lines 39-64. A4. </a:t>
            </a:r>
            <a:r>
              <a:rPr lang="en-GB" sz="2400" i="0" dirty="0">
                <a:latin typeface="+mn-lt"/>
              </a:rPr>
              <a:t>Megan finds London strange and scary. How does the writer show these feelings?[10] </a:t>
            </a:r>
            <a:r>
              <a:rPr lang="en-GB" sz="2000" dirty="0">
                <a:latin typeface="+mn-lt"/>
              </a:rPr>
              <a:t>You must refer to the language used in the text to support your answer, using relevant subject terminology where appropriate.</a:t>
            </a:r>
            <a:endParaRPr lang="en-GB" sz="1400" u="sng" dirty="0">
              <a:latin typeface="+mn-lt"/>
            </a:endParaRPr>
          </a:p>
        </p:txBody>
      </p:sp>
      <p:sp>
        <p:nvSpPr>
          <p:cNvPr id="3" name="Content Placeholder 2">
            <a:extLst>
              <a:ext uri="{FF2B5EF4-FFF2-40B4-BE49-F238E27FC236}">
                <a16:creationId xmlns:a16="http://schemas.microsoft.com/office/drawing/2014/main" id="{006F7F15-9E93-4ABE-8969-AC52F66A20E4}"/>
              </a:ext>
            </a:extLst>
          </p:cNvPr>
          <p:cNvSpPr>
            <a:spLocks noGrp="1"/>
          </p:cNvSpPr>
          <p:nvPr>
            <p:ph idx="1"/>
          </p:nvPr>
        </p:nvSpPr>
        <p:spPr>
          <a:xfrm>
            <a:off x="2167558" y="1253364"/>
            <a:ext cx="8564769" cy="5022572"/>
          </a:xfrm>
          <a:solidFill>
            <a:srgbClr val="FFDF9F"/>
          </a:solidFill>
        </p:spPr>
        <p:txBody>
          <a:bodyPr>
            <a:normAutofit fontScale="62500" lnSpcReduction="20000"/>
          </a:bodyPr>
          <a:lstStyle/>
          <a:p>
            <a:pPr marL="0" indent="0">
              <a:buNone/>
            </a:pPr>
            <a:r>
              <a:rPr lang="en-GB" dirty="0"/>
              <a:t>The taxi went over an elegant bridge and crossed </a:t>
            </a:r>
            <a:r>
              <a:rPr lang="en-GB" dirty="0">
                <a:highlight>
                  <a:srgbClr val="FFFF00"/>
                </a:highlight>
              </a:rPr>
              <a:t>what must have been </a:t>
            </a:r>
            <a:r>
              <a:rPr lang="en-GB" dirty="0"/>
              <a:t>the Thames.</a:t>
            </a:r>
          </a:p>
          <a:p>
            <a:pPr marL="0" indent="0">
              <a:buNone/>
            </a:pPr>
            <a:r>
              <a:rPr lang="en-GB" dirty="0"/>
              <a:t>Megan </a:t>
            </a:r>
            <a:r>
              <a:rPr lang="en-GB" dirty="0">
                <a:highlight>
                  <a:srgbClr val="FFFF00"/>
                </a:highlight>
              </a:rPr>
              <a:t>began to worry about the cost </a:t>
            </a:r>
            <a:r>
              <a:rPr lang="en-GB" dirty="0"/>
              <a:t>of the ride. </a:t>
            </a:r>
            <a:r>
              <a:rPr lang="en-GB" dirty="0">
                <a:highlight>
                  <a:srgbClr val="FFFF00"/>
                </a:highlight>
              </a:rPr>
              <a:t>She hadn't known the city would be so big, </a:t>
            </a:r>
            <a:r>
              <a:rPr lang="en-GB" dirty="0"/>
              <a:t>that the drive would take so long. And then, suddenly, the taxi pulled up.</a:t>
            </a:r>
          </a:p>
          <a:p>
            <a:pPr marL="0" indent="0">
              <a:buNone/>
            </a:pPr>
            <a:r>
              <a:rPr lang="en-GB" dirty="0">
                <a:highlight>
                  <a:srgbClr val="FFFF00"/>
                </a:highlight>
              </a:rPr>
              <a:t>Mean little houses </a:t>
            </a:r>
            <a:r>
              <a:rPr lang="en-GB" dirty="0"/>
              <a:t>lined both sides of the road.</a:t>
            </a:r>
          </a:p>
          <a:p>
            <a:pPr marL="0" indent="0">
              <a:buNone/>
            </a:pPr>
            <a:r>
              <a:rPr lang="en-GB" dirty="0">
                <a:highlight>
                  <a:srgbClr val="FFFF00"/>
                </a:highlight>
              </a:rPr>
              <a:t>"I don't think this can be it," </a:t>
            </a:r>
            <a:r>
              <a:rPr lang="en-GB" dirty="0"/>
              <a:t>she said.</a:t>
            </a:r>
          </a:p>
          <a:p>
            <a:pPr marL="0" indent="0">
              <a:buNone/>
            </a:pPr>
            <a:r>
              <a:rPr lang="en-GB" dirty="0"/>
              <a:t>"31 Lansdown Terrace," he said into the mirror.</a:t>
            </a:r>
          </a:p>
          <a:p>
            <a:pPr marL="0" indent="0">
              <a:buNone/>
            </a:pPr>
            <a:r>
              <a:rPr lang="en-GB" dirty="0"/>
              <a:t>"Yes, </a:t>
            </a:r>
            <a:r>
              <a:rPr lang="en-GB" dirty="0">
                <a:highlight>
                  <a:srgbClr val="FFFF00"/>
                </a:highlight>
              </a:rPr>
              <a:t>but..." She'd thought the address sounded pretty, imagined it overlooking a park.</a:t>
            </a:r>
          </a:p>
          <a:p>
            <a:pPr marL="0" indent="0">
              <a:buNone/>
            </a:pPr>
            <a:r>
              <a:rPr lang="en-GB" dirty="0"/>
              <a:t>"This is it," the driver said.</a:t>
            </a:r>
          </a:p>
          <a:p>
            <a:pPr marL="0" indent="0">
              <a:buNone/>
            </a:pPr>
            <a:r>
              <a:rPr lang="en-GB" dirty="0"/>
              <a:t>"OK," Megan said. She handed over a ten pound note and </a:t>
            </a:r>
            <a:r>
              <a:rPr lang="en-GB" dirty="0">
                <a:highlight>
                  <a:srgbClr val="FFFF00"/>
                </a:highlight>
              </a:rPr>
              <a:t>was relieved when he passed back some change.</a:t>
            </a:r>
          </a:p>
          <a:p>
            <a:pPr marL="0" indent="0">
              <a:buNone/>
            </a:pPr>
            <a:r>
              <a:rPr lang="en-GB" dirty="0"/>
              <a:t>"You want me to wait until you're inside?" said the driver.</a:t>
            </a:r>
          </a:p>
          <a:p>
            <a:pPr marL="0" indent="0">
              <a:buNone/>
            </a:pPr>
            <a:r>
              <a:rPr lang="en-GB" dirty="0"/>
              <a:t>"Oh no," Megan said. "I'll be fine thanks."</a:t>
            </a:r>
          </a:p>
          <a:p>
            <a:pPr marL="0" indent="0">
              <a:buNone/>
            </a:pPr>
            <a:r>
              <a:rPr lang="en-GB" dirty="0"/>
              <a:t>The driver nodded and drove off.</a:t>
            </a:r>
          </a:p>
        </p:txBody>
      </p:sp>
      <p:sp>
        <p:nvSpPr>
          <p:cNvPr id="5" name="TextBox 4">
            <a:extLst>
              <a:ext uri="{FF2B5EF4-FFF2-40B4-BE49-F238E27FC236}">
                <a16:creationId xmlns:a16="http://schemas.microsoft.com/office/drawing/2014/main" id="{D0A7A311-5DC3-4840-B4B1-D23EE0491D0E}"/>
              </a:ext>
            </a:extLst>
          </p:cNvPr>
          <p:cNvSpPr txBox="1"/>
          <p:nvPr/>
        </p:nvSpPr>
        <p:spPr>
          <a:xfrm rot="16200000">
            <a:off x="-3075058" y="3075056"/>
            <a:ext cx="6858002" cy="707886"/>
          </a:xfrm>
          <a:prstGeom prst="rect">
            <a:avLst/>
          </a:prstGeom>
          <a:solidFill>
            <a:schemeClr val="accent2">
              <a:lumMod val="75000"/>
            </a:schemeClr>
          </a:solidFill>
        </p:spPr>
        <p:txBody>
          <a:bodyPr wrap="square" rtlCol="0">
            <a:spAutoFit/>
          </a:bodyPr>
          <a:lstStyle/>
          <a:p>
            <a:pPr algn="ctr"/>
            <a:r>
              <a:rPr lang="en-GB" sz="4000" b="1" dirty="0">
                <a:solidFill>
                  <a:schemeClr val="bg1"/>
                </a:solidFill>
                <a:latin typeface="Century Gothic" panose="020B0502020202020204" pitchFamily="34" charset="0"/>
              </a:rPr>
              <a:t>Question 4: Reading</a:t>
            </a:r>
          </a:p>
        </p:txBody>
      </p:sp>
      <p:sp>
        <p:nvSpPr>
          <p:cNvPr id="9" name="TextBox 8">
            <a:extLst>
              <a:ext uri="{FF2B5EF4-FFF2-40B4-BE49-F238E27FC236}">
                <a16:creationId xmlns:a16="http://schemas.microsoft.com/office/drawing/2014/main" id="{0BCD2A1A-0A8E-42DA-8ECF-75A5FBFB9979}"/>
              </a:ext>
            </a:extLst>
          </p:cNvPr>
          <p:cNvSpPr txBox="1"/>
          <p:nvPr/>
        </p:nvSpPr>
        <p:spPr>
          <a:xfrm>
            <a:off x="707887" y="6469127"/>
            <a:ext cx="6586330" cy="338554"/>
          </a:xfrm>
          <a:prstGeom prst="rect">
            <a:avLst/>
          </a:prstGeom>
          <a:noFill/>
        </p:spPr>
        <p:txBody>
          <a:bodyPr wrap="square" rtlCol="0">
            <a:spAutoFit/>
          </a:bodyPr>
          <a:lstStyle/>
          <a:p>
            <a:r>
              <a:rPr lang="en-GB" sz="1600" dirty="0">
                <a:solidFill>
                  <a:schemeClr val="bg1"/>
                </a:solidFill>
              </a:rPr>
              <a:t>LO: To explore a writer’s use of language and structure.</a:t>
            </a:r>
          </a:p>
        </p:txBody>
      </p:sp>
    </p:spTree>
    <p:extLst>
      <p:ext uri="{BB962C8B-B14F-4D97-AF65-F5344CB8AC3E}">
        <p14:creationId xmlns:p14="http://schemas.microsoft.com/office/powerpoint/2010/main" val="2216685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A861F6EA-1B44-4273-A5B9-09871A389545}"/>
              </a:ext>
            </a:extLst>
          </p:cNvPr>
          <p:cNvPicPr>
            <a:picLocks noChangeAspect="1"/>
          </p:cNvPicPr>
          <p:nvPr/>
        </p:nvPicPr>
        <p:blipFill rotWithShape="1">
          <a:blip r:embed="rId2"/>
          <a:srcRect t="1267" b="14464"/>
          <a:stretch/>
        </p:blipFill>
        <p:spPr>
          <a:xfrm>
            <a:off x="20" y="10"/>
            <a:ext cx="12191980" cy="6857990"/>
          </a:xfrm>
          <a:prstGeom prst="rect">
            <a:avLst/>
          </a:prstGeom>
        </p:spPr>
      </p:pic>
      <p:sp>
        <p:nvSpPr>
          <p:cNvPr id="2" name="Title 1">
            <a:extLst>
              <a:ext uri="{FF2B5EF4-FFF2-40B4-BE49-F238E27FC236}">
                <a16:creationId xmlns:a16="http://schemas.microsoft.com/office/drawing/2014/main" id="{7A5F6977-94B2-4A87-8328-1D5E4693BCC8}"/>
              </a:ext>
            </a:extLst>
          </p:cNvPr>
          <p:cNvSpPr>
            <a:spLocks noGrp="1"/>
          </p:cNvSpPr>
          <p:nvPr>
            <p:ph type="title"/>
          </p:nvPr>
        </p:nvSpPr>
        <p:spPr>
          <a:xfrm>
            <a:off x="844274" y="50319"/>
            <a:ext cx="11211339" cy="1009855"/>
          </a:xfrm>
          <a:solidFill>
            <a:srgbClr val="FFDF9F"/>
          </a:solidFill>
        </p:spPr>
        <p:txBody>
          <a:bodyPr>
            <a:noAutofit/>
          </a:bodyPr>
          <a:lstStyle/>
          <a:p>
            <a:r>
              <a:rPr lang="en-GB" sz="2400" b="1" i="0" dirty="0">
                <a:latin typeface="+mn-lt"/>
              </a:rPr>
              <a:t>Read lines 39-64. A4. </a:t>
            </a:r>
            <a:r>
              <a:rPr lang="en-GB" sz="2400" i="0" dirty="0">
                <a:latin typeface="+mn-lt"/>
              </a:rPr>
              <a:t>Megan finds London strange and scary. How does the writer show these feelings?[10] </a:t>
            </a:r>
            <a:r>
              <a:rPr lang="en-GB" sz="2000" dirty="0">
                <a:latin typeface="+mn-lt"/>
              </a:rPr>
              <a:t>You must refer to the language used in the text to support your answer, using relevant subject terminology where appropriate.</a:t>
            </a:r>
            <a:endParaRPr lang="en-GB" sz="1400" u="sng" dirty="0">
              <a:latin typeface="+mn-lt"/>
            </a:endParaRPr>
          </a:p>
        </p:txBody>
      </p:sp>
      <p:sp>
        <p:nvSpPr>
          <p:cNvPr id="3" name="Content Placeholder 2">
            <a:extLst>
              <a:ext uri="{FF2B5EF4-FFF2-40B4-BE49-F238E27FC236}">
                <a16:creationId xmlns:a16="http://schemas.microsoft.com/office/drawing/2014/main" id="{006F7F15-9E93-4ABE-8969-AC52F66A20E4}"/>
              </a:ext>
            </a:extLst>
          </p:cNvPr>
          <p:cNvSpPr>
            <a:spLocks noGrp="1"/>
          </p:cNvSpPr>
          <p:nvPr>
            <p:ph idx="1"/>
          </p:nvPr>
        </p:nvSpPr>
        <p:spPr>
          <a:xfrm>
            <a:off x="2167558" y="1253364"/>
            <a:ext cx="8564769" cy="5022572"/>
          </a:xfrm>
          <a:solidFill>
            <a:srgbClr val="FFDF9F"/>
          </a:solidFill>
        </p:spPr>
        <p:txBody>
          <a:bodyPr>
            <a:normAutofit/>
          </a:bodyPr>
          <a:lstStyle/>
          <a:p>
            <a:pPr marL="0" indent="0">
              <a:buNone/>
            </a:pPr>
            <a:r>
              <a:rPr lang="en-GB" sz="3200" dirty="0">
                <a:solidFill>
                  <a:srgbClr val="FF0000"/>
                </a:solidFill>
              </a:rPr>
              <a:t>The writer shows us that Megan feels overwhelmed as she tries to find the right exit. </a:t>
            </a:r>
            <a:r>
              <a:rPr lang="en-GB" sz="3200" dirty="0"/>
              <a:t>“How was she to know which one to take?” </a:t>
            </a:r>
            <a:r>
              <a:rPr lang="en-GB" sz="3200" dirty="0">
                <a:solidFill>
                  <a:srgbClr val="00B050"/>
                </a:solidFill>
              </a:rPr>
              <a:t>This rhetorical question </a:t>
            </a:r>
            <a:r>
              <a:rPr lang="en-GB" sz="3200" dirty="0">
                <a:solidFill>
                  <a:srgbClr val="0070C0"/>
                </a:solidFill>
              </a:rPr>
              <a:t>creates a sense of Megan being confused and  slightly panicked as she attempts to leave the train station. </a:t>
            </a:r>
            <a:r>
              <a:rPr lang="en-GB" sz="3200" dirty="0">
                <a:solidFill>
                  <a:srgbClr val="7030A0"/>
                </a:solidFill>
              </a:rPr>
              <a:t>We instantly know that Megan is going to struggle navigating London. </a:t>
            </a:r>
          </a:p>
        </p:txBody>
      </p:sp>
      <p:sp>
        <p:nvSpPr>
          <p:cNvPr id="5" name="TextBox 4">
            <a:extLst>
              <a:ext uri="{FF2B5EF4-FFF2-40B4-BE49-F238E27FC236}">
                <a16:creationId xmlns:a16="http://schemas.microsoft.com/office/drawing/2014/main" id="{D0A7A311-5DC3-4840-B4B1-D23EE0491D0E}"/>
              </a:ext>
            </a:extLst>
          </p:cNvPr>
          <p:cNvSpPr txBox="1"/>
          <p:nvPr/>
        </p:nvSpPr>
        <p:spPr>
          <a:xfrm rot="16200000">
            <a:off x="-3075058" y="3075056"/>
            <a:ext cx="6858002" cy="707886"/>
          </a:xfrm>
          <a:prstGeom prst="rect">
            <a:avLst/>
          </a:prstGeom>
          <a:solidFill>
            <a:schemeClr val="accent2">
              <a:lumMod val="75000"/>
            </a:schemeClr>
          </a:solidFill>
        </p:spPr>
        <p:txBody>
          <a:bodyPr wrap="square" rtlCol="0">
            <a:spAutoFit/>
          </a:bodyPr>
          <a:lstStyle/>
          <a:p>
            <a:pPr algn="ctr"/>
            <a:r>
              <a:rPr lang="en-GB" sz="4000" b="1" dirty="0">
                <a:solidFill>
                  <a:schemeClr val="bg1"/>
                </a:solidFill>
                <a:latin typeface="Century Gothic" panose="020B0502020202020204" pitchFamily="34" charset="0"/>
              </a:rPr>
              <a:t>Question 4: Mastery</a:t>
            </a:r>
          </a:p>
        </p:txBody>
      </p:sp>
      <p:sp>
        <p:nvSpPr>
          <p:cNvPr id="9" name="TextBox 8">
            <a:extLst>
              <a:ext uri="{FF2B5EF4-FFF2-40B4-BE49-F238E27FC236}">
                <a16:creationId xmlns:a16="http://schemas.microsoft.com/office/drawing/2014/main" id="{0BCD2A1A-0A8E-42DA-8ECF-75A5FBFB9979}"/>
              </a:ext>
            </a:extLst>
          </p:cNvPr>
          <p:cNvSpPr txBox="1"/>
          <p:nvPr/>
        </p:nvSpPr>
        <p:spPr>
          <a:xfrm>
            <a:off x="707887" y="6469127"/>
            <a:ext cx="6586330" cy="338554"/>
          </a:xfrm>
          <a:prstGeom prst="rect">
            <a:avLst/>
          </a:prstGeom>
          <a:noFill/>
        </p:spPr>
        <p:txBody>
          <a:bodyPr wrap="square" rtlCol="0">
            <a:spAutoFit/>
          </a:bodyPr>
          <a:lstStyle/>
          <a:p>
            <a:r>
              <a:rPr lang="en-GB" sz="1600" dirty="0">
                <a:solidFill>
                  <a:schemeClr val="bg1"/>
                </a:solidFill>
              </a:rPr>
              <a:t>LO: To explore a writer’s use of language and structure.</a:t>
            </a:r>
          </a:p>
        </p:txBody>
      </p:sp>
      <p:sp>
        <p:nvSpPr>
          <p:cNvPr id="4" name="Rounded Rectangle 3">
            <a:extLst>
              <a:ext uri="{FF2B5EF4-FFF2-40B4-BE49-F238E27FC236}">
                <a16:creationId xmlns:a16="http://schemas.microsoft.com/office/drawing/2014/main" id="{76395060-BBA6-423C-B3BA-C14371ED926E}"/>
              </a:ext>
            </a:extLst>
          </p:cNvPr>
          <p:cNvSpPr/>
          <p:nvPr/>
        </p:nvSpPr>
        <p:spPr>
          <a:xfrm>
            <a:off x="8574156" y="5897963"/>
            <a:ext cx="3481715" cy="832691"/>
          </a:xfrm>
          <a:prstGeom prst="roundRect">
            <a:avLst/>
          </a:prstGeom>
          <a:solidFill>
            <a:schemeClr val="accent3">
              <a:lumMod val="40000"/>
              <a:lumOff val="60000"/>
            </a:schemeClr>
          </a:solidFill>
          <a:ln>
            <a:solidFill>
              <a:schemeClr val="accent2">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GB" sz="4800" b="1" dirty="0">
                <a:solidFill>
                  <a:schemeClr val="bg1"/>
                </a:solidFill>
              </a:rPr>
              <a:t>Use</a:t>
            </a:r>
            <a:r>
              <a:rPr lang="en-GB" sz="4800" b="1" dirty="0"/>
              <a:t>  </a:t>
            </a:r>
            <a:r>
              <a:rPr lang="en-GB" sz="4800" b="1" dirty="0">
                <a:solidFill>
                  <a:srgbClr val="FF0000"/>
                </a:solidFill>
              </a:rPr>
              <a:t>P</a:t>
            </a:r>
            <a:r>
              <a:rPr lang="en-GB" sz="4800" b="1" dirty="0">
                <a:solidFill>
                  <a:schemeClr val="tx1"/>
                </a:solidFill>
              </a:rPr>
              <a:t>E</a:t>
            </a:r>
            <a:r>
              <a:rPr lang="en-GB" sz="4800" b="1" dirty="0">
                <a:solidFill>
                  <a:srgbClr val="00B050"/>
                </a:solidFill>
              </a:rPr>
              <a:t>T</a:t>
            </a:r>
            <a:r>
              <a:rPr lang="en-GB" sz="4800" b="1" dirty="0">
                <a:solidFill>
                  <a:srgbClr val="0070C0"/>
                </a:solidFill>
              </a:rPr>
              <a:t>E</a:t>
            </a:r>
            <a:r>
              <a:rPr lang="en-GB" sz="4800" b="1" dirty="0">
                <a:solidFill>
                  <a:srgbClr val="7030A0"/>
                </a:solidFill>
              </a:rPr>
              <a:t>R</a:t>
            </a:r>
            <a:r>
              <a:rPr lang="en-GB" sz="4800" b="1" dirty="0">
                <a:solidFill>
                  <a:schemeClr val="bg1"/>
                </a:solidFill>
              </a:rPr>
              <a:t>!</a:t>
            </a:r>
          </a:p>
        </p:txBody>
      </p:sp>
    </p:spTree>
    <p:extLst>
      <p:ext uri="{BB962C8B-B14F-4D97-AF65-F5344CB8AC3E}">
        <p14:creationId xmlns:p14="http://schemas.microsoft.com/office/powerpoint/2010/main" val="4456603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A861F6EA-1B44-4273-A5B9-09871A389545}"/>
              </a:ext>
            </a:extLst>
          </p:cNvPr>
          <p:cNvPicPr>
            <a:picLocks noChangeAspect="1"/>
          </p:cNvPicPr>
          <p:nvPr/>
        </p:nvPicPr>
        <p:blipFill rotWithShape="1">
          <a:blip r:embed="rId2"/>
          <a:srcRect t="1267" b="14464"/>
          <a:stretch/>
        </p:blipFill>
        <p:spPr>
          <a:xfrm>
            <a:off x="20" y="10"/>
            <a:ext cx="12191980" cy="6857990"/>
          </a:xfrm>
          <a:prstGeom prst="rect">
            <a:avLst/>
          </a:prstGeom>
        </p:spPr>
      </p:pic>
      <p:sp>
        <p:nvSpPr>
          <p:cNvPr id="3" name="Content Placeholder 2">
            <a:extLst>
              <a:ext uri="{FF2B5EF4-FFF2-40B4-BE49-F238E27FC236}">
                <a16:creationId xmlns:a16="http://schemas.microsoft.com/office/drawing/2014/main" id="{006F7F15-9E93-4ABE-8969-AC52F66A20E4}"/>
              </a:ext>
            </a:extLst>
          </p:cNvPr>
          <p:cNvSpPr>
            <a:spLocks noGrp="1"/>
          </p:cNvSpPr>
          <p:nvPr>
            <p:ph idx="1"/>
          </p:nvPr>
        </p:nvSpPr>
        <p:spPr>
          <a:xfrm>
            <a:off x="820531" y="312464"/>
            <a:ext cx="11258825" cy="5844209"/>
          </a:xfrm>
          <a:solidFill>
            <a:srgbClr val="FFDF9F"/>
          </a:solidFill>
        </p:spPr>
        <p:txBody>
          <a:bodyPr>
            <a:normAutofit fontScale="62500" lnSpcReduction="20000"/>
          </a:bodyPr>
          <a:lstStyle/>
          <a:p>
            <a:pPr marL="0" indent="0">
              <a:buNone/>
            </a:pPr>
            <a:r>
              <a:rPr lang="en-GB" b="1" dirty="0"/>
              <a:t>Give 0 marks </a:t>
            </a:r>
            <a:r>
              <a:rPr lang="en-GB" dirty="0"/>
              <a:t>for responses where there is nothing worthy of credit.</a:t>
            </a:r>
          </a:p>
          <a:p>
            <a:pPr marL="0" indent="0">
              <a:buNone/>
            </a:pPr>
            <a:r>
              <a:rPr lang="en-GB" b="1" dirty="0"/>
              <a:t>Give 1-2 marks </a:t>
            </a:r>
            <a:r>
              <a:rPr lang="en-GB" dirty="0"/>
              <a:t>to those who identify and begin to comment on some examples of what Megan finds strange and scary in this part of the text. For example, there is a lot of traffic.</a:t>
            </a:r>
          </a:p>
          <a:p>
            <a:pPr marL="0" indent="0">
              <a:buNone/>
            </a:pPr>
            <a:r>
              <a:rPr lang="en-GB" b="1" dirty="0"/>
              <a:t>Give 3-4 marks </a:t>
            </a:r>
            <a:r>
              <a:rPr lang="en-GB" dirty="0"/>
              <a:t>to those who identify and give straightforward comments on some examples of what Megan finds strange and scary. For example, she ‘froze’ at the altercation with the cyclist which shows she was scared. These answers may simply identify some relevant subject terminology.</a:t>
            </a:r>
          </a:p>
          <a:p>
            <a:pPr marL="0" indent="0">
              <a:buNone/>
            </a:pPr>
            <a:r>
              <a:rPr lang="en-GB" b="1" dirty="0"/>
              <a:t>Give 5-6 marks </a:t>
            </a:r>
            <a:r>
              <a:rPr lang="en-GB" dirty="0"/>
              <a:t>to those who explain how a number of different examples show Megan’s feelings and begin to show some understanding of how language and the organisation of events are used to achieve effects and influence the reader. For example, the writer uses the adjective ‘mean’ to describe the houses, showing how strange and unappealing they are to Megan. These responses will begin to use relevant subject terminology accurately to support their comments.</a:t>
            </a:r>
          </a:p>
          <a:p>
            <a:pPr marL="0" indent="0">
              <a:buNone/>
            </a:pPr>
            <a:r>
              <a:rPr lang="en-GB" b="1" dirty="0"/>
              <a:t>Give 7-8 marks </a:t>
            </a:r>
            <a:r>
              <a:rPr lang="en-GB" dirty="0"/>
              <a:t>to those who make accurate comments about how a range of different examples create excitement and drama and begin to analyse how language and the organisation of events are used to achieve effects and influence the reader. For example, the writer’s use of language, particularly verbs and adjectives, show Megan’s feelings. Relevant subject terminology is used accurately to support comments effectively.</a:t>
            </a:r>
          </a:p>
          <a:p>
            <a:pPr marL="0" indent="0">
              <a:buNone/>
            </a:pPr>
            <a:r>
              <a:rPr lang="en-GB" b="1" dirty="0"/>
              <a:t>Give 9-10 marks </a:t>
            </a:r>
            <a:r>
              <a:rPr lang="en-GB" dirty="0"/>
              <a:t>to those who make accurate and perceptive comments about how a wide range of different examples create excitement and drama and provide detailed analysis of how language and the organisation of events are used to achieve effects and influence the reader. For example, the dialogue with the taxi driver reveals how strange and scary finds the experience of being in a city. Subtleties of the writer’s technique are explored in relation to how the reader is influenced. Well-considered, accurate use of relevant subject terminology supports comments effectively.</a:t>
            </a:r>
          </a:p>
        </p:txBody>
      </p:sp>
      <p:sp>
        <p:nvSpPr>
          <p:cNvPr id="5" name="TextBox 4">
            <a:extLst>
              <a:ext uri="{FF2B5EF4-FFF2-40B4-BE49-F238E27FC236}">
                <a16:creationId xmlns:a16="http://schemas.microsoft.com/office/drawing/2014/main" id="{D0A7A311-5DC3-4840-B4B1-D23EE0491D0E}"/>
              </a:ext>
            </a:extLst>
          </p:cNvPr>
          <p:cNvSpPr txBox="1"/>
          <p:nvPr/>
        </p:nvSpPr>
        <p:spPr>
          <a:xfrm rot="16200000">
            <a:off x="-3075058" y="3075056"/>
            <a:ext cx="6858002" cy="707886"/>
          </a:xfrm>
          <a:prstGeom prst="rect">
            <a:avLst/>
          </a:prstGeom>
          <a:solidFill>
            <a:schemeClr val="accent2">
              <a:lumMod val="75000"/>
            </a:schemeClr>
          </a:solidFill>
        </p:spPr>
        <p:txBody>
          <a:bodyPr wrap="square" rtlCol="0">
            <a:spAutoFit/>
          </a:bodyPr>
          <a:lstStyle/>
          <a:p>
            <a:pPr algn="ctr"/>
            <a:r>
              <a:rPr lang="en-GB" sz="4000" b="1" dirty="0">
                <a:solidFill>
                  <a:schemeClr val="bg1"/>
                </a:solidFill>
                <a:latin typeface="Century Gothic" panose="020B0502020202020204" pitchFamily="34" charset="0"/>
              </a:rPr>
              <a:t>Checking Understanding</a:t>
            </a:r>
          </a:p>
        </p:txBody>
      </p:sp>
      <p:sp>
        <p:nvSpPr>
          <p:cNvPr id="9" name="TextBox 8">
            <a:extLst>
              <a:ext uri="{FF2B5EF4-FFF2-40B4-BE49-F238E27FC236}">
                <a16:creationId xmlns:a16="http://schemas.microsoft.com/office/drawing/2014/main" id="{0BCD2A1A-0A8E-42DA-8ECF-75A5FBFB9979}"/>
              </a:ext>
            </a:extLst>
          </p:cNvPr>
          <p:cNvSpPr txBox="1"/>
          <p:nvPr/>
        </p:nvSpPr>
        <p:spPr>
          <a:xfrm>
            <a:off x="707887" y="6469127"/>
            <a:ext cx="6586330" cy="338554"/>
          </a:xfrm>
          <a:prstGeom prst="rect">
            <a:avLst/>
          </a:prstGeom>
          <a:noFill/>
        </p:spPr>
        <p:txBody>
          <a:bodyPr wrap="square" rtlCol="0">
            <a:spAutoFit/>
          </a:bodyPr>
          <a:lstStyle/>
          <a:p>
            <a:r>
              <a:rPr lang="en-GB" sz="1600" dirty="0">
                <a:solidFill>
                  <a:schemeClr val="bg1"/>
                </a:solidFill>
              </a:rPr>
              <a:t>LO: To explore a writer’s use of language and structure.</a:t>
            </a:r>
          </a:p>
        </p:txBody>
      </p:sp>
    </p:spTree>
    <p:extLst>
      <p:ext uri="{BB962C8B-B14F-4D97-AF65-F5344CB8AC3E}">
        <p14:creationId xmlns:p14="http://schemas.microsoft.com/office/powerpoint/2010/main" val="10845658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A861F6EA-1B44-4273-A5B9-09871A389545}"/>
              </a:ext>
            </a:extLst>
          </p:cNvPr>
          <p:cNvPicPr>
            <a:picLocks noChangeAspect="1"/>
          </p:cNvPicPr>
          <p:nvPr/>
        </p:nvPicPr>
        <p:blipFill rotWithShape="1">
          <a:blip r:embed="rId2"/>
          <a:srcRect t="1267" b="14464"/>
          <a:stretch/>
        </p:blipFill>
        <p:spPr>
          <a:xfrm>
            <a:off x="20" y="10"/>
            <a:ext cx="12191980" cy="6857990"/>
          </a:xfrm>
          <a:prstGeom prst="rect">
            <a:avLst/>
          </a:prstGeom>
        </p:spPr>
      </p:pic>
      <p:sp>
        <p:nvSpPr>
          <p:cNvPr id="3" name="Content Placeholder 2">
            <a:extLst>
              <a:ext uri="{FF2B5EF4-FFF2-40B4-BE49-F238E27FC236}">
                <a16:creationId xmlns:a16="http://schemas.microsoft.com/office/drawing/2014/main" id="{006F7F15-9E93-4ABE-8969-AC52F66A20E4}"/>
              </a:ext>
            </a:extLst>
          </p:cNvPr>
          <p:cNvSpPr>
            <a:spLocks noGrp="1"/>
          </p:cNvSpPr>
          <p:nvPr>
            <p:ph idx="1"/>
          </p:nvPr>
        </p:nvSpPr>
        <p:spPr>
          <a:xfrm>
            <a:off x="794027" y="596866"/>
            <a:ext cx="11258825" cy="5664266"/>
          </a:xfrm>
          <a:solidFill>
            <a:srgbClr val="FFDF9F"/>
          </a:solidFill>
        </p:spPr>
        <p:txBody>
          <a:bodyPr>
            <a:normAutofit fontScale="55000" lnSpcReduction="20000"/>
          </a:bodyPr>
          <a:lstStyle/>
          <a:p>
            <a:pPr marL="0" indent="0">
              <a:buNone/>
            </a:pPr>
            <a:r>
              <a:rPr lang="en-GB" b="1" dirty="0"/>
              <a:t>In addition to the examples given above, details candidates may explore or comment on could be:</a:t>
            </a:r>
          </a:p>
          <a:p>
            <a:pPr marL="0" indent="0">
              <a:buNone/>
            </a:pPr>
            <a:r>
              <a:rPr lang="en-GB" dirty="0"/>
              <a:t>• she doesn’t know which exit to take and there are people ‘pouring’ in and out of all of them (she is bewildered)</a:t>
            </a:r>
          </a:p>
          <a:p>
            <a:pPr marL="0" indent="0">
              <a:buNone/>
            </a:pPr>
            <a:r>
              <a:rPr lang="en-GB" dirty="0"/>
              <a:t>• she experiences a ‘rush of relief’ when she sees the taxi sign</a:t>
            </a:r>
          </a:p>
          <a:p>
            <a:pPr marL="0" indent="0">
              <a:buNone/>
            </a:pPr>
            <a:r>
              <a:rPr lang="en-GB" dirty="0"/>
              <a:t>• she worries about the cost of the taxi (it is a ‘terrible extravagance’)</a:t>
            </a:r>
          </a:p>
          <a:p>
            <a:pPr marL="0" indent="0">
              <a:buNone/>
            </a:pPr>
            <a:r>
              <a:rPr lang="en-GB" dirty="0"/>
              <a:t>• she feels she has no option which shows uneasy she is</a:t>
            </a:r>
          </a:p>
          <a:p>
            <a:pPr marL="0" indent="0">
              <a:buNone/>
            </a:pPr>
            <a:r>
              <a:rPr lang="en-GB" dirty="0"/>
              <a:t>• the traffic is ‘astounding’ to Megan</a:t>
            </a:r>
          </a:p>
          <a:p>
            <a:pPr marL="0" indent="0">
              <a:buNone/>
            </a:pPr>
            <a:r>
              <a:rPr lang="en-GB" dirty="0"/>
              <a:t>• the writer describes the taxis as ‘a swarm’</a:t>
            </a:r>
          </a:p>
          <a:p>
            <a:pPr marL="0" indent="0">
              <a:buNone/>
            </a:pPr>
            <a:r>
              <a:rPr lang="en-GB" dirty="0"/>
              <a:t>• there are ‘hundreds’ of cars and buses (clearly unfamiliar)</a:t>
            </a:r>
          </a:p>
          <a:p>
            <a:pPr marL="0" indent="0">
              <a:buNone/>
            </a:pPr>
            <a:r>
              <a:rPr lang="en-GB" dirty="0"/>
              <a:t>• the verb ‘competing’ shows the sense of aggression</a:t>
            </a:r>
          </a:p>
          <a:p>
            <a:pPr marL="0" indent="0">
              <a:buNone/>
            </a:pPr>
            <a:r>
              <a:rPr lang="en-GB" dirty="0"/>
              <a:t>• Megan’s question shows that she finds it strange</a:t>
            </a:r>
          </a:p>
          <a:p>
            <a:pPr marL="0" indent="0">
              <a:buNone/>
            </a:pPr>
            <a:r>
              <a:rPr lang="en-GB" dirty="0"/>
              <a:t>• the taxi driver is unfriendly/unhelpful</a:t>
            </a:r>
          </a:p>
          <a:p>
            <a:pPr marL="0" indent="0">
              <a:buNone/>
            </a:pPr>
            <a:r>
              <a:rPr lang="en-GB" dirty="0"/>
              <a:t>• she ‘froze’ at the altercation with the cyclist</a:t>
            </a:r>
          </a:p>
          <a:p>
            <a:pPr marL="0" indent="0">
              <a:buNone/>
            </a:pPr>
            <a:r>
              <a:rPr lang="en-GB" dirty="0"/>
              <a:t>• she is surprised by the size of the city</a:t>
            </a:r>
          </a:p>
          <a:p>
            <a:pPr marL="0" indent="0">
              <a:buNone/>
            </a:pPr>
            <a:r>
              <a:rPr lang="en-GB" dirty="0"/>
              <a:t>• she worries about the cost of the taxi ride</a:t>
            </a:r>
          </a:p>
          <a:p>
            <a:pPr marL="0" indent="0">
              <a:buNone/>
            </a:pPr>
            <a:r>
              <a:rPr lang="en-GB" dirty="0"/>
              <a:t>• she arrives at ‘mean little houses’</a:t>
            </a:r>
          </a:p>
          <a:p>
            <a:pPr marL="0" indent="0">
              <a:buNone/>
            </a:pPr>
            <a:r>
              <a:rPr lang="en-GB" dirty="0"/>
              <a:t>• when the driver asks if he should wait, it shows some concern for her and her response is perhaps rather optimistic</a:t>
            </a:r>
          </a:p>
          <a:p>
            <a:pPr marL="0" indent="0">
              <a:buNone/>
            </a:pPr>
            <a:r>
              <a:rPr lang="en-GB" dirty="0"/>
              <a:t>• the language consistently emphasises how strange and scary the city is to Megan</a:t>
            </a:r>
          </a:p>
          <a:p>
            <a:pPr marL="0" indent="0">
              <a:buNone/>
            </a:pPr>
            <a:r>
              <a:rPr lang="en-GB" dirty="0"/>
              <a:t>• the writer paints a picture of ‘the stranger in town’</a:t>
            </a:r>
          </a:p>
        </p:txBody>
      </p:sp>
      <p:sp>
        <p:nvSpPr>
          <p:cNvPr id="5" name="TextBox 4">
            <a:extLst>
              <a:ext uri="{FF2B5EF4-FFF2-40B4-BE49-F238E27FC236}">
                <a16:creationId xmlns:a16="http://schemas.microsoft.com/office/drawing/2014/main" id="{D0A7A311-5DC3-4840-B4B1-D23EE0491D0E}"/>
              </a:ext>
            </a:extLst>
          </p:cNvPr>
          <p:cNvSpPr txBox="1"/>
          <p:nvPr/>
        </p:nvSpPr>
        <p:spPr>
          <a:xfrm rot="16200000">
            <a:off x="-3075058" y="3075056"/>
            <a:ext cx="6858002" cy="707886"/>
          </a:xfrm>
          <a:prstGeom prst="rect">
            <a:avLst/>
          </a:prstGeom>
          <a:solidFill>
            <a:schemeClr val="accent2">
              <a:lumMod val="75000"/>
            </a:schemeClr>
          </a:solidFill>
        </p:spPr>
        <p:txBody>
          <a:bodyPr wrap="square" rtlCol="0">
            <a:spAutoFit/>
          </a:bodyPr>
          <a:lstStyle/>
          <a:p>
            <a:pPr algn="ctr"/>
            <a:r>
              <a:rPr lang="en-GB" sz="4000" b="1" dirty="0">
                <a:solidFill>
                  <a:schemeClr val="bg1"/>
                </a:solidFill>
                <a:latin typeface="Century Gothic" panose="020B0502020202020204" pitchFamily="34" charset="0"/>
              </a:rPr>
              <a:t>Checking Understanding</a:t>
            </a:r>
          </a:p>
        </p:txBody>
      </p:sp>
      <p:sp>
        <p:nvSpPr>
          <p:cNvPr id="9" name="TextBox 8">
            <a:extLst>
              <a:ext uri="{FF2B5EF4-FFF2-40B4-BE49-F238E27FC236}">
                <a16:creationId xmlns:a16="http://schemas.microsoft.com/office/drawing/2014/main" id="{0BCD2A1A-0A8E-42DA-8ECF-75A5FBFB9979}"/>
              </a:ext>
            </a:extLst>
          </p:cNvPr>
          <p:cNvSpPr txBox="1"/>
          <p:nvPr/>
        </p:nvSpPr>
        <p:spPr>
          <a:xfrm>
            <a:off x="707887" y="6469127"/>
            <a:ext cx="6586330" cy="338554"/>
          </a:xfrm>
          <a:prstGeom prst="rect">
            <a:avLst/>
          </a:prstGeom>
          <a:noFill/>
        </p:spPr>
        <p:txBody>
          <a:bodyPr wrap="square" rtlCol="0">
            <a:spAutoFit/>
          </a:bodyPr>
          <a:lstStyle/>
          <a:p>
            <a:r>
              <a:rPr lang="en-GB" sz="1600" dirty="0">
                <a:solidFill>
                  <a:schemeClr val="bg1"/>
                </a:solidFill>
              </a:rPr>
              <a:t>LO: To explore a writer’s use of language and structure.</a:t>
            </a:r>
          </a:p>
        </p:txBody>
      </p:sp>
    </p:spTree>
    <p:extLst>
      <p:ext uri="{BB962C8B-B14F-4D97-AF65-F5344CB8AC3E}">
        <p14:creationId xmlns:p14="http://schemas.microsoft.com/office/powerpoint/2010/main" val="5832479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8B7BCEC-0570-49BB-BDAA-D5E874AE0443}"/>
              </a:ext>
            </a:extLst>
          </p:cNvPr>
          <p:cNvPicPr>
            <a:picLocks noChangeAspect="1"/>
          </p:cNvPicPr>
          <p:nvPr/>
        </p:nvPicPr>
        <p:blipFill rotWithShape="1">
          <a:blip r:embed="rId2"/>
          <a:srcRect t="1267" b="14464"/>
          <a:stretch/>
        </p:blipFill>
        <p:spPr>
          <a:xfrm>
            <a:off x="20" y="10"/>
            <a:ext cx="12191980" cy="6857990"/>
          </a:xfrm>
          <a:prstGeom prst="rect">
            <a:avLst/>
          </a:prstGeom>
        </p:spPr>
      </p:pic>
      <p:sp>
        <p:nvSpPr>
          <p:cNvPr id="7" name="TextBox 6">
            <a:extLst>
              <a:ext uri="{FF2B5EF4-FFF2-40B4-BE49-F238E27FC236}">
                <a16:creationId xmlns:a16="http://schemas.microsoft.com/office/drawing/2014/main" id="{4259F4CF-D703-4614-89B7-58BEFD02A339}"/>
              </a:ext>
            </a:extLst>
          </p:cNvPr>
          <p:cNvSpPr txBox="1"/>
          <p:nvPr/>
        </p:nvSpPr>
        <p:spPr>
          <a:xfrm rot="16200000">
            <a:off x="-3075058" y="3075056"/>
            <a:ext cx="6858002" cy="707886"/>
          </a:xfrm>
          <a:prstGeom prst="rect">
            <a:avLst/>
          </a:prstGeom>
          <a:solidFill>
            <a:schemeClr val="accent2">
              <a:lumMod val="75000"/>
            </a:schemeClr>
          </a:solidFill>
        </p:spPr>
        <p:txBody>
          <a:bodyPr wrap="square" rtlCol="0">
            <a:spAutoFit/>
          </a:bodyPr>
          <a:lstStyle/>
          <a:p>
            <a:pPr algn="ctr"/>
            <a:r>
              <a:rPr lang="en-GB" sz="4000" b="1" dirty="0">
                <a:latin typeface="Century Gothic" panose="020B0502020202020204" pitchFamily="34" charset="0"/>
              </a:rPr>
              <a:t>Do Now</a:t>
            </a:r>
          </a:p>
        </p:txBody>
      </p:sp>
      <p:sp>
        <p:nvSpPr>
          <p:cNvPr id="8" name="TextBox 7">
            <a:extLst>
              <a:ext uri="{FF2B5EF4-FFF2-40B4-BE49-F238E27FC236}">
                <a16:creationId xmlns:a16="http://schemas.microsoft.com/office/drawing/2014/main" id="{CCE2B2D4-4EEF-4890-A160-B3450C29CD83}"/>
              </a:ext>
            </a:extLst>
          </p:cNvPr>
          <p:cNvSpPr txBox="1"/>
          <p:nvPr/>
        </p:nvSpPr>
        <p:spPr>
          <a:xfrm>
            <a:off x="874092" y="32261"/>
            <a:ext cx="4691822" cy="646331"/>
          </a:xfrm>
          <a:prstGeom prst="rect">
            <a:avLst/>
          </a:prstGeom>
          <a:solidFill>
            <a:srgbClr val="FFDF9F"/>
          </a:solidFill>
        </p:spPr>
        <p:txBody>
          <a:bodyPr wrap="square" rtlCol="0">
            <a:spAutoFit/>
          </a:bodyPr>
          <a:lstStyle/>
          <a:p>
            <a:r>
              <a:rPr lang="en-GB" sz="3600" u="sng" dirty="0">
                <a:solidFill>
                  <a:schemeClr val="bg1"/>
                </a:solidFill>
              </a:rPr>
              <a:t>Paper 1: Megan Q5</a:t>
            </a:r>
          </a:p>
        </p:txBody>
      </p:sp>
      <p:pic>
        <p:nvPicPr>
          <p:cNvPr id="4098" name="Picture 2" descr="9 things to do in London when it rains - Rainy day activity ideas">
            <a:extLst>
              <a:ext uri="{FF2B5EF4-FFF2-40B4-BE49-F238E27FC236}">
                <a16:creationId xmlns:a16="http://schemas.microsoft.com/office/drawing/2014/main" id="{3DB581A3-41B5-415B-83C4-CE884DFFA07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27577" y="678592"/>
            <a:ext cx="5538861" cy="5495587"/>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a:extLst>
              <a:ext uri="{FF2B5EF4-FFF2-40B4-BE49-F238E27FC236}">
                <a16:creationId xmlns:a16="http://schemas.microsoft.com/office/drawing/2014/main" id="{EEB71722-5BEF-4233-B4EC-71D0206E7A61}"/>
              </a:ext>
            </a:extLst>
          </p:cNvPr>
          <p:cNvSpPr txBox="1"/>
          <p:nvPr/>
        </p:nvSpPr>
        <p:spPr>
          <a:xfrm>
            <a:off x="707887" y="6469127"/>
            <a:ext cx="6586330" cy="338554"/>
          </a:xfrm>
          <a:prstGeom prst="rect">
            <a:avLst/>
          </a:prstGeom>
          <a:noFill/>
        </p:spPr>
        <p:txBody>
          <a:bodyPr wrap="square" rtlCol="0">
            <a:spAutoFit/>
          </a:bodyPr>
          <a:lstStyle/>
          <a:p>
            <a:r>
              <a:rPr lang="en-GB" sz="1600" dirty="0"/>
              <a:t>LO: To develop evaluation skills.</a:t>
            </a:r>
          </a:p>
        </p:txBody>
      </p:sp>
      <p:sp>
        <p:nvSpPr>
          <p:cNvPr id="5" name="Title 4">
            <a:extLst>
              <a:ext uri="{FF2B5EF4-FFF2-40B4-BE49-F238E27FC236}">
                <a16:creationId xmlns:a16="http://schemas.microsoft.com/office/drawing/2014/main" id="{23957B13-25C1-45FC-8CC6-0160FDDBE73C}"/>
              </a:ext>
            </a:extLst>
          </p:cNvPr>
          <p:cNvSpPr>
            <a:spLocks noGrp="1"/>
          </p:cNvSpPr>
          <p:nvPr>
            <p:ph type="title"/>
          </p:nvPr>
        </p:nvSpPr>
        <p:spPr>
          <a:xfrm>
            <a:off x="874091" y="901149"/>
            <a:ext cx="5327925" cy="5517659"/>
          </a:xfrm>
          <a:solidFill>
            <a:srgbClr val="FFDF9F"/>
          </a:solidFill>
        </p:spPr>
        <p:txBody>
          <a:bodyPr>
            <a:normAutofit/>
          </a:bodyPr>
          <a:lstStyle/>
          <a:p>
            <a:r>
              <a:rPr lang="en-GB" i="0" dirty="0">
                <a:solidFill>
                  <a:schemeClr val="bg1"/>
                </a:solidFill>
              </a:rPr>
              <a:t>Discussion Point</a:t>
            </a:r>
            <a:br>
              <a:rPr lang="en-GB" i="0" dirty="0">
                <a:solidFill>
                  <a:schemeClr val="bg1"/>
                </a:solidFill>
              </a:rPr>
            </a:br>
            <a:r>
              <a:rPr lang="en-GB" i="0" dirty="0">
                <a:solidFill>
                  <a:schemeClr val="bg1"/>
                </a:solidFill>
                <a:latin typeface="+mn-lt"/>
              </a:rPr>
              <a:t>What is your opinion of the character Megan? </a:t>
            </a:r>
            <a:br>
              <a:rPr lang="en-GB" i="0" dirty="0">
                <a:solidFill>
                  <a:schemeClr val="bg1"/>
                </a:solidFill>
                <a:latin typeface="+mn-lt"/>
              </a:rPr>
            </a:br>
            <a:br>
              <a:rPr lang="en-GB" i="0" dirty="0">
                <a:solidFill>
                  <a:schemeClr val="bg1"/>
                </a:solidFill>
                <a:latin typeface="+mn-lt"/>
              </a:rPr>
            </a:br>
            <a:r>
              <a:rPr lang="en-GB" i="0" dirty="0">
                <a:solidFill>
                  <a:srgbClr val="FF0000"/>
                </a:solidFill>
                <a:latin typeface="+mn-lt"/>
              </a:rPr>
              <a:t>Challenge: </a:t>
            </a:r>
            <a:r>
              <a:rPr lang="en-GB" i="0" dirty="0">
                <a:solidFill>
                  <a:schemeClr val="bg1"/>
                </a:solidFill>
                <a:latin typeface="+mn-lt"/>
              </a:rPr>
              <a:t>What evidence from the text has given you this viewpoint?</a:t>
            </a:r>
            <a:endParaRPr lang="en-GB" dirty="0">
              <a:solidFill>
                <a:schemeClr val="bg1"/>
              </a:solidFill>
              <a:latin typeface="+mn-lt"/>
            </a:endParaRPr>
          </a:p>
        </p:txBody>
      </p:sp>
    </p:spTree>
    <p:extLst>
      <p:ext uri="{BB962C8B-B14F-4D97-AF65-F5344CB8AC3E}">
        <p14:creationId xmlns:p14="http://schemas.microsoft.com/office/powerpoint/2010/main" val="3970388649"/>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A861F6EA-1B44-4273-A5B9-09871A389545}"/>
              </a:ext>
            </a:extLst>
          </p:cNvPr>
          <p:cNvPicPr>
            <a:picLocks noChangeAspect="1"/>
          </p:cNvPicPr>
          <p:nvPr/>
        </p:nvPicPr>
        <p:blipFill rotWithShape="1">
          <a:blip r:embed="rId2"/>
          <a:srcRect t="1267" b="14464"/>
          <a:stretch/>
        </p:blipFill>
        <p:spPr>
          <a:xfrm>
            <a:off x="20" y="10"/>
            <a:ext cx="12191980" cy="6857990"/>
          </a:xfrm>
          <a:prstGeom prst="rect">
            <a:avLst/>
          </a:prstGeom>
        </p:spPr>
      </p:pic>
      <p:sp>
        <p:nvSpPr>
          <p:cNvPr id="2" name="Title 1">
            <a:extLst>
              <a:ext uri="{FF2B5EF4-FFF2-40B4-BE49-F238E27FC236}">
                <a16:creationId xmlns:a16="http://schemas.microsoft.com/office/drawing/2014/main" id="{7A5F6977-94B2-4A87-8328-1D5E4693BCC8}"/>
              </a:ext>
            </a:extLst>
          </p:cNvPr>
          <p:cNvSpPr>
            <a:spLocks noGrp="1"/>
          </p:cNvSpPr>
          <p:nvPr>
            <p:ph type="title"/>
          </p:nvPr>
        </p:nvSpPr>
        <p:spPr>
          <a:xfrm>
            <a:off x="4464324" y="180683"/>
            <a:ext cx="3813313" cy="778016"/>
          </a:xfrm>
          <a:solidFill>
            <a:srgbClr val="FFDF9F"/>
          </a:solidFill>
        </p:spPr>
        <p:txBody>
          <a:bodyPr>
            <a:noAutofit/>
          </a:bodyPr>
          <a:lstStyle/>
          <a:p>
            <a:r>
              <a:rPr lang="en-GB" sz="4800" b="1" i="0" u="sng" dirty="0">
                <a:latin typeface="+mn-lt"/>
              </a:rPr>
              <a:t>Question A5</a:t>
            </a:r>
            <a:endParaRPr lang="en-GB" sz="2800" u="sng" dirty="0">
              <a:latin typeface="+mn-lt"/>
            </a:endParaRPr>
          </a:p>
        </p:txBody>
      </p:sp>
      <p:sp>
        <p:nvSpPr>
          <p:cNvPr id="3" name="Content Placeholder 2">
            <a:extLst>
              <a:ext uri="{FF2B5EF4-FFF2-40B4-BE49-F238E27FC236}">
                <a16:creationId xmlns:a16="http://schemas.microsoft.com/office/drawing/2014/main" id="{006F7F15-9E93-4ABE-8969-AC52F66A20E4}"/>
              </a:ext>
            </a:extLst>
          </p:cNvPr>
          <p:cNvSpPr>
            <a:spLocks noGrp="1"/>
          </p:cNvSpPr>
          <p:nvPr>
            <p:ph idx="1"/>
          </p:nvPr>
        </p:nvSpPr>
        <p:spPr>
          <a:xfrm>
            <a:off x="1773582" y="1438043"/>
            <a:ext cx="9352723" cy="4551739"/>
          </a:xfrm>
          <a:solidFill>
            <a:srgbClr val="FFDF9F"/>
          </a:solidFill>
        </p:spPr>
        <p:txBody>
          <a:bodyPr>
            <a:normAutofit fontScale="55000" lnSpcReduction="20000"/>
          </a:bodyPr>
          <a:lstStyle/>
          <a:p>
            <a:pPr marL="0" indent="0">
              <a:buNone/>
            </a:pPr>
            <a:endParaRPr lang="en-GB" dirty="0"/>
          </a:p>
          <a:p>
            <a:r>
              <a:rPr lang="en-GB" sz="6000" dirty="0"/>
              <a:t>Question focused on evaluation and your own opinions 10 marks – 15 minutes. </a:t>
            </a:r>
          </a:p>
          <a:p>
            <a:r>
              <a:rPr lang="en-GB" sz="6000" dirty="0"/>
              <a:t>7-8 quotes (some embedded) Use PETER!</a:t>
            </a:r>
          </a:p>
          <a:p>
            <a:r>
              <a:rPr lang="en-GB" sz="6000" dirty="0"/>
              <a:t>Clearly show your opinion (I think.../I agree… etc)</a:t>
            </a:r>
          </a:p>
          <a:p>
            <a:r>
              <a:rPr lang="en-GB" sz="6000" dirty="0"/>
              <a:t>Use the WHOLE of the text when selecting quotations.</a:t>
            </a:r>
            <a:endParaRPr lang="en-GB" sz="6000" b="1" i="1" dirty="0"/>
          </a:p>
          <a:p>
            <a:r>
              <a:rPr lang="en-GB" sz="6000" b="1" i="1" dirty="0"/>
              <a:t>How far do you agree with the statement provided?</a:t>
            </a:r>
            <a:endParaRPr lang="en-GB" sz="6000" dirty="0"/>
          </a:p>
        </p:txBody>
      </p:sp>
      <p:sp>
        <p:nvSpPr>
          <p:cNvPr id="5" name="TextBox 4">
            <a:extLst>
              <a:ext uri="{FF2B5EF4-FFF2-40B4-BE49-F238E27FC236}">
                <a16:creationId xmlns:a16="http://schemas.microsoft.com/office/drawing/2014/main" id="{D0A7A311-5DC3-4840-B4B1-D23EE0491D0E}"/>
              </a:ext>
            </a:extLst>
          </p:cNvPr>
          <p:cNvSpPr txBox="1"/>
          <p:nvPr/>
        </p:nvSpPr>
        <p:spPr>
          <a:xfrm rot="16200000">
            <a:off x="-3075058" y="3075056"/>
            <a:ext cx="6858002" cy="707886"/>
          </a:xfrm>
          <a:prstGeom prst="rect">
            <a:avLst/>
          </a:prstGeom>
          <a:solidFill>
            <a:schemeClr val="accent2">
              <a:lumMod val="75000"/>
            </a:schemeClr>
          </a:solidFill>
        </p:spPr>
        <p:txBody>
          <a:bodyPr wrap="square" rtlCol="0">
            <a:spAutoFit/>
          </a:bodyPr>
          <a:lstStyle/>
          <a:p>
            <a:pPr algn="ctr"/>
            <a:r>
              <a:rPr lang="en-GB" sz="4000" b="1" dirty="0">
                <a:solidFill>
                  <a:schemeClr val="bg1"/>
                </a:solidFill>
                <a:latin typeface="Century Gothic" panose="020B0502020202020204" pitchFamily="34" charset="0"/>
              </a:rPr>
              <a:t>Learning Content</a:t>
            </a:r>
          </a:p>
        </p:txBody>
      </p:sp>
      <p:sp>
        <p:nvSpPr>
          <p:cNvPr id="9" name="TextBox 8">
            <a:extLst>
              <a:ext uri="{FF2B5EF4-FFF2-40B4-BE49-F238E27FC236}">
                <a16:creationId xmlns:a16="http://schemas.microsoft.com/office/drawing/2014/main" id="{0BCD2A1A-0A8E-42DA-8ECF-75A5FBFB9979}"/>
              </a:ext>
            </a:extLst>
          </p:cNvPr>
          <p:cNvSpPr txBox="1"/>
          <p:nvPr/>
        </p:nvSpPr>
        <p:spPr>
          <a:xfrm>
            <a:off x="707887" y="6469127"/>
            <a:ext cx="6586330" cy="338554"/>
          </a:xfrm>
          <a:prstGeom prst="rect">
            <a:avLst/>
          </a:prstGeom>
          <a:noFill/>
        </p:spPr>
        <p:txBody>
          <a:bodyPr wrap="square" rtlCol="0">
            <a:spAutoFit/>
          </a:bodyPr>
          <a:lstStyle/>
          <a:p>
            <a:r>
              <a:rPr lang="en-GB" sz="1600" dirty="0">
                <a:solidFill>
                  <a:schemeClr val="bg1"/>
                </a:solidFill>
              </a:rPr>
              <a:t>LO: To develop evaluation skills.</a:t>
            </a:r>
          </a:p>
        </p:txBody>
      </p:sp>
    </p:spTree>
    <p:extLst>
      <p:ext uri="{BB962C8B-B14F-4D97-AF65-F5344CB8AC3E}">
        <p14:creationId xmlns:p14="http://schemas.microsoft.com/office/powerpoint/2010/main" val="3389350766"/>
      </p:ext>
    </p:extLst>
  </p:cSld>
  <p:clrMapOvr>
    <a:masterClrMapping/>
  </p:clrMapOvr>
</p:sld>
</file>

<file path=ppt/theme/theme1.xml><?xml version="1.0" encoding="utf-8"?>
<a:theme xmlns:a="http://schemas.openxmlformats.org/drawingml/2006/main" name="BrushVTI">
  <a:themeElements>
    <a:clrScheme name="AnalogousFromDarkSeedRightStep">
      <a:dk1>
        <a:srgbClr val="000000"/>
      </a:dk1>
      <a:lt1>
        <a:srgbClr val="FFFFFF"/>
      </a:lt1>
      <a:dk2>
        <a:srgbClr val="412A24"/>
      </a:dk2>
      <a:lt2>
        <a:srgbClr val="E2E8E4"/>
      </a:lt2>
      <a:accent1>
        <a:srgbClr val="C34D97"/>
      </a:accent1>
      <a:accent2>
        <a:srgbClr val="B13B54"/>
      </a:accent2>
      <a:accent3>
        <a:srgbClr val="C3654D"/>
      </a:accent3>
      <a:accent4>
        <a:srgbClr val="B1853B"/>
      </a:accent4>
      <a:accent5>
        <a:srgbClr val="A4A842"/>
      </a:accent5>
      <a:accent6>
        <a:srgbClr val="7BB13B"/>
      </a:accent6>
      <a:hlink>
        <a:srgbClr val="6471CB"/>
      </a:hlink>
      <a:folHlink>
        <a:srgbClr val="7F7F7F"/>
      </a:folHlink>
    </a:clrScheme>
    <a:fontScheme name="Custom 3">
      <a:majorFont>
        <a:latin typeface="Elephant"/>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rushVTI" id="{7102FA3A-9D7B-4497-8C4B-FB535AAFDE06}" vid="{C6D41F62-6FAB-440A-BEC7-CB7BF190811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250</TotalTime>
  <Words>3142</Words>
  <Application>Microsoft Office PowerPoint</Application>
  <PresentationFormat>Widescreen</PresentationFormat>
  <Paragraphs>113</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Century Gothic</vt:lpstr>
      <vt:lpstr>Elephant</vt:lpstr>
      <vt:lpstr>BrushVTI</vt:lpstr>
      <vt:lpstr>Synonym Ladders Place a synonym on the rung of each ladder. Can you reach the top?</vt:lpstr>
      <vt:lpstr>Question A4</vt:lpstr>
      <vt:lpstr>Read lines 39-64. A4. Megan finds London strange and scary. How does the writer show these feelings?[10] You must refer to the language used in the text to support your answer, using relevant subject terminology where appropriate.</vt:lpstr>
      <vt:lpstr>Read lines 39-64. A4. Megan finds London strange and scary. How does the writer show these feelings?[10] You must refer to the language used in the text to support your answer, using relevant subject terminology where appropriate.</vt:lpstr>
      <vt:lpstr>Read lines 39-64. A4. Megan finds London strange and scary. How does the writer show these feelings?[10] You must refer to the language used in the text to support your answer, using relevant subject terminology where appropriate.</vt:lpstr>
      <vt:lpstr>PowerPoint Presentation</vt:lpstr>
      <vt:lpstr>PowerPoint Presentation</vt:lpstr>
      <vt:lpstr>Discussion Point What is your opinion of the character Megan?   Challenge: What evidence from the text has given you this viewpoint?</vt:lpstr>
      <vt:lpstr>Question A5</vt:lpstr>
      <vt:lpstr>Read lines 65 -104. A5. ‘In the last section of this passage the reader feels only sympathy for Megan.’ How far do you agree with this view? [10]  You should write about: • your own thoughts and feelings about how Megan is presented here and in the passage as a whole • how the writer has created these thoughts and feelings  You must refer to the text to support your answer. </vt:lpstr>
      <vt:lpstr>Megan dragged her suitcase up the steps. There were three doorbells which surprised her as the house didn't look big enough to be divided up. However, she rang the top bell and waited, smiling in anticipation of seeing her friend Cora. There was no reply from the top bell so she tried the other two. No response. She lifted the doormat, wondering if Cora might have left her a key, but there was nothing. Megan saw she'd made a very foolish mistake in not waiting until she'd heard from Cora before setting off for England. Megan had written to her but there were only two weeks between her decision to go and her departure. There was scarcely time for her letter to reach England, far less for a reply to get back. There was no reason why she couldn't have delayed her flight for a few weeks, but the truth was, having told everyone she was leaving, she was desperate to go before Fate stepped in and stopped her. She sat on her suitcase and thought. She wondered how she had failed to realise that it was a weekday and everyone would be at work. It was still raining and it was cold. The problem, of course, was the suitcase. It was too heavy to carry any distance but if she left it on the doorstep it might get stolen. She cast about in her mind for a solution. None presented itself. You can freeze to death or risk losing the suitcase, she told herself. She stood up and hauled the suitcase up against the front door. She tucked her purse under her arm and set off to look for a café. It was a quarter of an hour before she found what she was looking for and, when she went in, the warmth and the sweet smell engulfed her. She saw a table at the rear of the shop so she made for it, undoing her coat as she went.</vt:lpstr>
      <vt:lpstr>The waitress came over and said, "Coffee?" "Yes. Thank you." Megan replied. She stared out of the window, wondering if her suitcase had been stolen yet. No one will steal it, she told herself. It's too heavy. When the coffee arrived, it tasted nothing like coffee but at least it was hot. After a while the waitress came over. "More coffee?" she asked. "Yes, thank you. I've been locked out of my house. Is it OK if I sit here?" The waitress said she didn't see why not. It was rainy and dark when she finally left but she saw from some distance away that the lights were on in 31 Lansdown Terrace. Relief rushed through her. The doorstep was empty but surely that meant someone had taken her suitcase in. As she got closer she heard music thudding out from the house, very loud. She knocked and the door was opened by a girl with white lipstick and huge eyelashes. "Is Cora here?" Megan asked, loudly, to be heard over the music. "Who?" the girl said. "Cora Manning. She lives here." "She left a couple of weeks ago." Megan felt sick. </vt:lpstr>
      <vt:lpstr>Find evidence to help these two students support their viewpoints.  </vt:lpstr>
      <vt:lpstr>Read lines 65 -104. A5. ‘In the last section of this passage the reader feels only sympathy for Megan.’ How far do you agree with this view? [10]</vt:lpstr>
      <vt:lpstr>Give 0 marks for responses where there is nothing worthy of credit. Give 1-2 marks to those who express a simple personal opinion with linked, basic textual reference. For example, I feel sorry for her because she is alone. Give 3-4 marks to those who give a personal opinion supported by straightforward textual references. These responses will show limited interaction with the text as a whole and/or how the writer has created thoughts and feelings. For example, I feel sorry for Megan because she is alone and has lost her possessions. Give 5-6 marks to those who give an evaluation of the text and its effects, supported by appropriate textual references. These responses will show some critical awareness of the text as a whole and how the writer has created thoughts and feelings. For example, the writer makes the reader see Megan as sympathetic but also perhaps foolish as a character. Give 7-8 marks to those who give a critical evaluation of the text and its effects, supported by well-selected textual references. These responses will show critical awareness and clear engagement with the text. They will also explore how the writer has created thoughts and feelings. For example, we see her optimism disappearing as reality hits her in a series of disappointments. However, it could be argued that she has brought this situation upon herself. Give 9-10 marks to those who give a persuasive evaluation of the text and its effects, supported by convincing, well selected examples and purposeful textual references. These responses will show engagement and involvement, where candidates take an overview to make accurate and perceptive comments on the text as a whole. They will also explore how the writer has created thoughts and feelings with insight. For example, the writer uses the sequence of events to invite sympathy for the character but chooses her moments to reveal that Megan was impetuous and perhaps foolhardy.</vt:lpstr>
      <vt:lpstr>Areas for possible evaluation: • she is optimistic at first • disappointment about England and London • also disappointed by Cora’s house (not a good location and split into flats) • she smiles in anticipation of seeing her friend • there is no answer (she persuades herself that that is only to be expected) • there is no key (perhaps naïve/unrealistic?) • it is revealed that she did not wait for Cora’s response (foolhardy?) • she is now locked out in the rain and cold • she decides to risk leaving the suitcase at the front door (naïve/foolish?) • she goes to a cafe, thinking about whether her suitcase will have been stolen • it is dark when she leaves the cafe but she is relieved to see lights in the house • the suitcase has gone but she persuades herself that someone has taken it in • the music is very loud • the girl who answers the door tells her that Cora left two weeks ago • Megan feels sick Personal Response? • some sympathy/concern when she sees the house • perhaps pleased that she is smiling and keen to see her friend • sorry for her when there is no reply • probably surprised that she had not made better arrangements • sympathy that she is in the rain and the cold • she seems rather naive to leave the suitcase but not much choice • the waitress is understanding and lets her stay • the reader shares her relief/hope when the lights are on • she thinks someone has taken in her suitcase (naive? too trusting?) • the ending is a shattering blow (she is alone in a strange country with nowhere to stay and probably no possessions) • there is criticism to be made of her naivety/folly but most will express sympathy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Amanda Allen</dc:creator>
  <cp:lastModifiedBy>Amanda Allen</cp:lastModifiedBy>
  <cp:revision>43</cp:revision>
  <dcterms:created xsi:type="dcterms:W3CDTF">2020-07-15T12:22:11Z</dcterms:created>
  <dcterms:modified xsi:type="dcterms:W3CDTF">2020-11-08T16:52:19Z</dcterms:modified>
</cp:coreProperties>
</file>