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1"/>
  </p:notesMasterIdLst>
  <p:sldIdLst>
    <p:sldId id="256" r:id="rId2"/>
    <p:sldId id="258" r:id="rId3"/>
    <p:sldId id="260" r:id="rId4"/>
    <p:sldId id="262" r:id="rId5"/>
    <p:sldId id="263" r:id="rId6"/>
    <p:sldId id="264" r:id="rId7"/>
    <p:sldId id="268" r:id="rId8"/>
    <p:sldId id="265" r:id="rId9"/>
    <p:sldId id="266" r:id="rId10"/>
    <p:sldId id="267"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9F"/>
    <a:srgbClr val="FFDA8F"/>
    <a:srgbClr val="FF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CB9A7-BDE0-4C7D-89A4-0EFC7B5CB653}" type="datetimeFigureOut">
              <a:rPr lang="en-GB" smtClean="0"/>
              <a:t>30/10/2020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64C09-CF22-4677-A1CE-EE18A57737B3}" type="slidenum">
              <a:rPr lang="en-GB" smtClean="0"/>
              <a:t>‹#›</a:t>
            </a:fld>
            <a:endParaRPr lang="en-GB"/>
          </a:p>
        </p:txBody>
      </p:sp>
    </p:spTree>
    <p:extLst>
      <p:ext uri="{BB962C8B-B14F-4D97-AF65-F5344CB8AC3E}">
        <p14:creationId xmlns:p14="http://schemas.microsoft.com/office/powerpoint/2010/main" val="280537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8372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6759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49868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9416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2915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082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3791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2330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13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2562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48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10/30/2020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4256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10/30/2020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57036562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5" r:id="rId7"/>
    <p:sldLayoutId id="2147483676" r:id="rId8"/>
    <p:sldLayoutId id="2147483677" r:id="rId9"/>
    <p:sldLayoutId id="2147483678" r:id="rId10"/>
    <p:sldLayoutId id="2147483679" r:id="rId11"/>
    <p:sldLayoutId id="214748368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7BCEC-0570-49BB-BDAA-D5E874AE0443}"/>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itle 4">
            <a:extLst>
              <a:ext uri="{FF2B5EF4-FFF2-40B4-BE49-F238E27FC236}">
                <a16:creationId xmlns:a16="http://schemas.microsoft.com/office/drawing/2014/main" id="{23957B13-25C1-45FC-8CC6-0160FDDBE73C}"/>
              </a:ext>
            </a:extLst>
          </p:cNvPr>
          <p:cNvSpPr>
            <a:spLocks noGrp="1"/>
          </p:cNvSpPr>
          <p:nvPr>
            <p:ph type="title"/>
          </p:nvPr>
        </p:nvSpPr>
        <p:spPr>
          <a:xfrm>
            <a:off x="874091" y="743398"/>
            <a:ext cx="11151705" cy="2762388"/>
          </a:xfrm>
          <a:solidFill>
            <a:srgbClr val="FFDF9F"/>
          </a:solidFill>
        </p:spPr>
        <p:txBody>
          <a:bodyPr>
            <a:normAutofit fontScale="90000"/>
          </a:bodyPr>
          <a:lstStyle/>
          <a:p>
            <a:r>
              <a:rPr lang="en-GB" i="0" dirty="0">
                <a:solidFill>
                  <a:schemeClr val="bg1"/>
                </a:solidFill>
              </a:rPr>
              <a:t>It was raining when Megan landed at Gatwick Airport, but she'd been expecting that.</a:t>
            </a:r>
            <a:br>
              <a:rPr lang="en-GB" i="0" dirty="0">
                <a:solidFill>
                  <a:schemeClr val="bg1"/>
                </a:solidFill>
              </a:rPr>
            </a:br>
            <a:br>
              <a:rPr lang="en-GB" i="0" dirty="0">
                <a:solidFill>
                  <a:schemeClr val="bg1"/>
                </a:solidFill>
              </a:rPr>
            </a:br>
            <a:r>
              <a:rPr lang="en-GB" i="0" dirty="0">
                <a:solidFill>
                  <a:schemeClr val="bg1"/>
                </a:solidFill>
              </a:rPr>
              <a:t>Everyone knew it rained all the time in England.</a:t>
            </a:r>
            <a:endParaRPr lang="en-GB" dirty="0">
              <a:solidFill>
                <a:schemeClr val="bg1"/>
              </a:solidFill>
            </a:endParaRPr>
          </a:p>
        </p:txBody>
      </p:sp>
      <p:sp>
        <p:nvSpPr>
          <p:cNvPr id="6" name="Content Placeholder 5">
            <a:extLst>
              <a:ext uri="{FF2B5EF4-FFF2-40B4-BE49-F238E27FC236}">
                <a16:creationId xmlns:a16="http://schemas.microsoft.com/office/drawing/2014/main" id="{EDB05669-34D0-44CD-90A2-16028B4CDDD3}"/>
              </a:ext>
            </a:extLst>
          </p:cNvPr>
          <p:cNvSpPr>
            <a:spLocks noGrp="1"/>
          </p:cNvSpPr>
          <p:nvPr>
            <p:ph idx="1"/>
          </p:nvPr>
        </p:nvSpPr>
        <p:spPr>
          <a:xfrm>
            <a:off x="1447860" y="4018085"/>
            <a:ext cx="5362593" cy="1946617"/>
          </a:xfrm>
          <a:solidFill>
            <a:srgbClr val="FFDF9F"/>
          </a:solidFill>
        </p:spPr>
        <p:txBody>
          <a:bodyPr>
            <a:normAutofit/>
          </a:bodyPr>
          <a:lstStyle/>
          <a:p>
            <a:pPr marL="0" indent="0" algn="ctr">
              <a:buNone/>
            </a:pPr>
            <a:r>
              <a:rPr lang="en-GB" sz="4000" dirty="0">
                <a:solidFill>
                  <a:schemeClr val="bg1"/>
                </a:solidFill>
              </a:rPr>
              <a:t>Write 5 sentences to add into this description.</a:t>
            </a:r>
          </a:p>
        </p:txBody>
      </p:sp>
      <p:sp>
        <p:nvSpPr>
          <p:cNvPr id="7" name="TextBox 6">
            <a:extLst>
              <a:ext uri="{FF2B5EF4-FFF2-40B4-BE49-F238E27FC236}">
                <a16:creationId xmlns:a16="http://schemas.microsoft.com/office/drawing/2014/main" id="{4259F4CF-D703-4614-89B7-58BEFD02A339}"/>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Do Now</a:t>
            </a:r>
          </a:p>
        </p:txBody>
      </p:sp>
      <p:pic>
        <p:nvPicPr>
          <p:cNvPr id="1026" name="Picture 2" descr="Mixed feeling of the rain when it comes to be at airport... : raining">
            <a:extLst>
              <a:ext uri="{FF2B5EF4-FFF2-40B4-BE49-F238E27FC236}">
                <a16:creationId xmlns:a16="http://schemas.microsoft.com/office/drawing/2014/main" id="{62DF905D-3CD3-4028-88B1-549C9E21A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789" y="3697347"/>
            <a:ext cx="4214191" cy="31606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CE2B2D4-4EEF-4890-A160-B3450C29CD83}"/>
              </a:ext>
            </a:extLst>
          </p:cNvPr>
          <p:cNvSpPr txBox="1"/>
          <p:nvPr/>
        </p:nvSpPr>
        <p:spPr>
          <a:xfrm>
            <a:off x="874091" y="32261"/>
            <a:ext cx="5287617" cy="646331"/>
          </a:xfrm>
          <a:prstGeom prst="rect">
            <a:avLst/>
          </a:prstGeom>
          <a:solidFill>
            <a:srgbClr val="FFDF9F"/>
          </a:solidFill>
        </p:spPr>
        <p:txBody>
          <a:bodyPr wrap="square" rtlCol="0">
            <a:spAutoFit/>
          </a:bodyPr>
          <a:lstStyle/>
          <a:p>
            <a:r>
              <a:rPr lang="en-GB" sz="3600" u="sng" dirty="0">
                <a:solidFill>
                  <a:schemeClr val="bg1"/>
                </a:solidFill>
              </a:rPr>
              <a:t>Paper 1: Megan Q1&amp;2</a:t>
            </a:r>
          </a:p>
        </p:txBody>
      </p:sp>
      <p:sp>
        <p:nvSpPr>
          <p:cNvPr id="14" name="TextBox 13">
            <a:extLst>
              <a:ext uri="{FF2B5EF4-FFF2-40B4-BE49-F238E27FC236}">
                <a16:creationId xmlns:a16="http://schemas.microsoft.com/office/drawing/2014/main" id="{EEB71722-5BEF-4233-B4EC-71D0206E7A61}"/>
              </a:ext>
            </a:extLst>
          </p:cNvPr>
          <p:cNvSpPr txBox="1"/>
          <p:nvPr/>
        </p:nvSpPr>
        <p:spPr>
          <a:xfrm>
            <a:off x="707887" y="6469127"/>
            <a:ext cx="6586330" cy="338554"/>
          </a:xfrm>
          <a:prstGeom prst="rect">
            <a:avLst/>
          </a:prstGeom>
          <a:noFill/>
        </p:spPr>
        <p:txBody>
          <a:bodyPr wrap="square" rtlCol="0">
            <a:spAutoFit/>
          </a:bodyPr>
          <a:lstStyle/>
          <a:p>
            <a:r>
              <a:rPr lang="en-GB" sz="1600" dirty="0"/>
              <a:t>LO: To comment on how language creates impressions.</a:t>
            </a:r>
          </a:p>
        </p:txBody>
      </p:sp>
    </p:spTree>
    <p:extLst>
      <p:ext uri="{BB962C8B-B14F-4D97-AF65-F5344CB8AC3E}">
        <p14:creationId xmlns:p14="http://schemas.microsoft.com/office/powerpoint/2010/main" val="6192317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838200" y="109880"/>
            <a:ext cx="11065565" cy="1604873"/>
          </a:xfrm>
          <a:solidFill>
            <a:srgbClr val="FFDF9F"/>
          </a:solidFill>
        </p:spPr>
        <p:txBody>
          <a:bodyPr>
            <a:noAutofit/>
          </a:bodyPr>
          <a:lstStyle/>
          <a:p>
            <a:r>
              <a:rPr lang="en-GB" sz="2800" b="1" i="0" dirty="0">
                <a:latin typeface="+mn-lt"/>
              </a:rPr>
              <a:t>Read lines 12-23.</a:t>
            </a:r>
            <a:br>
              <a:rPr lang="en-GB" sz="2800" b="1" i="0" dirty="0">
                <a:latin typeface="+mn-lt"/>
              </a:rPr>
            </a:br>
            <a:r>
              <a:rPr lang="en-GB" sz="2800" b="1" i="0" dirty="0">
                <a:latin typeface="+mn-lt"/>
              </a:rPr>
              <a:t>A2. </a:t>
            </a:r>
            <a:r>
              <a:rPr lang="en-GB" sz="2800" i="0" dirty="0">
                <a:latin typeface="+mn-lt"/>
              </a:rPr>
              <a:t>What are Megan’s impressions of England in these lines? [5]</a:t>
            </a:r>
            <a:br>
              <a:rPr lang="en-GB" sz="2000" i="0" dirty="0">
                <a:latin typeface="+mn-lt"/>
              </a:rPr>
            </a:br>
            <a:r>
              <a:rPr lang="en-GB" sz="2000" dirty="0">
                <a:latin typeface="+mn-lt"/>
              </a:rPr>
              <a:t>You must refer to the language used in the text to support your answer, using relevant</a:t>
            </a:r>
            <a:br>
              <a:rPr lang="en-GB" sz="2000" dirty="0">
                <a:latin typeface="+mn-lt"/>
              </a:rPr>
            </a:br>
            <a:r>
              <a:rPr lang="en-GB" sz="2000" dirty="0">
                <a:latin typeface="+mn-lt"/>
              </a:rPr>
              <a:t>subject terminology where appropriate.</a:t>
            </a:r>
            <a:endParaRPr lang="en-GB" sz="1400"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2031191" y="1974296"/>
            <a:ext cx="8955158" cy="4424393"/>
          </a:xfrm>
          <a:solidFill>
            <a:srgbClr val="FFDF9F"/>
          </a:solidFill>
        </p:spPr>
        <p:txBody>
          <a:bodyPr>
            <a:normAutofit/>
          </a:bodyPr>
          <a:lstStyle/>
          <a:p>
            <a:pPr marL="0" indent="0">
              <a:buNone/>
            </a:pPr>
            <a:r>
              <a:rPr lang="en-GB" dirty="0">
                <a:solidFill>
                  <a:srgbClr val="FF0000"/>
                </a:solidFill>
              </a:rPr>
              <a:t>Megan’s initial impression of England is …</a:t>
            </a:r>
          </a:p>
          <a:p>
            <a:pPr marL="0" indent="0">
              <a:buNone/>
            </a:pPr>
            <a:r>
              <a:rPr lang="en-GB" dirty="0">
                <a:solidFill>
                  <a:srgbClr val="FF0000"/>
                </a:solidFill>
              </a:rPr>
              <a:t>She had </a:t>
            </a:r>
            <a:r>
              <a:rPr lang="en-GB" dirty="0"/>
              <a:t>“expected beauty” </a:t>
            </a:r>
            <a:r>
              <a:rPr lang="en-GB" dirty="0">
                <a:solidFill>
                  <a:srgbClr val="FF0000"/>
                </a:solidFill>
              </a:rPr>
              <a:t>but the writer then contrasts this with the </a:t>
            </a:r>
            <a:r>
              <a:rPr lang="en-GB" dirty="0">
                <a:solidFill>
                  <a:srgbClr val="00B050"/>
                </a:solidFill>
              </a:rPr>
              <a:t>list of negative adjectives </a:t>
            </a:r>
            <a:r>
              <a:rPr lang="en-GB" dirty="0"/>
              <a:t>“flat and wet and a tedious shade of grey.” </a:t>
            </a:r>
            <a:r>
              <a:rPr lang="en-GB" dirty="0">
                <a:solidFill>
                  <a:srgbClr val="0070C0"/>
                </a:solidFill>
              </a:rPr>
              <a:t>to…</a:t>
            </a:r>
          </a:p>
          <a:p>
            <a:pPr marL="0" indent="0">
              <a:buNone/>
            </a:pPr>
            <a:r>
              <a:rPr lang="en-GB" dirty="0">
                <a:solidFill>
                  <a:srgbClr val="7030A0"/>
                </a:solidFill>
              </a:rPr>
              <a:t>The reader becomes aware that Megan’s expectations are…</a:t>
            </a:r>
          </a:p>
          <a:p>
            <a:pPr marL="0" indent="0">
              <a:buNone/>
            </a:pPr>
            <a:endParaRPr lang="en-GB" dirty="0">
              <a:solidFill>
                <a:srgbClr val="7030A0"/>
              </a:solidFill>
            </a:endParaRPr>
          </a:p>
          <a:p>
            <a:pPr marL="0" indent="0">
              <a:buNone/>
            </a:pPr>
            <a:r>
              <a:rPr lang="en-GB" dirty="0">
                <a:solidFill>
                  <a:srgbClr val="FF0000"/>
                </a:solidFill>
              </a:rPr>
              <a:t>Megan further believes…</a:t>
            </a:r>
          </a:p>
          <a:p>
            <a:pPr marL="0" indent="0">
              <a:buNone/>
            </a:pPr>
            <a:endParaRPr lang="en-GB" dirty="0">
              <a:solidFill>
                <a:srgbClr val="7030A0"/>
              </a:solidFill>
            </a:endParaRPr>
          </a:p>
          <a:p>
            <a:pPr marL="0" indent="0">
              <a:buNone/>
            </a:pPr>
            <a:endParaRPr lang="en-GB" dirty="0">
              <a:solidFill>
                <a:srgbClr val="7030A0"/>
              </a:solidFill>
            </a:endParaRP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Mastery</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4" name="Rounded Rectangle 3">
            <a:extLst>
              <a:ext uri="{FF2B5EF4-FFF2-40B4-BE49-F238E27FC236}">
                <a16:creationId xmlns:a16="http://schemas.microsoft.com/office/drawing/2014/main" id="{6480B7B1-33A5-482D-BE3D-67F33EB72250}"/>
              </a:ext>
            </a:extLst>
          </p:cNvPr>
          <p:cNvSpPr/>
          <p:nvPr/>
        </p:nvSpPr>
        <p:spPr>
          <a:xfrm>
            <a:off x="8574156" y="5897963"/>
            <a:ext cx="3481715" cy="832691"/>
          </a:xfrm>
          <a:prstGeom prst="roundRect">
            <a:avLst/>
          </a:prstGeom>
          <a:solidFill>
            <a:schemeClr val="accent3">
              <a:lumMod val="40000"/>
              <a:lumOff val="6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b="1" dirty="0">
                <a:solidFill>
                  <a:schemeClr val="bg1"/>
                </a:solidFill>
              </a:rPr>
              <a:t>Use</a:t>
            </a:r>
            <a:r>
              <a:rPr lang="en-GB" sz="4800" b="1" dirty="0"/>
              <a:t>  </a:t>
            </a:r>
            <a:r>
              <a:rPr lang="en-GB" sz="4800" b="1" dirty="0">
                <a:solidFill>
                  <a:srgbClr val="FF0000"/>
                </a:solidFill>
              </a:rPr>
              <a:t>P</a:t>
            </a:r>
            <a:r>
              <a:rPr lang="en-GB" sz="4800" b="1" dirty="0">
                <a:solidFill>
                  <a:schemeClr val="tx1"/>
                </a:solidFill>
              </a:rPr>
              <a:t>E</a:t>
            </a:r>
            <a:r>
              <a:rPr lang="en-GB" sz="4800" b="1" dirty="0">
                <a:solidFill>
                  <a:srgbClr val="00B050"/>
                </a:solidFill>
              </a:rPr>
              <a:t>T</a:t>
            </a:r>
            <a:r>
              <a:rPr lang="en-GB" sz="4800" b="1" dirty="0">
                <a:solidFill>
                  <a:srgbClr val="0070C0"/>
                </a:solidFill>
              </a:rPr>
              <a:t>E</a:t>
            </a:r>
            <a:r>
              <a:rPr lang="en-GB" sz="4800" b="1" dirty="0">
                <a:solidFill>
                  <a:srgbClr val="7030A0"/>
                </a:solidFill>
              </a:rPr>
              <a:t>R</a:t>
            </a:r>
            <a:r>
              <a:rPr lang="en-GB" sz="4800" b="1" dirty="0">
                <a:solidFill>
                  <a:schemeClr val="bg1"/>
                </a:solidFill>
              </a:rPr>
              <a:t>!</a:t>
            </a:r>
          </a:p>
        </p:txBody>
      </p:sp>
    </p:spTree>
    <p:extLst>
      <p:ext uri="{BB962C8B-B14F-4D97-AF65-F5344CB8AC3E}">
        <p14:creationId xmlns:p14="http://schemas.microsoft.com/office/powerpoint/2010/main" val="113757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910534" y="258111"/>
            <a:ext cx="11078818" cy="5952916"/>
          </a:xfrm>
          <a:solidFill>
            <a:srgbClr val="FFDF9F"/>
          </a:solidFill>
        </p:spPr>
        <p:txBody>
          <a:bodyPr>
            <a:normAutofit fontScale="70000" lnSpcReduction="20000"/>
          </a:bodyPr>
          <a:lstStyle/>
          <a:p>
            <a:pPr marL="0" indent="0">
              <a:buNone/>
            </a:pPr>
            <a:r>
              <a:rPr lang="en-GB" b="1" dirty="0"/>
              <a:t>Give 0 marks </a:t>
            </a:r>
            <a:r>
              <a:rPr lang="en-GB" dirty="0"/>
              <a:t>for responses where there is nothing worthy of credit.</a:t>
            </a:r>
          </a:p>
          <a:p>
            <a:pPr marL="0" indent="0">
              <a:buNone/>
            </a:pPr>
            <a:r>
              <a:rPr lang="en-GB" b="1" dirty="0"/>
              <a:t>Give 1 mark </a:t>
            </a:r>
            <a:r>
              <a:rPr lang="en-GB" dirty="0"/>
              <a:t>to those who simply identify some of Megan’s impressions. For example, she is disappointed.</a:t>
            </a:r>
          </a:p>
          <a:p>
            <a:pPr marL="0" indent="0">
              <a:buNone/>
            </a:pPr>
            <a:r>
              <a:rPr lang="en-GB" b="1" dirty="0"/>
              <a:t>Give 2 marks </a:t>
            </a:r>
            <a:r>
              <a:rPr lang="en-GB" dirty="0"/>
              <a:t>to those who identify some straightforward impressions with some support. For example, she is disappointed and thinks the landscape is flat, wet and grey. These answers may simply identify some relevant subject terminology.</a:t>
            </a:r>
          </a:p>
          <a:p>
            <a:pPr marL="0" indent="0">
              <a:buNone/>
            </a:pPr>
            <a:r>
              <a:rPr lang="en-GB" b="1" dirty="0"/>
              <a:t>Give 3 marks </a:t>
            </a:r>
            <a:r>
              <a:rPr lang="en-GB" dirty="0"/>
              <a:t>to those who give some impressions and begin to show some understanding of how language and structure are used to achieve effects. For example, she is disappointed by the landscape and it gets worse as she approaches London. These responses will begin to use relevant subject terminology accurately to support their comments.</a:t>
            </a:r>
          </a:p>
          <a:p>
            <a:pPr marL="0" indent="0">
              <a:buNone/>
            </a:pPr>
            <a:r>
              <a:rPr lang="en-GB" b="1" dirty="0"/>
              <a:t>Give 4 marks </a:t>
            </a:r>
            <a:r>
              <a:rPr lang="en-GB" dirty="0"/>
              <a:t>to those who give accurate impressions and begin to analyse how language and structure are used to achieve effects. For example, the simile of the buildings being like ‘rotten teeth’ suggests her revulsion and distaste. Relevant subject terminology is used accurately to support comments effectively.</a:t>
            </a:r>
          </a:p>
          <a:p>
            <a:pPr marL="0" indent="0">
              <a:buNone/>
            </a:pPr>
            <a:r>
              <a:rPr lang="en-GB" b="1" dirty="0"/>
              <a:t>Give 5 marks </a:t>
            </a:r>
            <a:r>
              <a:rPr lang="en-GB" dirty="0"/>
              <a:t>to those who make accurate and perceptive comments about the Megan’s impressions and provide detailed analysis of how language and structure are used to achieve effects. For example, she is initially disappointed by the landscape but that develops  into shock and even apprehension as she experiences the city. Well- considered, accurate use of relevant subject terminology supports comments effectively.</a:t>
            </a: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272960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848139" y="50319"/>
            <a:ext cx="11078818" cy="6418807"/>
          </a:xfrm>
          <a:solidFill>
            <a:srgbClr val="FFDF9F"/>
          </a:solidFill>
        </p:spPr>
        <p:txBody>
          <a:bodyPr>
            <a:normAutofit/>
          </a:bodyPr>
          <a:lstStyle/>
          <a:p>
            <a:pPr marL="0" indent="0">
              <a:buNone/>
            </a:pPr>
            <a:r>
              <a:rPr lang="en-GB" b="1" dirty="0"/>
              <a:t>In addition to the examples given above, details candidates may explore or comment on could be:</a:t>
            </a:r>
          </a:p>
          <a:p>
            <a:pPr marL="0" indent="0">
              <a:buNone/>
            </a:pPr>
            <a:r>
              <a:rPr lang="en-GB" dirty="0"/>
              <a:t>• she gets a dull, disappointing impression of the rural landscape (adjectives such as ‘flat’, ‘wet’ and ‘grey’)</a:t>
            </a:r>
          </a:p>
          <a:p>
            <a:pPr marL="0" indent="0">
              <a:buNone/>
            </a:pPr>
            <a:r>
              <a:rPr lang="en-GB" dirty="0"/>
              <a:t>• she gets the impression that London is worse (buildings are ‘ugly’ and ‘blackened’)</a:t>
            </a:r>
          </a:p>
          <a:p>
            <a:pPr marL="0" indent="0">
              <a:buNone/>
            </a:pPr>
            <a:r>
              <a:rPr lang="en-GB" dirty="0"/>
              <a:t>• she gets the impression that it is cramped and revolting (buildings are ‘jammed together like rotten teeth’)</a:t>
            </a:r>
          </a:p>
          <a:p>
            <a:pPr marL="0" indent="0">
              <a:buNone/>
            </a:pPr>
            <a:r>
              <a:rPr lang="en-GB" dirty="0"/>
              <a:t>• she gets the impression that buildings are very close to the railway line (she feels she could reach out and touch them)</a:t>
            </a:r>
          </a:p>
          <a:p>
            <a:pPr marL="0" indent="0">
              <a:buNone/>
            </a:pPr>
            <a:r>
              <a:rPr lang="en-GB" dirty="0"/>
              <a:t>• she gets the impression of dreadful living conditions (she thinks the houses must be warehouses and is shocked that people actually live in them) </a:t>
            </a:r>
            <a:endParaRPr lang="en-GB" dirty="0">
              <a:solidFill>
                <a:srgbClr val="7030A0"/>
              </a:solidFill>
            </a:endParaRP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25407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7BCEC-0570-49BB-BDAA-D5E874AE0443}"/>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itle 4">
            <a:extLst>
              <a:ext uri="{FF2B5EF4-FFF2-40B4-BE49-F238E27FC236}">
                <a16:creationId xmlns:a16="http://schemas.microsoft.com/office/drawing/2014/main" id="{23957B13-25C1-45FC-8CC6-0160FDDBE73C}"/>
              </a:ext>
            </a:extLst>
          </p:cNvPr>
          <p:cNvSpPr>
            <a:spLocks noGrp="1"/>
          </p:cNvSpPr>
          <p:nvPr>
            <p:ph type="title"/>
          </p:nvPr>
        </p:nvSpPr>
        <p:spPr>
          <a:xfrm>
            <a:off x="886790" y="1183017"/>
            <a:ext cx="11151705" cy="2096517"/>
          </a:xfrm>
          <a:solidFill>
            <a:srgbClr val="FFDF9F"/>
          </a:solidFill>
        </p:spPr>
        <p:txBody>
          <a:bodyPr>
            <a:normAutofit/>
          </a:bodyPr>
          <a:lstStyle/>
          <a:p>
            <a:r>
              <a:rPr lang="en-GB" i="0" dirty="0">
                <a:solidFill>
                  <a:schemeClr val="bg1"/>
                </a:solidFill>
              </a:rPr>
              <a:t>Discussion Point:</a:t>
            </a:r>
            <a:br>
              <a:rPr lang="en-GB" i="0" dirty="0">
                <a:solidFill>
                  <a:schemeClr val="bg1"/>
                </a:solidFill>
              </a:rPr>
            </a:br>
            <a:r>
              <a:rPr lang="en-GB" i="0" dirty="0">
                <a:solidFill>
                  <a:schemeClr val="bg1"/>
                </a:solidFill>
                <a:latin typeface="+mn-lt"/>
              </a:rPr>
              <a:t>In a narrative how could you show someone is not enjoying what they are doing?</a:t>
            </a:r>
            <a:endParaRPr lang="en-GB" dirty="0">
              <a:solidFill>
                <a:schemeClr val="bg1"/>
              </a:solidFill>
              <a:latin typeface="+mn-lt"/>
            </a:endParaRPr>
          </a:p>
        </p:txBody>
      </p:sp>
      <p:sp>
        <p:nvSpPr>
          <p:cNvPr id="6" name="Content Placeholder 5">
            <a:extLst>
              <a:ext uri="{FF2B5EF4-FFF2-40B4-BE49-F238E27FC236}">
                <a16:creationId xmlns:a16="http://schemas.microsoft.com/office/drawing/2014/main" id="{EDB05669-34D0-44CD-90A2-16028B4CDDD3}"/>
              </a:ext>
            </a:extLst>
          </p:cNvPr>
          <p:cNvSpPr>
            <a:spLocks noGrp="1"/>
          </p:cNvSpPr>
          <p:nvPr>
            <p:ph idx="1"/>
          </p:nvPr>
        </p:nvSpPr>
        <p:spPr>
          <a:xfrm>
            <a:off x="1447860" y="4018085"/>
            <a:ext cx="5362593" cy="1946617"/>
          </a:xfrm>
          <a:solidFill>
            <a:srgbClr val="FFDF9F"/>
          </a:solidFill>
        </p:spPr>
        <p:txBody>
          <a:bodyPr>
            <a:normAutofit fontScale="85000" lnSpcReduction="20000"/>
          </a:bodyPr>
          <a:lstStyle/>
          <a:p>
            <a:pPr marL="0" indent="0" algn="ctr">
              <a:buNone/>
            </a:pPr>
            <a:r>
              <a:rPr lang="en-GB" sz="4000" dirty="0">
                <a:solidFill>
                  <a:srgbClr val="FF0000"/>
                </a:solidFill>
              </a:rPr>
              <a:t>Challenge: </a:t>
            </a:r>
            <a:r>
              <a:rPr lang="en-GB" sz="4000" dirty="0">
                <a:solidFill>
                  <a:schemeClr val="bg1"/>
                </a:solidFill>
              </a:rPr>
              <a:t>Write a short paragraph describing someone who wants to leave a party.</a:t>
            </a:r>
          </a:p>
        </p:txBody>
      </p:sp>
      <p:sp>
        <p:nvSpPr>
          <p:cNvPr id="7" name="TextBox 6">
            <a:extLst>
              <a:ext uri="{FF2B5EF4-FFF2-40B4-BE49-F238E27FC236}">
                <a16:creationId xmlns:a16="http://schemas.microsoft.com/office/drawing/2014/main" id="{4259F4CF-D703-4614-89B7-58BEFD02A339}"/>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Do Now</a:t>
            </a:r>
          </a:p>
        </p:txBody>
      </p:sp>
      <p:sp>
        <p:nvSpPr>
          <p:cNvPr id="8" name="TextBox 7">
            <a:extLst>
              <a:ext uri="{FF2B5EF4-FFF2-40B4-BE49-F238E27FC236}">
                <a16:creationId xmlns:a16="http://schemas.microsoft.com/office/drawing/2014/main" id="{CCE2B2D4-4EEF-4890-A160-B3450C29CD83}"/>
              </a:ext>
            </a:extLst>
          </p:cNvPr>
          <p:cNvSpPr txBox="1"/>
          <p:nvPr/>
        </p:nvSpPr>
        <p:spPr>
          <a:xfrm>
            <a:off x="874091" y="32261"/>
            <a:ext cx="5287617" cy="646331"/>
          </a:xfrm>
          <a:prstGeom prst="rect">
            <a:avLst/>
          </a:prstGeom>
          <a:solidFill>
            <a:srgbClr val="FFDF9F"/>
          </a:solidFill>
        </p:spPr>
        <p:txBody>
          <a:bodyPr wrap="square" rtlCol="0">
            <a:spAutoFit/>
          </a:bodyPr>
          <a:lstStyle/>
          <a:p>
            <a:r>
              <a:rPr lang="en-GB" sz="3600" u="sng" dirty="0">
                <a:solidFill>
                  <a:schemeClr val="bg1"/>
                </a:solidFill>
              </a:rPr>
              <a:t>Paper 1: Megan Q3</a:t>
            </a:r>
          </a:p>
        </p:txBody>
      </p:sp>
      <p:sp>
        <p:nvSpPr>
          <p:cNvPr id="14" name="TextBox 13">
            <a:extLst>
              <a:ext uri="{FF2B5EF4-FFF2-40B4-BE49-F238E27FC236}">
                <a16:creationId xmlns:a16="http://schemas.microsoft.com/office/drawing/2014/main" id="{EEB71722-5BEF-4233-B4EC-71D0206E7A61}"/>
              </a:ext>
            </a:extLst>
          </p:cNvPr>
          <p:cNvSpPr txBox="1"/>
          <p:nvPr/>
        </p:nvSpPr>
        <p:spPr>
          <a:xfrm>
            <a:off x="707887" y="6469127"/>
            <a:ext cx="6586330" cy="338554"/>
          </a:xfrm>
          <a:prstGeom prst="rect">
            <a:avLst/>
          </a:prstGeom>
          <a:noFill/>
        </p:spPr>
        <p:txBody>
          <a:bodyPr wrap="square" rtlCol="0">
            <a:spAutoFit/>
          </a:bodyPr>
          <a:lstStyle/>
          <a:p>
            <a:r>
              <a:rPr lang="en-GB" sz="1600" dirty="0"/>
              <a:t>LO: To comment on the effects of language choices.</a:t>
            </a:r>
          </a:p>
        </p:txBody>
      </p:sp>
      <p:pic>
        <p:nvPicPr>
          <p:cNvPr id="2052" name="Picture 4" descr="Exasperated Children - House to House Heart to Heart">
            <a:extLst>
              <a:ext uri="{FF2B5EF4-FFF2-40B4-BE49-F238E27FC236}">
                <a16:creationId xmlns:a16="http://schemas.microsoft.com/office/drawing/2014/main" id="{78B38746-8DCF-4A17-8522-A6C72237D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178" y="4293704"/>
            <a:ext cx="4103373" cy="229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0007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4464324" y="180683"/>
            <a:ext cx="3813313" cy="778016"/>
          </a:xfrm>
          <a:solidFill>
            <a:srgbClr val="FFDF9F"/>
          </a:solidFill>
        </p:spPr>
        <p:txBody>
          <a:bodyPr>
            <a:noAutofit/>
          </a:bodyPr>
          <a:lstStyle/>
          <a:p>
            <a:r>
              <a:rPr lang="en-GB" sz="4800" b="1" i="0" u="sng" dirty="0">
                <a:latin typeface="+mn-lt"/>
              </a:rPr>
              <a:t>Question A3</a:t>
            </a:r>
            <a:endParaRPr lang="en-GB" sz="2800" u="sng"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1773582" y="1438043"/>
            <a:ext cx="9352723" cy="4551739"/>
          </a:xfrm>
          <a:solidFill>
            <a:srgbClr val="FFDF9F"/>
          </a:solidFill>
        </p:spPr>
        <p:txBody>
          <a:bodyPr>
            <a:normAutofit fontScale="62500" lnSpcReduction="20000"/>
          </a:bodyPr>
          <a:lstStyle/>
          <a:p>
            <a:pPr marL="0" indent="0">
              <a:buNone/>
            </a:pPr>
            <a:endParaRPr lang="en-GB" dirty="0"/>
          </a:p>
          <a:p>
            <a:r>
              <a:rPr lang="en-GB" sz="6000" dirty="0"/>
              <a:t>Language and structure analysis question 10 marks – 15 minutes. </a:t>
            </a:r>
          </a:p>
          <a:p>
            <a:r>
              <a:rPr lang="en-GB" sz="6000" dirty="0"/>
              <a:t>7-8 quotes (some embedded) Use PETER!</a:t>
            </a:r>
          </a:p>
          <a:p>
            <a:r>
              <a:rPr lang="en-GB" sz="6000" dirty="0"/>
              <a:t>Explore hidden and obvious meaning and effect – link to writers’ intentions</a:t>
            </a:r>
          </a:p>
          <a:p>
            <a:r>
              <a:rPr lang="en-GB" sz="6000" b="1" i="1" dirty="0"/>
              <a:t>How does the writer…</a:t>
            </a:r>
            <a:endParaRPr lang="en-GB" sz="6000" dirty="0"/>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the effects of language choices.</a:t>
            </a:r>
          </a:p>
        </p:txBody>
      </p:sp>
    </p:spTree>
    <p:extLst>
      <p:ext uri="{BB962C8B-B14F-4D97-AF65-F5344CB8AC3E}">
        <p14:creationId xmlns:p14="http://schemas.microsoft.com/office/powerpoint/2010/main" val="282168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917161" y="81336"/>
            <a:ext cx="11065565" cy="1369487"/>
          </a:xfrm>
          <a:solidFill>
            <a:srgbClr val="FFDF9F"/>
          </a:solidFill>
        </p:spPr>
        <p:txBody>
          <a:bodyPr>
            <a:noAutofit/>
          </a:bodyPr>
          <a:lstStyle/>
          <a:p>
            <a:r>
              <a:rPr lang="en-GB" sz="2400" b="1" i="0" dirty="0">
                <a:latin typeface="+mn-lt"/>
              </a:rPr>
              <a:t>Read lines 24-38.    A3. </a:t>
            </a:r>
            <a:r>
              <a:rPr lang="en-GB" sz="2400" i="0" dirty="0">
                <a:latin typeface="+mn-lt"/>
              </a:rPr>
              <a:t>Megan does not enjoy the train journey into London. How does the writer show this? [10]</a:t>
            </a:r>
            <a:br>
              <a:rPr lang="en-GB" sz="2000" i="0" dirty="0">
                <a:latin typeface="+mn-lt"/>
              </a:rPr>
            </a:br>
            <a:r>
              <a:rPr lang="en-GB" sz="2000" dirty="0">
                <a:latin typeface="+mn-lt"/>
              </a:rPr>
              <a:t>You must refer to the language used in the text to support your answer, using relevant</a:t>
            </a:r>
            <a:br>
              <a:rPr lang="en-GB" sz="2000" dirty="0">
                <a:latin typeface="+mn-lt"/>
              </a:rPr>
            </a:br>
            <a:r>
              <a:rPr lang="en-GB" sz="2000" dirty="0">
                <a:latin typeface="+mn-lt"/>
              </a:rPr>
              <a:t>subject terminology where appropriate.</a:t>
            </a:r>
            <a:endParaRPr lang="en-GB" sz="900"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838199" y="1532149"/>
            <a:ext cx="11065565" cy="4936977"/>
          </a:xfrm>
          <a:solidFill>
            <a:srgbClr val="FFDF9F"/>
          </a:solidFill>
        </p:spPr>
        <p:txBody>
          <a:bodyPr>
            <a:normAutofit fontScale="40000" lnSpcReduction="20000"/>
          </a:bodyPr>
          <a:lstStyle/>
          <a:p>
            <a:pPr marL="0" indent="0">
              <a:buNone/>
            </a:pPr>
            <a:endParaRPr lang="en-GB" dirty="0"/>
          </a:p>
          <a:p>
            <a:pPr marL="0" indent="0">
              <a:buNone/>
            </a:pPr>
            <a:r>
              <a:rPr lang="en-GB" sz="5500" dirty="0"/>
              <a:t>The train had been largely empty when they had left Gatwick but every few minutes it would stop at a grimy station to collect more passengers. By the time it reached Victoria station it was like a cattle car. People wedged themselves into seats or stood hard up against each other, holding on to the luggage racks, rocking back and forth with the movement of the train. Nobody spoke. A fat man in a wet coat squeezed himself into the seat beside her, his legs sticking out sideways into the aisle. The train slowed to a crawl and people began to collect their belongings. The instant it stopped people surged towards a door. Megan stepped down onto the platform and was swallowed instantly by a churning mass of people. She had never seen so many people, never even imagined such numbers. It took her breath away. But worse, much worse, was the noise. It was like an assault. She could feel trains groaning to a halt, other trains rumbling out, doors slamming, whistles shrieking, announcements booming out of loudspeakers. The station was colossal. It was like a vast, echoing cavern. Megan stood, stunned and breathless, and then someone bumped into her, hard, and gave her an exasperated look.</a:t>
            </a: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Reading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299943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917161" y="81336"/>
            <a:ext cx="11065565" cy="1369487"/>
          </a:xfrm>
          <a:solidFill>
            <a:srgbClr val="FFDF9F"/>
          </a:solidFill>
        </p:spPr>
        <p:txBody>
          <a:bodyPr>
            <a:noAutofit/>
          </a:bodyPr>
          <a:lstStyle/>
          <a:p>
            <a:r>
              <a:rPr lang="en-GB" sz="2400" b="1" i="0" dirty="0">
                <a:latin typeface="+mn-lt"/>
              </a:rPr>
              <a:t>Read lines 24-38.    A3. </a:t>
            </a:r>
            <a:r>
              <a:rPr lang="en-GB" sz="2400" i="0" dirty="0">
                <a:latin typeface="+mn-lt"/>
              </a:rPr>
              <a:t>Megan does not enjoy the train journey into London. How does the writer show this? [10]</a:t>
            </a:r>
            <a:br>
              <a:rPr lang="en-GB" sz="2000" i="0" dirty="0">
                <a:latin typeface="+mn-lt"/>
              </a:rPr>
            </a:br>
            <a:r>
              <a:rPr lang="en-GB" sz="2000" dirty="0">
                <a:latin typeface="+mn-lt"/>
              </a:rPr>
              <a:t>You must refer to the language used in the text to support your answer, using relevant</a:t>
            </a:r>
            <a:br>
              <a:rPr lang="en-GB" sz="2000" dirty="0">
                <a:latin typeface="+mn-lt"/>
              </a:rPr>
            </a:br>
            <a:r>
              <a:rPr lang="en-GB" sz="2000" dirty="0">
                <a:latin typeface="+mn-lt"/>
              </a:rPr>
              <a:t>subject terminology where appropriate.</a:t>
            </a:r>
            <a:endParaRPr lang="en-GB" sz="900" dirty="0">
              <a:latin typeface="+mn-lt"/>
            </a:endParaRPr>
          </a:p>
        </p:txBody>
      </p:sp>
      <p:graphicFrame>
        <p:nvGraphicFramePr>
          <p:cNvPr id="4" name="Table 5">
            <a:extLst>
              <a:ext uri="{FF2B5EF4-FFF2-40B4-BE49-F238E27FC236}">
                <a16:creationId xmlns:a16="http://schemas.microsoft.com/office/drawing/2014/main" id="{A5435E72-29A4-44E3-800F-CD3EF572F81E}"/>
              </a:ext>
            </a:extLst>
          </p:cNvPr>
          <p:cNvGraphicFramePr>
            <a:graphicFrameLocks noGrp="1"/>
          </p:cNvGraphicFramePr>
          <p:nvPr>
            <p:ph idx="1"/>
            <p:extLst>
              <p:ext uri="{D42A27DB-BD31-4B8C-83A1-F6EECF244321}">
                <p14:modId xmlns:p14="http://schemas.microsoft.com/office/powerpoint/2010/main" val="3730956081"/>
              </p:ext>
            </p:extLst>
          </p:nvPr>
        </p:nvGraphicFramePr>
        <p:xfrm>
          <a:off x="917161" y="1691314"/>
          <a:ext cx="11065565" cy="4678941"/>
        </p:xfrm>
        <a:graphic>
          <a:graphicData uri="http://schemas.openxmlformats.org/drawingml/2006/table">
            <a:tbl>
              <a:tblPr firstRow="1" bandRow="1">
                <a:tableStyleId>{5C22544A-7EE6-4342-B048-85BDC9FD1C3A}</a:tableStyleId>
              </a:tblPr>
              <a:tblGrid>
                <a:gridCol w="3688522">
                  <a:extLst>
                    <a:ext uri="{9D8B030D-6E8A-4147-A177-3AD203B41FA5}">
                      <a16:colId xmlns:a16="http://schemas.microsoft.com/office/drawing/2014/main" val="2123951131"/>
                    </a:ext>
                  </a:extLst>
                </a:gridCol>
                <a:gridCol w="2139674">
                  <a:extLst>
                    <a:ext uri="{9D8B030D-6E8A-4147-A177-3AD203B41FA5}">
                      <a16:colId xmlns:a16="http://schemas.microsoft.com/office/drawing/2014/main" val="1683561378"/>
                    </a:ext>
                  </a:extLst>
                </a:gridCol>
                <a:gridCol w="5237369">
                  <a:extLst>
                    <a:ext uri="{9D8B030D-6E8A-4147-A177-3AD203B41FA5}">
                      <a16:colId xmlns:a16="http://schemas.microsoft.com/office/drawing/2014/main" val="1756419477"/>
                    </a:ext>
                  </a:extLst>
                </a:gridCol>
              </a:tblGrid>
              <a:tr h="483909">
                <a:tc>
                  <a:txBody>
                    <a:bodyPr/>
                    <a:lstStyle/>
                    <a:p>
                      <a:pPr algn="ctr"/>
                      <a:r>
                        <a:rPr lang="en-GB" sz="2400" dirty="0"/>
                        <a:t>Evidence</a:t>
                      </a:r>
                    </a:p>
                  </a:txBody>
                  <a:tcPr/>
                </a:tc>
                <a:tc>
                  <a:txBody>
                    <a:bodyPr/>
                    <a:lstStyle/>
                    <a:p>
                      <a:pPr algn="ctr"/>
                      <a:r>
                        <a:rPr lang="en-GB" sz="2400" dirty="0"/>
                        <a:t>Terminology</a:t>
                      </a:r>
                    </a:p>
                  </a:txBody>
                  <a:tcPr/>
                </a:tc>
                <a:tc>
                  <a:txBody>
                    <a:bodyPr/>
                    <a:lstStyle/>
                    <a:p>
                      <a:pPr algn="ctr"/>
                      <a:r>
                        <a:rPr lang="en-GB" sz="2400" dirty="0"/>
                        <a:t>Effect</a:t>
                      </a:r>
                    </a:p>
                  </a:txBody>
                  <a:tcPr/>
                </a:tc>
                <a:extLst>
                  <a:ext uri="{0D108BD9-81ED-4DB2-BD59-A6C34878D82A}">
                    <a16:rowId xmlns:a16="http://schemas.microsoft.com/office/drawing/2014/main" val="58158223"/>
                  </a:ext>
                </a:extLst>
              </a:tr>
              <a:tr h="392504">
                <a:tc>
                  <a:txBody>
                    <a:bodyPr/>
                    <a:lstStyle/>
                    <a:p>
                      <a:r>
                        <a:rPr lang="en-GB" sz="1800" dirty="0"/>
                        <a:t>it would stop at a </a:t>
                      </a:r>
                      <a:r>
                        <a:rPr lang="en-GB" sz="1800" b="1" dirty="0"/>
                        <a:t>grimy</a:t>
                      </a:r>
                      <a:r>
                        <a:rPr lang="en-GB" sz="1800" dirty="0"/>
                        <a:t> station to collect more passengers</a:t>
                      </a:r>
                    </a:p>
                    <a:p>
                      <a:endParaRPr lang="en-GB" sz="1800" dirty="0"/>
                    </a:p>
                    <a:p>
                      <a:endParaRPr lang="en-GB" dirty="0"/>
                    </a:p>
                  </a:txBody>
                  <a:tcPr/>
                </a:tc>
                <a:tc>
                  <a:txBody>
                    <a:bodyPr/>
                    <a:lstStyle/>
                    <a:p>
                      <a:pPr algn="ctr"/>
                      <a:r>
                        <a:rPr lang="en-GB" dirty="0"/>
                        <a:t>Adjective</a:t>
                      </a:r>
                    </a:p>
                  </a:txBody>
                  <a:tcPr/>
                </a:tc>
                <a:tc>
                  <a:txBody>
                    <a:bodyPr/>
                    <a:lstStyle/>
                    <a:p>
                      <a:endParaRPr lang="en-GB"/>
                    </a:p>
                  </a:txBody>
                  <a:tcPr/>
                </a:tc>
                <a:extLst>
                  <a:ext uri="{0D108BD9-81ED-4DB2-BD59-A6C34878D82A}">
                    <a16:rowId xmlns:a16="http://schemas.microsoft.com/office/drawing/2014/main" val="2113641316"/>
                  </a:ext>
                </a:extLst>
              </a:tr>
              <a:tr h="392504">
                <a:tc>
                  <a:txBody>
                    <a:bodyPr/>
                    <a:lstStyle/>
                    <a:p>
                      <a:r>
                        <a:rPr lang="en-GB" sz="1800" dirty="0"/>
                        <a:t>it was like a cattle car</a:t>
                      </a:r>
                    </a:p>
                    <a:p>
                      <a:endParaRPr lang="en-GB" sz="1800" dirty="0"/>
                    </a:p>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43182972"/>
                  </a:ext>
                </a:extLst>
              </a:tr>
              <a:tr h="392504">
                <a:tc>
                  <a:txBody>
                    <a:bodyPr/>
                    <a:lstStyle/>
                    <a:p>
                      <a:endParaRPr lang="en-GB" dirty="0"/>
                    </a:p>
                    <a:p>
                      <a:endParaRPr lang="en-GB" dirty="0"/>
                    </a:p>
                    <a:p>
                      <a:endParaRPr lang="en-GB" dirty="0"/>
                    </a:p>
                  </a:txBody>
                  <a:tcPr/>
                </a:tc>
                <a:tc>
                  <a:txBody>
                    <a:bodyPr/>
                    <a:lstStyle/>
                    <a:p>
                      <a:pPr algn="ctr"/>
                      <a:r>
                        <a:rPr lang="en-GB" dirty="0"/>
                        <a:t>Verbs</a:t>
                      </a:r>
                    </a:p>
                  </a:txBody>
                  <a:tcPr/>
                </a:tc>
                <a:tc>
                  <a:txBody>
                    <a:bodyPr/>
                    <a:lstStyle/>
                    <a:p>
                      <a:endParaRPr lang="en-GB"/>
                    </a:p>
                  </a:txBody>
                  <a:tcPr/>
                </a:tc>
                <a:extLst>
                  <a:ext uri="{0D108BD9-81ED-4DB2-BD59-A6C34878D82A}">
                    <a16:rowId xmlns:a16="http://schemas.microsoft.com/office/drawing/2014/main" val="1214264352"/>
                  </a:ext>
                </a:extLst>
              </a:tr>
              <a:tr h="39250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11160188"/>
                  </a:ext>
                </a:extLst>
              </a:tr>
              <a:tr h="39250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07708788"/>
                  </a:ext>
                </a:extLst>
              </a:tr>
              <a:tr h="392504">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235268619"/>
                  </a:ext>
                </a:extLst>
              </a:tr>
            </a:tbl>
          </a:graphicData>
        </a:graphic>
      </p:graphicFrame>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Mastery</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321542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917161" y="81336"/>
            <a:ext cx="11065565" cy="1369487"/>
          </a:xfrm>
          <a:solidFill>
            <a:srgbClr val="FFDF9F"/>
          </a:solidFill>
        </p:spPr>
        <p:txBody>
          <a:bodyPr>
            <a:noAutofit/>
          </a:bodyPr>
          <a:lstStyle/>
          <a:p>
            <a:r>
              <a:rPr lang="en-GB" sz="2400" b="1" i="0" dirty="0">
                <a:latin typeface="+mn-lt"/>
              </a:rPr>
              <a:t>Read lines 24-38.    A3. </a:t>
            </a:r>
            <a:r>
              <a:rPr lang="en-GB" sz="2400" i="0" dirty="0">
                <a:latin typeface="+mn-lt"/>
              </a:rPr>
              <a:t>Megan does not enjoy the train journey into London. How does the writer show this? [10]</a:t>
            </a:r>
            <a:br>
              <a:rPr lang="en-GB" sz="2000" i="0" dirty="0">
                <a:latin typeface="+mn-lt"/>
              </a:rPr>
            </a:br>
            <a:r>
              <a:rPr lang="en-GB" sz="2000" dirty="0">
                <a:latin typeface="+mn-lt"/>
              </a:rPr>
              <a:t>You must refer to the language used in the text to support your answer, using relevant</a:t>
            </a:r>
            <a:br>
              <a:rPr lang="en-GB" sz="2000" dirty="0">
                <a:latin typeface="+mn-lt"/>
              </a:rPr>
            </a:br>
            <a:r>
              <a:rPr lang="en-GB" sz="2000" dirty="0">
                <a:latin typeface="+mn-lt"/>
              </a:rPr>
              <a:t>subject terminology where appropriate.</a:t>
            </a:r>
            <a:endParaRPr lang="en-GB" sz="900" dirty="0">
              <a:latin typeface="+mn-lt"/>
            </a:endParaRP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Mastery</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6" name="Content Placeholder 5">
            <a:extLst>
              <a:ext uri="{FF2B5EF4-FFF2-40B4-BE49-F238E27FC236}">
                <a16:creationId xmlns:a16="http://schemas.microsoft.com/office/drawing/2014/main" id="{16C7AD6E-245D-40EA-BAFA-4527196BC0A9}"/>
              </a:ext>
            </a:extLst>
          </p:cNvPr>
          <p:cNvSpPr>
            <a:spLocks noGrp="1"/>
          </p:cNvSpPr>
          <p:nvPr>
            <p:ph idx="1"/>
          </p:nvPr>
        </p:nvSpPr>
        <p:spPr>
          <a:xfrm>
            <a:off x="1192143" y="1879715"/>
            <a:ext cx="10515600" cy="4160520"/>
          </a:xfrm>
          <a:solidFill>
            <a:srgbClr val="FFDF9F"/>
          </a:solidFill>
        </p:spPr>
        <p:txBody>
          <a:bodyPr>
            <a:normAutofit/>
          </a:bodyPr>
          <a:lstStyle/>
          <a:p>
            <a:pPr marL="0" indent="0">
              <a:buNone/>
            </a:pPr>
            <a:r>
              <a:rPr lang="en-GB" sz="4000" dirty="0">
                <a:solidFill>
                  <a:srgbClr val="FF0000"/>
                </a:solidFill>
              </a:rPr>
              <a:t>The writer creates an oppressive and claustrophobic atmosphere with Megan feeling that the train </a:t>
            </a:r>
            <a:r>
              <a:rPr lang="en-GB" sz="4000" dirty="0"/>
              <a:t>“was like a cattle car.” </a:t>
            </a:r>
            <a:r>
              <a:rPr lang="en-GB" sz="4000" dirty="0">
                <a:solidFill>
                  <a:srgbClr val="00B050"/>
                </a:solidFill>
              </a:rPr>
              <a:t>This simile </a:t>
            </a:r>
            <a:r>
              <a:rPr lang="en-GB" sz="4000" dirty="0">
                <a:solidFill>
                  <a:srgbClr val="0070C0"/>
                </a:solidFill>
              </a:rPr>
              <a:t>emphasises…</a:t>
            </a:r>
          </a:p>
          <a:p>
            <a:pPr marL="0" indent="0">
              <a:buNone/>
            </a:pPr>
            <a:r>
              <a:rPr lang="en-GB" sz="4000" dirty="0">
                <a:solidFill>
                  <a:srgbClr val="7030A0"/>
                </a:solidFill>
              </a:rPr>
              <a:t>and the reader understands…</a:t>
            </a:r>
          </a:p>
        </p:txBody>
      </p:sp>
      <p:sp>
        <p:nvSpPr>
          <p:cNvPr id="8" name="Rounded Rectangle 3">
            <a:extLst>
              <a:ext uri="{FF2B5EF4-FFF2-40B4-BE49-F238E27FC236}">
                <a16:creationId xmlns:a16="http://schemas.microsoft.com/office/drawing/2014/main" id="{2842E083-7398-402A-A43A-0D20349928E2}"/>
              </a:ext>
            </a:extLst>
          </p:cNvPr>
          <p:cNvSpPr/>
          <p:nvPr/>
        </p:nvSpPr>
        <p:spPr>
          <a:xfrm>
            <a:off x="8574156" y="5897963"/>
            <a:ext cx="3481715" cy="832691"/>
          </a:xfrm>
          <a:prstGeom prst="roundRect">
            <a:avLst/>
          </a:prstGeom>
          <a:solidFill>
            <a:schemeClr val="accent3">
              <a:lumMod val="40000"/>
              <a:lumOff val="6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b="1" dirty="0">
                <a:solidFill>
                  <a:schemeClr val="bg1"/>
                </a:solidFill>
              </a:rPr>
              <a:t>Use</a:t>
            </a:r>
            <a:r>
              <a:rPr lang="en-GB" sz="4800" b="1" dirty="0"/>
              <a:t>  </a:t>
            </a:r>
            <a:r>
              <a:rPr lang="en-GB" sz="4800" b="1" dirty="0">
                <a:solidFill>
                  <a:srgbClr val="FF0000"/>
                </a:solidFill>
              </a:rPr>
              <a:t>P</a:t>
            </a:r>
            <a:r>
              <a:rPr lang="en-GB" sz="4800" b="1" dirty="0">
                <a:solidFill>
                  <a:schemeClr val="tx1"/>
                </a:solidFill>
              </a:rPr>
              <a:t>E</a:t>
            </a:r>
            <a:r>
              <a:rPr lang="en-GB" sz="4800" b="1" dirty="0">
                <a:solidFill>
                  <a:srgbClr val="00B050"/>
                </a:solidFill>
              </a:rPr>
              <a:t>T</a:t>
            </a:r>
            <a:r>
              <a:rPr lang="en-GB" sz="4800" b="1" dirty="0">
                <a:solidFill>
                  <a:srgbClr val="0070C0"/>
                </a:solidFill>
              </a:rPr>
              <a:t>E</a:t>
            </a:r>
            <a:r>
              <a:rPr lang="en-GB" sz="4800" b="1" dirty="0">
                <a:solidFill>
                  <a:srgbClr val="7030A0"/>
                </a:solidFill>
              </a:rPr>
              <a:t>R</a:t>
            </a:r>
            <a:r>
              <a:rPr lang="en-GB" sz="4800" b="1" dirty="0">
                <a:solidFill>
                  <a:schemeClr val="bg1"/>
                </a:solidFill>
              </a:rPr>
              <a:t>!</a:t>
            </a:r>
          </a:p>
        </p:txBody>
      </p:sp>
    </p:spTree>
    <p:extLst>
      <p:ext uri="{BB962C8B-B14F-4D97-AF65-F5344CB8AC3E}">
        <p14:creationId xmlns:p14="http://schemas.microsoft.com/office/powerpoint/2010/main" val="45683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6" name="Content Placeholder 5">
            <a:extLst>
              <a:ext uri="{FF2B5EF4-FFF2-40B4-BE49-F238E27FC236}">
                <a16:creationId xmlns:a16="http://schemas.microsoft.com/office/drawing/2014/main" id="{16C7AD6E-245D-40EA-BAFA-4527196BC0A9}"/>
              </a:ext>
            </a:extLst>
          </p:cNvPr>
          <p:cNvSpPr>
            <a:spLocks noGrp="1"/>
          </p:cNvSpPr>
          <p:nvPr>
            <p:ph idx="1"/>
          </p:nvPr>
        </p:nvSpPr>
        <p:spPr>
          <a:xfrm>
            <a:off x="850899" y="639416"/>
            <a:ext cx="11198088" cy="5579166"/>
          </a:xfrm>
          <a:solidFill>
            <a:srgbClr val="FFDF9F"/>
          </a:solidFill>
        </p:spPr>
        <p:txBody>
          <a:bodyPr>
            <a:normAutofit fontScale="62500" lnSpcReduction="20000"/>
          </a:bodyPr>
          <a:lstStyle/>
          <a:p>
            <a:pPr marL="0" indent="0">
              <a:buNone/>
            </a:pPr>
            <a:r>
              <a:rPr lang="en-GB" b="1" dirty="0"/>
              <a:t>Give 0 marks </a:t>
            </a:r>
            <a:r>
              <a:rPr lang="en-GB" dirty="0"/>
              <a:t>for responses where there is nothing worthy of credit.</a:t>
            </a:r>
          </a:p>
          <a:p>
            <a:pPr marL="0" indent="0">
              <a:buNone/>
            </a:pPr>
            <a:r>
              <a:rPr lang="en-GB" b="1" dirty="0"/>
              <a:t>Give 1-2 marks </a:t>
            </a:r>
            <a:r>
              <a:rPr lang="en-GB" dirty="0"/>
              <a:t>to those who identify and begin to comment on some aspects of the journey. For example, ‘nobody spoke’ on the journey.</a:t>
            </a:r>
          </a:p>
          <a:p>
            <a:pPr marL="0" indent="0">
              <a:buNone/>
            </a:pPr>
            <a:r>
              <a:rPr lang="en-GB" b="1" dirty="0"/>
              <a:t>Give 3-4 marks </a:t>
            </a:r>
            <a:r>
              <a:rPr lang="en-GB" dirty="0"/>
              <a:t>to those who identify and give straightforward comments on some aspects of the journey. For example, the writer uses similes such as the train was ‘like a cattle car’ and the noise was ‘like an assault’. These answers may simply identify some relevant subject terminology.</a:t>
            </a:r>
          </a:p>
          <a:p>
            <a:pPr marL="0" indent="0">
              <a:buNone/>
            </a:pPr>
            <a:r>
              <a:rPr lang="en-GB" b="1" dirty="0"/>
              <a:t>Give 5-6 marks </a:t>
            </a:r>
            <a:r>
              <a:rPr lang="en-GB" dirty="0"/>
              <a:t>to those who identify a range of textual detail and begin to show some understanding of how language and structure are used to achieve effects and influence the reader. For example, the writer uses the adjective ‘colossal’ to suggest the intimidating scale of the station while the simile ‘like a vast, echoing cavern’ suggests it is rather frightening. These responses will begin to use relevant subject terminology accurately to support their comments.</a:t>
            </a:r>
          </a:p>
          <a:p>
            <a:pPr marL="0" indent="0">
              <a:buNone/>
            </a:pPr>
            <a:r>
              <a:rPr lang="en-GB" b="1" dirty="0"/>
              <a:t>Give 7-8 marks </a:t>
            </a:r>
            <a:r>
              <a:rPr lang="en-GB" dirty="0"/>
              <a:t>to those who make accurate comments about the journey and begin to analyse how language and structure are used to achieve effects and influence the reader. For example, these answers may see how the language creates Megan’s overwhelming sense of being strange and scared and the vivid picture painted by the writer. Relevant subject terminology is used accurately to support comments effectively.</a:t>
            </a:r>
          </a:p>
          <a:p>
            <a:pPr marL="0" indent="0">
              <a:buNone/>
            </a:pPr>
            <a:r>
              <a:rPr lang="en-GB" b="1" dirty="0"/>
              <a:t>Give 9-10 marks </a:t>
            </a:r>
            <a:r>
              <a:rPr lang="en-GB" dirty="0"/>
              <a:t>to those who make accurate and perceptive comments about how the journey and also provide detailed analysis of how language and structure are used to achieve effects and influence the reader. For example, these answers may see the use of language and sentence structure to communicate Megan’s sense of alienation. Subtleties of the writer’s technique are explored in relation to how the reader is influenced. Well considered, accurate use of relevant subject terminology supports comments effectively.</a:t>
            </a:r>
          </a:p>
        </p:txBody>
      </p:sp>
    </p:spTree>
    <p:extLst>
      <p:ext uri="{BB962C8B-B14F-4D97-AF65-F5344CB8AC3E}">
        <p14:creationId xmlns:p14="http://schemas.microsoft.com/office/powerpoint/2010/main" val="19838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6" name="Content Placeholder 5">
            <a:extLst>
              <a:ext uri="{FF2B5EF4-FFF2-40B4-BE49-F238E27FC236}">
                <a16:creationId xmlns:a16="http://schemas.microsoft.com/office/drawing/2014/main" id="{16C7AD6E-245D-40EA-BAFA-4527196BC0A9}"/>
              </a:ext>
            </a:extLst>
          </p:cNvPr>
          <p:cNvSpPr>
            <a:spLocks noGrp="1"/>
          </p:cNvSpPr>
          <p:nvPr>
            <p:ph idx="1"/>
          </p:nvPr>
        </p:nvSpPr>
        <p:spPr>
          <a:xfrm>
            <a:off x="850899" y="198783"/>
            <a:ext cx="11198088" cy="6270344"/>
          </a:xfrm>
          <a:solidFill>
            <a:srgbClr val="FFDF9F"/>
          </a:solidFill>
        </p:spPr>
        <p:txBody>
          <a:bodyPr>
            <a:normAutofit fontScale="62500" lnSpcReduction="20000"/>
          </a:bodyPr>
          <a:lstStyle/>
          <a:p>
            <a:pPr marL="0" indent="0">
              <a:buNone/>
            </a:pPr>
            <a:r>
              <a:rPr lang="en-GB" b="1" dirty="0"/>
              <a:t>In addition to the examples given above, details candidates may explore or comment on could be:</a:t>
            </a:r>
          </a:p>
          <a:p>
            <a:pPr marL="0" indent="0">
              <a:buNone/>
            </a:pPr>
            <a:r>
              <a:rPr lang="en-GB" dirty="0"/>
              <a:t>• the stations are described as ‘grimy’</a:t>
            </a:r>
          </a:p>
          <a:p>
            <a:pPr marL="0" indent="0">
              <a:buNone/>
            </a:pPr>
            <a:r>
              <a:rPr lang="en-GB" dirty="0"/>
              <a:t>• she feels that the train is like a ‘cattle car’ by the time it reaches London (simile)</a:t>
            </a:r>
          </a:p>
          <a:p>
            <a:pPr marL="0" indent="0">
              <a:buNone/>
            </a:pPr>
            <a:r>
              <a:rPr lang="en-GB" dirty="0"/>
              <a:t>• people are ‘wedged in’</a:t>
            </a:r>
          </a:p>
          <a:p>
            <a:pPr marL="0" indent="0">
              <a:buNone/>
            </a:pPr>
            <a:r>
              <a:rPr lang="en-GB" dirty="0"/>
              <a:t>• no-one speaks</a:t>
            </a:r>
          </a:p>
          <a:p>
            <a:pPr marL="0" indent="0">
              <a:buNone/>
            </a:pPr>
            <a:r>
              <a:rPr lang="en-GB" dirty="0"/>
              <a:t>• when the train stops, people ‘surge’ to the door (dynamic verb)</a:t>
            </a:r>
          </a:p>
          <a:p>
            <a:pPr marL="0" indent="0">
              <a:buNone/>
            </a:pPr>
            <a:r>
              <a:rPr lang="en-GB" dirty="0"/>
              <a:t>• on the platform, Megan is ‘swallowed’ by a ‘churning mass’ of people</a:t>
            </a:r>
          </a:p>
          <a:p>
            <a:pPr marL="0" indent="0">
              <a:buNone/>
            </a:pPr>
            <a:r>
              <a:rPr lang="en-GB" dirty="0"/>
              <a:t>• the numbers and the crush ‘take her breath away’ (she is stunned)</a:t>
            </a:r>
          </a:p>
          <a:p>
            <a:pPr marL="0" indent="0">
              <a:buNone/>
            </a:pPr>
            <a:r>
              <a:rPr lang="en-GB" dirty="0"/>
              <a:t>• the repetition of ‘worse, much worse’ emphasises the noise</a:t>
            </a:r>
          </a:p>
          <a:p>
            <a:pPr marL="0" indent="0">
              <a:buNone/>
            </a:pPr>
            <a:r>
              <a:rPr lang="en-GB" dirty="0"/>
              <a:t>• the writer describes it in a simile as ‘like an assault’</a:t>
            </a:r>
          </a:p>
          <a:p>
            <a:pPr marL="0" indent="0">
              <a:buNone/>
            </a:pPr>
            <a:r>
              <a:rPr lang="en-GB" dirty="0"/>
              <a:t>• the writer’s choice of language ( ‘groaning’, ‘rumbling’, ‘slamming’ and ‘shrieking’) emphasises the chaotic assault on her senses</a:t>
            </a:r>
          </a:p>
          <a:p>
            <a:pPr marL="0" indent="0">
              <a:buNone/>
            </a:pPr>
            <a:r>
              <a:rPr lang="en-GB" dirty="0"/>
              <a:t>• the sentence structure emphasises the chaos she encounters (tumbling clauses)</a:t>
            </a:r>
          </a:p>
          <a:p>
            <a:pPr marL="0" indent="0">
              <a:buNone/>
            </a:pPr>
            <a:r>
              <a:rPr lang="en-GB" dirty="0"/>
              <a:t>• the station is ‘colossal’ like ‘a vast, echoing cavern’ (she is overwhelmed by the scale of it)</a:t>
            </a:r>
          </a:p>
          <a:p>
            <a:pPr marL="0" indent="0">
              <a:buNone/>
            </a:pPr>
            <a:r>
              <a:rPr lang="en-GB" dirty="0"/>
              <a:t>• someone bumps into her but gives her ‘an exasperated look’ (rude/self- obsessed people)</a:t>
            </a:r>
          </a:p>
          <a:p>
            <a:pPr marL="0" indent="0">
              <a:buNone/>
            </a:pPr>
            <a:r>
              <a:rPr lang="en-GB" dirty="0"/>
              <a:t>• the writer uses Megan’s reactions to the noise and bustle of the city/her perspective</a:t>
            </a:r>
          </a:p>
          <a:p>
            <a:pPr marL="0" indent="0">
              <a:buNone/>
            </a:pPr>
            <a:r>
              <a:rPr lang="en-GB" b="1" dirty="0"/>
              <a:t>This is not a checklist and the question should be marked in levels of response. Look for and reward valid alternatives.</a:t>
            </a:r>
          </a:p>
        </p:txBody>
      </p:sp>
    </p:spTree>
    <p:extLst>
      <p:ext uri="{BB962C8B-B14F-4D97-AF65-F5344CB8AC3E}">
        <p14:creationId xmlns:p14="http://schemas.microsoft.com/office/powerpoint/2010/main" val="12182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7BCEC-0570-49BB-BDAA-D5E874AE0443}"/>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itle 4">
            <a:extLst>
              <a:ext uri="{FF2B5EF4-FFF2-40B4-BE49-F238E27FC236}">
                <a16:creationId xmlns:a16="http://schemas.microsoft.com/office/drawing/2014/main" id="{23957B13-25C1-45FC-8CC6-0160FDDBE73C}"/>
              </a:ext>
            </a:extLst>
          </p:cNvPr>
          <p:cNvSpPr>
            <a:spLocks noGrp="1"/>
          </p:cNvSpPr>
          <p:nvPr>
            <p:ph type="title"/>
          </p:nvPr>
        </p:nvSpPr>
        <p:spPr>
          <a:xfrm>
            <a:off x="874091" y="1274607"/>
            <a:ext cx="11151705" cy="4598504"/>
          </a:xfrm>
          <a:solidFill>
            <a:srgbClr val="FFDF9F"/>
          </a:solidFill>
        </p:spPr>
        <p:txBody>
          <a:bodyPr>
            <a:normAutofit/>
          </a:bodyPr>
          <a:lstStyle/>
          <a:p>
            <a:r>
              <a:rPr lang="en-GB" sz="3200" i="0" dirty="0">
                <a:solidFill>
                  <a:schemeClr val="bg1"/>
                </a:solidFill>
                <a:latin typeface="+mn-lt"/>
              </a:rPr>
              <a:t>1. dull, tiresome or boring</a:t>
            </a:r>
            <a:br>
              <a:rPr lang="en-GB" sz="3200" i="0" dirty="0">
                <a:solidFill>
                  <a:schemeClr val="bg1"/>
                </a:solidFill>
                <a:latin typeface="+mn-lt"/>
              </a:rPr>
            </a:br>
            <a:r>
              <a:rPr lang="en-GB" sz="3200" i="0" dirty="0">
                <a:solidFill>
                  <a:schemeClr val="bg1"/>
                </a:solidFill>
                <a:latin typeface="+mn-lt"/>
              </a:rPr>
              <a:t>2. a thing on which too much money has been spent</a:t>
            </a:r>
            <a:br>
              <a:rPr lang="en-GB" sz="3200" i="0" dirty="0">
                <a:solidFill>
                  <a:schemeClr val="bg1"/>
                </a:solidFill>
                <a:latin typeface="+mn-lt"/>
              </a:rPr>
            </a:br>
            <a:r>
              <a:rPr lang="en-GB" sz="3200" i="0" dirty="0">
                <a:solidFill>
                  <a:schemeClr val="bg1"/>
                </a:solidFill>
                <a:latin typeface="+mn-lt"/>
              </a:rPr>
              <a:t>3. sweep over (something) so as to surround or cover it completely.</a:t>
            </a:r>
            <a:br>
              <a:rPr lang="en-GB" sz="3200" i="0" dirty="0">
                <a:solidFill>
                  <a:schemeClr val="bg1"/>
                </a:solidFill>
                <a:latin typeface="+mn-lt"/>
              </a:rPr>
            </a:br>
            <a:r>
              <a:rPr lang="en-GB" sz="3200" i="0" dirty="0">
                <a:solidFill>
                  <a:schemeClr val="bg1"/>
                </a:solidFill>
                <a:latin typeface="+mn-lt"/>
              </a:rPr>
              <a:t>4. free from disturbance; calm</a:t>
            </a:r>
            <a:br>
              <a:rPr lang="en-GB" sz="3200" i="0" dirty="0">
                <a:solidFill>
                  <a:schemeClr val="bg1"/>
                </a:solidFill>
                <a:latin typeface="+mn-lt"/>
              </a:rPr>
            </a:br>
            <a:r>
              <a:rPr lang="en-GB" sz="3200" i="0" dirty="0">
                <a:solidFill>
                  <a:schemeClr val="bg1"/>
                </a:solidFill>
                <a:latin typeface="+mn-lt"/>
              </a:rPr>
              <a:t>5. intensely irritated and frustrated.</a:t>
            </a:r>
            <a:br>
              <a:rPr lang="en-GB" sz="3200" i="0" dirty="0">
                <a:solidFill>
                  <a:schemeClr val="bg1"/>
                </a:solidFill>
                <a:latin typeface="+mn-lt"/>
              </a:rPr>
            </a:br>
            <a:br>
              <a:rPr lang="en-GB" sz="3200" i="0" dirty="0">
                <a:solidFill>
                  <a:schemeClr val="bg1"/>
                </a:solidFill>
                <a:latin typeface="+mn-lt"/>
              </a:rPr>
            </a:br>
            <a:br>
              <a:rPr lang="en-GB" sz="3200" b="1" i="0" dirty="0">
                <a:solidFill>
                  <a:schemeClr val="bg1"/>
                </a:solidFill>
                <a:latin typeface="+mn-lt"/>
              </a:rPr>
            </a:br>
            <a:r>
              <a:rPr lang="en-GB" sz="3200" b="1" i="0" dirty="0">
                <a:solidFill>
                  <a:schemeClr val="bg1"/>
                </a:solidFill>
                <a:latin typeface="+mn-lt"/>
              </a:rPr>
              <a:t>Tranquil  Tedious  Exasperated  Extravagance  Engulfed</a:t>
            </a:r>
          </a:p>
        </p:txBody>
      </p:sp>
      <p:sp>
        <p:nvSpPr>
          <p:cNvPr id="7" name="TextBox 6">
            <a:extLst>
              <a:ext uri="{FF2B5EF4-FFF2-40B4-BE49-F238E27FC236}">
                <a16:creationId xmlns:a16="http://schemas.microsoft.com/office/drawing/2014/main" id="{4259F4CF-D703-4614-89B7-58BEFD02A339}"/>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Unlocking Vocabulary</a:t>
            </a:r>
          </a:p>
        </p:txBody>
      </p:sp>
      <p:sp>
        <p:nvSpPr>
          <p:cNvPr id="8" name="TextBox 7">
            <a:extLst>
              <a:ext uri="{FF2B5EF4-FFF2-40B4-BE49-F238E27FC236}">
                <a16:creationId xmlns:a16="http://schemas.microsoft.com/office/drawing/2014/main" id="{CCE2B2D4-4EEF-4890-A160-B3450C29CD83}"/>
              </a:ext>
            </a:extLst>
          </p:cNvPr>
          <p:cNvSpPr txBox="1"/>
          <p:nvPr/>
        </p:nvSpPr>
        <p:spPr>
          <a:xfrm>
            <a:off x="874091" y="289718"/>
            <a:ext cx="11039613" cy="646331"/>
          </a:xfrm>
          <a:prstGeom prst="rect">
            <a:avLst/>
          </a:prstGeom>
          <a:solidFill>
            <a:srgbClr val="FFDF9F"/>
          </a:solidFill>
        </p:spPr>
        <p:txBody>
          <a:bodyPr wrap="square" rtlCol="0">
            <a:spAutoFit/>
          </a:bodyPr>
          <a:lstStyle/>
          <a:p>
            <a:r>
              <a:rPr lang="en-GB" sz="3600" u="sng" dirty="0">
                <a:solidFill>
                  <a:schemeClr val="bg1"/>
                </a:solidFill>
              </a:rPr>
              <a:t>Match the vocabulary to the correct definitions.</a:t>
            </a:r>
          </a:p>
        </p:txBody>
      </p:sp>
      <p:sp>
        <p:nvSpPr>
          <p:cNvPr id="14" name="TextBox 13">
            <a:extLst>
              <a:ext uri="{FF2B5EF4-FFF2-40B4-BE49-F238E27FC236}">
                <a16:creationId xmlns:a16="http://schemas.microsoft.com/office/drawing/2014/main" id="{EEB71722-5BEF-4233-B4EC-71D0206E7A61}"/>
              </a:ext>
            </a:extLst>
          </p:cNvPr>
          <p:cNvSpPr txBox="1"/>
          <p:nvPr/>
        </p:nvSpPr>
        <p:spPr>
          <a:xfrm>
            <a:off x="707887" y="6469127"/>
            <a:ext cx="6586330" cy="338554"/>
          </a:xfrm>
          <a:prstGeom prst="rect">
            <a:avLst/>
          </a:prstGeom>
          <a:noFill/>
        </p:spPr>
        <p:txBody>
          <a:bodyPr wrap="square" rtlCol="0">
            <a:spAutoFit/>
          </a:bodyPr>
          <a:lstStyle/>
          <a:p>
            <a:r>
              <a:rPr lang="en-GB" sz="1600" dirty="0"/>
              <a:t>LO: To comment on how language creates impressions.</a:t>
            </a:r>
          </a:p>
        </p:txBody>
      </p:sp>
    </p:spTree>
    <p:extLst>
      <p:ext uri="{BB962C8B-B14F-4D97-AF65-F5344CB8AC3E}">
        <p14:creationId xmlns:p14="http://schemas.microsoft.com/office/powerpoint/2010/main" val="101816557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7BCEC-0570-49BB-BDAA-D5E874AE0443}"/>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itle 4">
            <a:extLst>
              <a:ext uri="{FF2B5EF4-FFF2-40B4-BE49-F238E27FC236}">
                <a16:creationId xmlns:a16="http://schemas.microsoft.com/office/drawing/2014/main" id="{23957B13-25C1-45FC-8CC6-0160FDDBE73C}"/>
              </a:ext>
            </a:extLst>
          </p:cNvPr>
          <p:cNvSpPr>
            <a:spLocks noGrp="1"/>
          </p:cNvSpPr>
          <p:nvPr>
            <p:ph type="title"/>
          </p:nvPr>
        </p:nvSpPr>
        <p:spPr>
          <a:xfrm>
            <a:off x="874091" y="1923581"/>
            <a:ext cx="11151705" cy="3933497"/>
          </a:xfrm>
          <a:solidFill>
            <a:srgbClr val="FFDF9F"/>
          </a:solidFill>
        </p:spPr>
        <p:txBody>
          <a:bodyPr>
            <a:normAutofit fontScale="90000"/>
          </a:bodyPr>
          <a:lstStyle/>
          <a:p>
            <a:br>
              <a:rPr lang="en-GB" i="0" dirty="0">
                <a:solidFill>
                  <a:schemeClr val="bg1"/>
                </a:solidFill>
                <a:latin typeface="+mn-lt"/>
              </a:rPr>
            </a:br>
            <a:br>
              <a:rPr lang="en-GB" i="0" dirty="0">
                <a:solidFill>
                  <a:schemeClr val="bg1"/>
                </a:solidFill>
                <a:latin typeface="+mn-lt"/>
              </a:rPr>
            </a:br>
            <a:r>
              <a:rPr lang="en-GB" i="0" dirty="0">
                <a:solidFill>
                  <a:schemeClr val="bg1"/>
                </a:solidFill>
                <a:latin typeface="+mn-lt"/>
              </a:rPr>
              <a:t>1. </a:t>
            </a:r>
            <a:r>
              <a:rPr lang="en-GB" b="1" i="0" dirty="0">
                <a:solidFill>
                  <a:schemeClr val="bg1"/>
                </a:solidFill>
                <a:latin typeface="+mn-lt"/>
              </a:rPr>
              <a:t>Tedious: </a:t>
            </a:r>
            <a:r>
              <a:rPr lang="en-GB" i="0" dirty="0">
                <a:solidFill>
                  <a:schemeClr val="bg1"/>
                </a:solidFill>
                <a:latin typeface="+mn-lt"/>
              </a:rPr>
              <a:t>dull, tiresome or boring</a:t>
            </a:r>
            <a:br>
              <a:rPr lang="en-GB" i="0" dirty="0">
                <a:solidFill>
                  <a:schemeClr val="bg1"/>
                </a:solidFill>
                <a:latin typeface="+mn-lt"/>
              </a:rPr>
            </a:br>
            <a:r>
              <a:rPr lang="en-GB" i="0" dirty="0">
                <a:solidFill>
                  <a:schemeClr val="bg1"/>
                </a:solidFill>
                <a:latin typeface="+mn-lt"/>
              </a:rPr>
              <a:t>2. </a:t>
            </a:r>
            <a:r>
              <a:rPr lang="en-GB" b="1" i="0" dirty="0">
                <a:solidFill>
                  <a:schemeClr val="bg1"/>
                </a:solidFill>
                <a:latin typeface="+mn-lt"/>
              </a:rPr>
              <a:t>Extravagance: </a:t>
            </a:r>
            <a:r>
              <a:rPr lang="en-GB" i="0" dirty="0">
                <a:solidFill>
                  <a:schemeClr val="bg1"/>
                </a:solidFill>
                <a:latin typeface="+mn-lt"/>
              </a:rPr>
              <a:t>a thing on which too much money has been spent</a:t>
            </a:r>
            <a:br>
              <a:rPr lang="en-GB" i="0" dirty="0">
                <a:solidFill>
                  <a:schemeClr val="bg1"/>
                </a:solidFill>
                <a:latin typeface="+mn-lt"/>
              </a:rPr>
            </a:br>
            <a:r>
              <a:rPr lang="en-GB" i="0" dirty="0">
                <a:solidFill>
                  <a:schemeClr val="bg1"/>
                </a:solidFill>
                <a:latin typeface="+mn-lt"/>
              </a:rPr>
              <a:t>3. </a:t>
            </a:r>
            <a:r>
              <a:rPr lang="en-GB" b="1" i="0" dirty="0">
                <a:solidFill>
                  <a:schemeClr val="bg1"/>
                </a:solidFill>
                <a:latin typeface="+mn-lt"/>
              </a:rPr>
              <a:t>Engulfed: </a:t>
            </a:r>
            <a:r>
              <a:rPr lang="en-GB" i="0" dirty="0">
                <a:solidFill>
                  <a:schemeClr val="bg1"/>
                </a:solidFill>
                <a:latin typeface="+mn-lt"/>
              </a:rPr>
              <a:t>sweep over (something) so as to surround or cover it completely.</a:t>
            </a:r>
            <a:br>
              <a:rPr lang="en-GB" i="0" dirty="0">
                <a:solidFill>
                  <a:schemeClr val="bg1"/>
                </a:solidFill>
                <a:latin typeface="+mn-lt"/>
              </a:rPr>
            </a:br>
            <a:r>
              <a:rPr lang="en-GB" i="0" dirty="0">
                <a:solidFill>
                  <a:schemeClr val="bg1"/>
                </a:solidFill>
                <a:latin typeface="+mn-lt"/>
              </a:rPr>
              <a:t>4. </a:t>
            </a:r>
            <a:r>
              <a:rPr lang="en-GB" b="1" i="0" dirty="0">
                <a:solidFill>
                  <a:schemeClr val="bg1"/>
                </a:solidFill>
                <a:latin typeface="+mn-lt"/>
              </a:rPr>
              <a:t>Tranquil: </a:t>
            </a:r>
            <a:r>
              <a:rPr lang="en-GB" i="0" dirty="0">
                <a:solidFill>
                  <a:schemeClr val="bg1"/>
                </a:solidFill>
                <a:latin typeface="+mn-lt"/>
              </a:rPr>
              <a:t>free from disturbance; calm</a:t>
            </a:r>
            <a:br>
              <a:rPr lang="en-GB" i="0" dirty="0">
                <a:solidFill>
                  <a:schemeClr val="bg1"/>
                </a:solidFill>
                <a:latin typeface="+mn-lt"/>
              </a:rPr>
            </a:br>
            <a:r>
              <a:rPr lang="en-GB" i="0" dirty="0">
                <a:solidFill>
                  <a:schemeClr val="bg1"/>
                </a:solidFill>
                <a:latin typeface="+mn-lt"/>
              </a:rPr>
              <a:t>5. </a:t>
            </a:r>
            <a:r>
              <a:rPr lang="en-GB" b="1" i="0" dirty="0">
                <a:solidFill>
                  <a:schemeClr val="bg1"/>
                </a:solidFill>
                <a:latin typeface="+mn-lt"/>
              </a:rPr>
              <a:t>Exasperated: </a:t>
            </a:r>
            <a:r>
              <a:rPr lang="en-GB" i="0" dirty="0">
                <a:solidFill>
                  <a:schemeClr val="bg1"/>
                </a:solidFill>
                <a:latin typeface="+mn-lt"/>
              </a:rPr>
              <a:t>intensely irritated and frustrated.</a:t>
            </a:r>
            <a:br>
              <a:rPr lang="en-GB" sz="3200" i="0" dirty="0">
                <a:solidFill>
                  <a:schemeClr val="bg1"/>
                </a:solidFill>
                <a:latin typeface="+mn-lt"/>
              </a:rPr>
            </a:br>
            <a:br>
              <a:rPr lang="en-GB" sz="3200" i="0" dirty="0">
                <a:solidFill>
                  <a:schemeClr val="bg1"/>
                </a:solidFill>
                <a:latin typeface="+mn-lt"/>
              </a:rPr>
            </a:br>
            <a:br>
              <a:rPr lang="en-GB" sz="3200" b="1" i="0" dirty="0">
                <a:solidFill>
                  <a:schemeClr val="bg1"/>
                </a:solidFill>
                <a:latin typeface="+mn-lt"/>
              </a:rPr>
            </a:br>
            <a:endParaRPr lang="en-GB" sz="3200" b="1" i="0" dirty="0">
              <a:solidFill>
                <a:schemeClr val="bg1"/>
              </a:solidFill>
              <a:latin typeface="+mn-lt"/>
            </a:endParaRPr>
          </a:p>
        </p:txBody>
      </p:sp>
      <p:sp>
        <p:nvSpPr>
          <p:cNvPr id="7" name="TextBox 6">
            <a:extLst>
              <a:ext uri="{FF2B5EF4-FFF2-40B4-BE49-F238E27FC236}">
                <a16:creationId xmlns:a16="http://schemas.microsoft.com/office/drawing/2014/main" id="{4259F4CF-D703-4614-89B7-58BEFD02A339}"/>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Answers</a:t>
            </a:r>
          </a:p>
        </p:txBody>
      </p:sp>
      <p:sp>
        <p:nvSpPr>
          <p:cNvPr id="8" name="TextBox 7">
            <a:extLst>
              <a:ext uri="{FF2B5EF4-FFF2-40B4-BE49-F238E27FC236}">
                <a16:creationId xmlns:a16="http://schemas.microsoft.com/office/drawing/2014/main" id="{CCE2B2D4-4EEF-4890-A160-B3450C29CD83}"/>
              </a:ext>
            </a:extLst>
          </p:cNvPr>
          <p:cNvSpPr txBox="1"/>
          <p:nvPr/>
        </p:nvSpPr>
        <p:spPr>
          <a:xfrm>
            <a:off x="874091" y="289718"/>
            <a:ext cx="4784587" cy="646331"/>
          </a:xfrm>
          <a:prstGeom prst="rect">
            <a:avLst/>
          </a:prstGeom>
          <a:solidFill>
            <a:srgbClr val="FFDF9F"/>
          </a:solidFill>
        </p:spPr>
        <p:txBody>
          <a:bodyPr wrap="square" rtlCol="0">
            <a:spAutoFit/>
          </a:bodyPr>
          <a:lstStyle/>
          <a:p>
            <a:r>
              <a:rPr lang="en-GB" sz="3600" u="sng" dirty="0">
                <a:solidFill>
                  <a:schemeClr val="bg1"/>
                </a:solidFill>
              </a:rPr>
              <a:t>Check your answers:</a:t>
            </a:r>
          </a:p>
        </p:txBody>
      </p:sp>
      <p:sp>
        <p:nvSpPr>
          <p:cNvPr id="14" name="TextBox 13">
            <a:extLst>
              <a:ext uri="{FF2B5EF4-FFF2-40B4-BE49-F238E27FC236}">
                <a16:creationId xmlns:a16="http://schemas.microsoft.com/office/drawing/2014/main" id="{EEB71722-5BEF-4233-B4EC-71D0206E7A61}"/>
              </a:ext>
            </a:extLst>
          </p:cNvPr>
          <p:cNvSpPr txBox="1"/>
          <p:nvPr/>
        </p:nvSpPr>
        <p:spPr>
          <a:xfrm>
            <a:off x="707887" y="6469127"/>
            <a:ext cx="6586330" cy="338554"/>
          </a:xfrm>
          <a:prstGeom prst="rect">
            <a:avLst/>
          </a:prstGeom>
          <a:noFill/>
        </p:spPr>
        <p:txBody>
          <a:bodyPr wrap="square" rtlCol="0">
            <a:spAutoFit/>
          </a:bodyPr>
          <a:lstStyle/>
          <a:p>
            <a:r>
              <a:rPr lang="en-GB" sz="1600" dirty="0"/>
              <a:t>LO: To comment on how language creates impressions.</a:t>
            </a:r>
          </a:p>
        </p:txBody>
      </p:sp>
    </p:spTree>
    <p:extLst>
      <p:ext uri="{BB962C8B-B14F-4D97-AF65-F5344CB8AC3E}">
        <p14:creationId xmlns:p14="http://schemas.microsoft.com/office/powerpoint/2010/main" val="232646902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7BCEC-0570-49BB-BDAA-D5E874AE0443}"/>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itle 4">
            <a:extLst>
              <a:ext uri="{FF2B5EF4-FFF2-40B4-BE49-F238E27FC236}">
                <a16:creationId xmlns:a16="http://schemas.microsoft.com/office/drawing/2014/main" id="{23957B13-25C1-45FC-8CC6-0160FDDBE73C}"/>
              </a:ext>
            </a:extLst>
          </p:cNvPr>
          <p:cNvSpPr>
            <a:spLocks noGrp="1"/>
          </p:cNvSpPr>
          <p:nvPr>
            <p:ph type="title"/>
          </p:nvPr>
        </p:nvSpPr>
        <p:spPr>
          <a:xfrm>
            <a:off x="1496943" y="1855830"/>
            <a:ext cx="10125213" cy="3869635"/>
          </a:xfrm>
          <a:solidFill>
            <a:srgbClr val="FFDF9F"/>
          </a:solidFill>
        </p:spPr>
        <p:txBody>
          <a:bodyPr>
            <a:normAutofit fontScale="90000"/>
          </a:bodyPr>
          <a:lstStyle/>
          <a:p>
            <a:br>
              <a:rPr lang="en-GB" i="0" dirty="0">
                <a:solidFill>
                  <a:schemeClr val="bg1"/>
                </a:solidFill>
                <a:latin typeface="+mn-lt"/>
              </a:rPr>
            </a:br>
            <a:r>
              <a:rPr lang="en-GB" sz="4800" dirty="0">
                <a:solidFill>
                  <a:schemeClr val="bg1"/>
                </a:solidFill>
                <a:latin typeface="Arial" panose="020B0604020202020204" pitchFamily="34" charset="0"/>
                <a:cs typeface="Arial" panose="020B0604020202020204" pitchFamily="34" charset="0"/>
              </a:rPr>
              <a:t>Focusing on information retrieval. </a:t>
            </a:r>
            <a:br>
              <a:rPr lang="en-GB" sz="4800" dirty="0">
                <a:solidFill>
                  <a:schemeClr val="bg1"/>
                </a:solidFill>
                <a:latin typeface="Arial" panose="020B0604020202020204" pitchFamily="34" charset="0"/>
                <a:cs typeface="Arial" panose="020B0604020202020204" pitchFamily="34" charset="0"/>
              </a:rPr>
            </a:br>
            <a:r>
              <a:rPr lang="en-GB" sz="4800" dirty="0">
                <a:solidFill>
                  <a:schemeClr val="bg1"/>
                </a:solidFill>
                <a:latin typeface="Arial" panose="020B0604020202020204" pitchFamily="34" charset="0"/>
                <a:cs typeface="Arial" panose="020B0604020202020204" pitchFamily="34" charset="0"/>
              </a:rPr>
              <a:t>FIND 5 FACTS/THINGS….</a:t>
            </a:r>
            <a:br>
              <a:rPr lang="en-GB" sz="48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Needs to have 5 separate ideas – try to get your points from different sentences/areas of the section.</a:t>
            </a:r>
            <a:br>
              <a:rPr lang="en-GB" sz="32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Avoid using quotations – rewrite in your own words instead.</a:t>
            </a:r>
            <a:br>
              <a:rPr lang="en-GB" sz="32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Should take about 5-7 minutes.</a:t>
            </a:r>
            <a:br>
              <a:rPr lang="en-GB" sz="32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Worth 5 marks.</a:t>
            </a:r>
            <a:br>
              <a:rPr lang="en-GB" sz="3200" dirty="0">
                <a:solidFill>
                  <a:schemeClr val="bg1"/>
                </a:solidFill>
                <a:latin typeface="Arial" panose="020B0604020202020204" pitchFamily="34" charset="0"/>
                <a:cs typeface="Arial" panose="020B0604020202020204" pitchFamily="34" charset="0"/>
              </a:rPr>
            </a:br>
            <a:endParaRPr lang="en-GB" sz="3200" b="1" i="0" dirty="0">
              <a:solidFill>
                <a:schemeClr val="bg1"/>
              </a:solidFill>
              <a:latin typeface="+mn-lt"/>
            </a:endParaRPr>
          </a:p>
        </p:txBody>
      </p:sp>
      <p:sp>
        <p:nvSpPr>
          <p:cNvPr id="7" name="TextBox 6">
            <a:extLst>
              <a:ext uri="{FF2B5EF4-FFF2-40B4-BE49-F238E27FC236}">
                <a16:creationId xmlns:a16="http://schemas.microsoft.com/office/drawing/2014/main" id="{4259F4CF-D703-4614-89B7-58BEFD02A339}"/>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Learning Content</a:t>
            </a:r>
          </a:p>
        </p:txBody>
      </p:sp>
      <p:sp>
        <p:nvSpPr>
          <p:cNvPr id="8" name="TextBox 7">
            <a:extLst>
              <a:ext uri="{FF2B5EF4-FFF2-40B4-BE49-F238E27FC236}">
                <a16:creationId xmlns:a16="http://schemas.microsoft.com/office/drawing/2014/main" id="{CCE2B2D4-4EEF-4890-A160-B3450C29CD83}"/>
              </a:ext>
            </a:extLst>
          </p:cNvPr>
          <p:cNvSpPr txBox="1"/>
          <p:nvPr/>
        </p:nvSpPr>
        <p:spPr>
          <a:xfrm>
            <a:off x="4200663" y="342727"/>
            <a:ext cx="3790674" cy="769441"/>
          </a:xfrm>
          <a:prstGeom prst="rect">
            <a:avLst/>
          </a:prstGeom>
          <a:solidFill>
            <a:srgbClr val="FFDF9F"/>
          </a:solidFill>
        </p:spPr>
        <p:txBody>
          <a:bodyPr wrap="square" rtlCol="0">
            <a:spAutoFit/>
          </a:bodyPr>
          <a:lstStyle/>
          <a:p>
            <a:r>
              <a:rPr lang="en-GB" sz="4400" u="sng" dirty="0">
                <a:solidFill>
                  <a:schemeClr val="bg1"/>
                </a:solidFill>
              </a:rPr>
              <a:t>QUESTION A1</a:t>
            </a:r>
          </a:p>
        </p:txBody>
      </p:sp>
      <p:sp>
        <p:nvSpPr>
          <p:cNvPr id="14" name="TextBox 13">
            <a:extLst>
              <a:ext uri="{FF2B5EF4-FFF2-40B4-BE49-F238E27FC236}">
                <a16:creationId xmlns:a16="http://schemas.microsoft.com/office/drawing/2014/main" id="{EEB71722-5BEF-4233-B4EC-71D0206E7A61}"/>
              </a:ext>
            </a:extLst>
          </p:cNvPr>
          <p:cNvSpPr txBox="1"/>
          <p:nvPr/>
        </p:nvSpPr>
        <p:spPr>
          <a:xfrm>
            <a:off x="707887" y="6469127"/>
            <a:ext cx="6586330" cy="338554"/>
          </a:xfrm>
          <a:prstGeom prst="rect">
            <a:avLst/>
          </a:prstGeom>
          <a:noFill/>
        </p:spPr>
        <p:txBody>
          <a:bodyPr wrap="square" rtlCol="0">
            <a:spAutoFit/>
          </a:bodyPr>
          <a:lstStyle/>
          <a:p>
            <a:r>
              <a:rPr lang="en-GB" sz="1600" dirty="0"/>
              <a:t>LO: To comment on how language creates impressions.</a:t>
            </a:r>
          </a:p>
        </p:txBody>
      </p:sp>
    </p:spTree>
    <p:extLst>
      <p:ext uri="{BB962C8B-B14F-4D97-AF65-F5344CB8AC3E}">
        <p14:creationId xmlns:p14="http://schemas.microsoft.com/office/powerpoint/2010/main" val="14943894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6404113" y="118517"/>
            <a:ext cx="5615609" cy="1596236"/>
          </a:xfrm>
          <a:solidFill>
            <a:srgbClr val="FFDF9F"/>
          </a:solidFill>
        </p:spPr>
        <p:txBody>
          <a:bodyPr>
            <a:noAutofit/>
          </a:bodyPr>
          <a:lstStyle/>
          <a:p>
            <a:r>
              <a:rPr lang="en-GB" sz="2800" b="1" i="0" dirty="0">
                <a:latin typeface="+mn-lt"/>
              </a:rPr>
              <a:t>Read lines 1-11.</a:t>
            </a:r>
            <a:br>
              <a:rPr lang="en-GB" sz="2800" b="1" i="0" dirty="0">
                <a:latin typeface="+mn-lt"/>
              </a:rPr>
            </a:br>
            <a:r>
              <a:rPr lang="en-GB" sz="2800" b="1" i="0" dirty="0">
                <a:latin typeface="+mn-lt"/>
              </a:rPr>
              <a:t>A1. </a:t>
            </a:r>
            <a:r>
              <a:rPr lang="en-GB" sz="2800" i="0" dirty="0">
                <a:latin typeface="+mn-lt"/>
              </a:rPr>
              <a:t>List five things that Megan thinks or feels about being in England. [5]</a:t>
            </a:r>
            <a:endParaRPr lang="en-GB" sz="2800"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solidFill>
            <a:srgbClr val="FFDF9F"/>
          </a:solidFill>
        </p:spPr>
        <p:txBody>
          <a:bodyPr>
            <a:normAutofit lnSpcReduction="10000"/>
          </a:bodyPr>
          <a:lstStyle/>
          <a:p>
            <a:pPr marL="0" indent="0">
              <a:buNone/>
            </a:pPr>
            <a:endParaRPr lang="en-GB" dirty="0"/>
          </a:p>
          <a:p>
            <a:pPr marL="514350" indent="-514350">
              <a:buFont typeface="+mj-lt"/>
              <a:buAutoNum type="arabicPeriod"/>
            </a:pPr>
            <a:r>
              <a:rPr lang="en-GB" dirty="0"/>
              <a:t>She had expected it to rain.</a:t>
            </a:r>
          </a:p>
          <a:p>
            <a:pPr marL="514350" indent="-514350">
              <a:buFont typeface="+mj-lt"/>
              <a:buAutoNum type="arabicPeriod"/>
            </a:pPr>
            <a:r>
              <a:rPr lang="en-GB" dirty="0"/>
              <a:t>She thinks the trolleys are handy.</a:t>
            </a:r>
          </a:p>
          <a:p>
            <a:pPr marL="0" indent="0">
              <a:buNone/>
            </a:pPr>
            <a:r>
              <a:rPr lang="en-GB" dirty="0"/>
              <a:t>3. She had some difficulty getting the suitcase up the</a:t>
            </a:r>
          </a:p>
          <a:p>
            <a:pPr marL="0" indent="0">
              <a:buNone/>
            </a:pPr>
            <a:r>
              <a:rPr lang="en-GB" dirty="0"/>
              <a:t>steps into the carriage, but a guard saw her struggling and heaved it up behind her.</a:t>
            </a:r>
          </a:p>
          <a:p>
            <a:pPr marL="0" indent="0">
              <a:buNone/>
            </a:pPr>
            <a:r>
              <a:rPr lang="en-GB" dirty="0"/>
              <a:t>4. She thinks the train guard is rude.</a:t>
            </a:r>
          </a:p>
          <a:p>
            <a:pPr marL="0" indent="0">
              <a:buNone/>
            </a:pPr>
            <a:r>
              <a:rPr lang="en-GB" dirty="0"/>
              <a:t>5. She has gone to London. </a:t>
            </a: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1: Mastery</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11" name="Oval 10">
            <a:extLst>
              <a:ext uri="{FF2B5EF4-FFF2-40B4-BE49-F238E27FC236}">
                <a16:creationId xmlns:a16="http://schemas.microsoft.com/office/drawing/2014/main" id="{AE0D3A9F-4A1A-4CEB-8C4B-BC92941745DA}"/>
              </a:ext>
            </a:extLst>
          </p:cNvPr>
          <p:cNvSpPr/>
          <p:nvPr/>
        </p:nvSpPr>
        <p:spPr>
          <a:xfrm>
            <a:off x="974035" y="685800"/>
            <a:ext cx="5283200" cy="1770743"/>
          </a:xfrm>
          <a:prstGeom prst="ellipse">
            <a:avLst/>
          </a:prstGeom>
          <a:solidFill>
            <a:schemeClr val="accent2">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haroni" panose="02010803020104030203" pitchFamily="2" charset="-79"/>
                <a:cs typeface="Aharoni" panose="02010803020104030203" pitchFamily="2" charset="-79"/>
              </a:rPr>
              <a:t>How many marks would this response get?</a:t>
            </a:r>
          </a:p>
        </p:txBody>
      </p:sp>
    </p:spTree>
    <p:extLst>
      <p:ext uri="{BB962C8B-B14F-4D97-AF65-F5344CB8AC3E}">
        <p14:creationId xmlns:p14="http://schemas.microsoft.com/office/powerpoint/2010/main" val="412897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6404113" y="118517"/>
            <a:ext cx="5615609" cy="1596236"/>
          </a:xfrm>
          <a:solidFill>
            <a:srgbClr val="FFDF9F"/>
          </a:solidFill>
        </p:spPr>
        <p:txBody>
          <a:bodyPr>
            <a:noAutofit/>
          </a:bodyPr>
          <a:lstStyle/>
          <a:p>
            <a:r>
              <a:rPr lang="en-GB" sz="2800" b="1" i="0" dirty="0">
                <a:latin typeface="+mn-lt"/>
              </a:rPr>
              <a:t>Read lines 1-11.</a:t>
            </a:r>
            <a:br>
              <a:rPr lang="en-GB" sz="2800" b="1" i="0" dirty="0">
                <a:latin typeface="+mn-lt"/>
              </a:rPr>
            </a:br>
            <a:r>
              <a:rPr lang="en-GB" sz="2800" b="1" i="0" dirty="0">
                <a:latin typeface="+mn-lt"/>
              </a:rPr>
              <a:t>A1. </a:t>
            </a:r>
            <a:r>
              <a:rPr lang="en-GB" sz="2800" i="0" dirty="0">
                <a:latin typeface="+mn-lt"/>
              </a:rPr>
              <a:t>List five things that Megan thinks or feels about being in England. [5]</a:t>
            </a:r>
            <a:endParaRPr lang="en-GB" sz="2800"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solidFill>
            <a:srgbClr val="FFDF9F"/>
          </a:solidFill>
        </p:spPr>
        <p:txBody>
          <a:bodyPr>
            <a:normAutofit lnSpcReduction="10000"/>
          </a:bodyPr>
          <a:lstStyle/>
          <a:p>
            <a:pPr marL="0" indent="0">
              <a:buNone/>
            </a:pPr>
            <a:endParaRPr lang="en-GB" dirty="0"/>
          </a:p>
          <a:p>
            <a:pPr marL="514350" indent="-514350">
              <a:buFont typeface="+mj-lt"/>
              <a:buAutoNum type="arabicPeriod"/>
            </a:pPr>
            <a:r>
              <a:rPr lang="en-GB" dirty="0"/>
              <a:t>She had expected it to rain.</a:t>
            </a:r>
          </a:p>
          <a:p>
            <a:pPr marL="514350" indent="-514350">
              <a:buFont typeface="+mj-lt"/>
              <a:buAutoNum type="arabicPeriod"/>
            </a:pPr>
            <a:r>
              <a:rPr lang="en-GB" dirty="0"/>
              <a:t>She thinks the trolleys are handy.</a:t>
            </a:r>
          </a:p>
          <a:p>
            <a:pPr marL="0" indent="0">
              <a:buNone/>
            </a:pPr>
            <a:r>
              <a:rPr lang="en-GB" dirty="0"/>
              <a:t>3. She had some difficulty getting the suitcase up the</a:t>
            </a:r>
          </a:p>
          <a:p>
            <a:pPr marL="0" indent="0">
              <a:buNone/>
            </a:pPr>
            <a:r>
              <a:rPr lang="en-GB" dirty="0"/>
              <a:t>steps into the carriage, but a guard saw her struggling and heaved it up behind her.</a:t>
            </a:r>
          </a:p>
          <a:p>
            <a:pPr marL="0" indent="0">
              <a:buNone/>
            </a:pPr>
            <a:r>
              <a:rPr lang="en-GB" dirty="0"/>
              <a:t>4. She thinks the train guard is rude.</a:t>
            </a:r>
          </a:p>
          <a:p>
            <a:pPr marL="0" indent="0">
              <a:buNone/>
            </a:pPr>
            <a:r>
              <a:rPr lang="en-GB" dirty="0"/>
              <a:t>5. She has gone to London. </a:t>
            </a: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1: Mastery</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11" name="Oval 10">
            <a:extLst>
              <a:ext uri="{FF2B5EF4-FFF2-40B4-BE49-F238E27FC236}">
                <a16:creationId xmlns:a16="http://schemas.microsoft.com/office/drawing/2014/main" id="{AE0D3A9F-4A1A-4CEB-8C4B-BC92941745DA}"/>
              </a:ext>
            </a:extLst>
          </p:cNvPr>
          <p:cNvSpPr/>
          <p:nvPr/>
        </p:nvSpPr>
        <p:spPr>
          <a:xfrm>
            <a:off x="974035" y="-2"/>
            <a:ext cx="5283200" cy="2456546"/>
          </a:xfrm>
          <a:prstGeom prst="ellipse">
            <a:avLst/>
          </a:prstGeom>
          <a:solidFill>
            <a:schemeClr val="accent2">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Aharoni" panose="02010803020104030203" pitchFamily="2" charset="-79"/>
                <a:cs typeface="Aharoni" panose="02010803020104030203" pitchFamily="2" charset="-79"/>
              </a:rPr>
              <a:t>2/5</a:t>
            </a:r>
          </a:p>
          <a:p>
            <a:pPr algn="ctr"/>
            <a:r>
              <a:rPr lang="en-GB" sz="3200" dirty="0">
                <a:latin typeface="Aharoni" panose="02010803020104030203" pitchFamily="2" charset="-79"/>
                <a:cs typeface="Aharoni" panose="02010803020104030203" pitchFamily="2" charset="-79"/>
              </a:rPr>
              <a:t>Now change the incorrect points to get </a:t>
            </a:r>
            <a:r>
              <a:rPr lang="en-GB" sz="4400" dirty="0">
                <a:latin typeface="Aharoni" panose="02010803020104030203" pitchFamily="2" charset="-79"/>
                <a:cs typeface="Aharoni" panose="02010803020104030203" pitchFamily="2" charset="-79"/>
              </a:rPr>
              <a:t>5/5</a:t>
            </a:r>
          </a:p>
          <a:p>
            <a:pPr algn="ctr"/>
            <a:endParaRPr lang="en-GB" sz="3200" dirty="0">
              <a:latin typeface="Aharoni" panose="02010803020104030203" pitchFamily="2" charset="-79"/>
              <a:cs typeface="Aharoni" panose="02010803020104030203" pitchFamily="2" charset="-79"/>
            </a:endParaRPr>
          </a:p>
        </p:txBody>
      </p:sp>
      <p:pic>
        <p:nvPicPr>
          <p:cNvPr id="4" name="Picture 2" descr="Free Green Tick Mark, Download Free Clip Art, Free Clip Art on ...">
            <a:extLst>
              <a:ext uri="{FF2B5EF4-FFF2-40B4-BE49-F238E27FC236}">
                <a16:creationId xmlns:a16="http://schemas.microsoft.com/office/drawing/2014/main" id="{BE55CE62-E0A5-4F31-88FA-3A7A2F8FB5E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40158" y="2163229"/>
            <a:ext cx="927011" cy="883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Green Tick Mark, Download Free Clip Art, Free Clip Art on ...">
            <a:extLst>
              <a:ext uri="{FF2B5EF4-FFF2-40B4-BE49-F238E27FC236}">
                <a16:creationId xmlns:a16="http://schemas.microsoft.com/office/drawing/2014/main" id="{296877EE-3589-4C4E-982E-5407B9645DD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86438" y="2601409"/>
            <a:ext cx="927011" cy="8835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ree Red Cross Transparent Background, Download Free Clip Art ...">
            <a:extLst>
              <a:ext uri="{FF2B5EF4-FFF2-40B4-BE49-F238E27FC236}">
                <a16:creationId xmlns:a16="http://schemas.microsoft.com/office/drawing/2014/main" id="{DD52C19D-CEB1-488F-BD34-34D1FF7EA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158" y="4348552"/>
            <a:ext cx="644663" cy="5527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Red Cross Transparent Background, Download Free Clip Art ...">
            <a:extLst>
              <a:ext uri="{FF2B5EF4-FFF2-40B4-BE49-F238E27FC236}">
                <a16:creationId xmlns:a16="http://schemas.microsoft.com/office/drawing/2014/main" id="{9C0C368E-A4CD-46A2-B904-C69658226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786" y="4938794"/>
            <a:ext cx="644663" cy="5527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ree Red Cross Transparent Background, Download Free Clip Art ...">
            <a:extLst>
              <a:ext uri="{FF2B5EF4-FFF2-40B4-BE49-F238E27FC236}">
                <a16:creationId xmlns:a16="http://schemas.microsoft.com/office/drawing/2014/main" id="{0700ED37-ECD3-4D90-B207-E6BCD4741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026" y="5491542"/>
            <a:ext cx="644663" cy="5527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0D64ECFA-6DA1-4E64-B9BC-5368B62EF585}"/>
              </a:ext>
            </a:extLst>
          </p:cNvPr>
          <p:cNvCxnSpPr>
            <a:cxnSpLocks/>
            <a:endCxn id="17" idx="3"/>
          </p:cNvCxnSpPr>
          <p:nvPr/>
        </p:nvCxnSpPr>
        <p:spPr>
          <a:xfrm flipH="1" flipV="1">
            <a:off x="5803689" y="5767916"/>
            <a:ext cx="1252844" cy="2786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A08C4DE-067E-434D-95E3-C07807ABFAC4}"/>
              </a:ext>
            </a:extLst>
          </p:cNvPr>
          <p:cNvCxnSpPr>
            <a:cxnSpLocks/>
          </p:cNvCxnSpPr>
          <p:nvPr/>
        </p:nvCxnSpPr>
        <p:spPr>
          <a:xfrm flipH="1">
            <a:off x="7043762" y="5056501"/>
            <a:ext cx="857218" cy="1162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0B4DB9A-8663-4F90-82C0-5B829924FD48}"/>
              </a:ext>
            </a:extLst>
          </p:cNvPr>
          <p:cNvCxnSpPr>
            <a:cxnSpLocks/>
          </p:cNvCxnSpPr>
          <p:nvPr/>
        </p:nvCxnSpPr>
        <p:spPr>
          <a:xfrm flipH="1">
            <a:off x="10026177" y="3284644"/>
            <a:ext cx="808304" cy="7995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12523F89-AEDC-4BD5-8050-E0080CD1A171}"/>
              </a:ext>
            </a:extLst>
          </p:cNvPr>
          <p:cNvSpPr txBox="1"/>
          <p:nvPr/>
        </p:nvSpPr>
        <p:spPr>
          <a:xfrm>
            <a:off x="9617291" y="2576300"/>
            <a:ext cx="2402431" cy="646331"/>
          </a:xfrm>
          <a:prstGeom prst="rect">
            <a:avLst/>
          </a:prstGeom>
          <a:solidFill>
            <a:schemeClr val="accent2">
              <a:lumMod val="75000"/>
            </a:schemeClr>
          </a:solidFill>
          <a:ln>
            <a:solidFill>
              <a:schemeClr val="tx1"/>
            </a:solidFill>
          </a:ln>
        </p:spPr>
        <p:txBody>
          <a:bodyPr wrap="square" rtlCol="0">
            <a:spAutoFit/>
          </a:bodyPr>
          <a:lstStyle/>
          <a:p>
            <a:r>
              <a:rPr lang="en-GB" dirty="0">
                <a:solidFill>
                  <a:schemeClr val="bg1"/>
                </a:solidFill>
              </a:rPr>
              <a:t>Copying out an unabridged quote.</a:t>
            </a:r>
          </a:p>
        </p:txBody>
      </p:sp>
      <p:sp>
        <p:nvSpPr>
          <p:cNvPr id="24" name="TextBox 23">
            <a:extLst>
              <a:ext uri="{FF2B5EF4-FFF2-40B4-BE49-F238E27FC236}">
                <a16:creationId xmlns:a16="http://schemas.microsoft.com/office/drawing/2014/main" id="{6E4AF652-B02B-42BF-8F21-FF3767B6A3F4}"/>
              </a:ext>
            </a:extLst>
          </p:cNvPr>
          <p:cNvSpPr txBox="1"/>
          <p:nvPr/>
        </p:nvSpPr>
        <p:spPr>
          <a:xfrm>
            <a:off x="7214861" y="5944286"/>
            <a:ext cx="1929140" cy="646331"/>
          </a:xfrm>
          <a:prstGeom prst="rect">
            <a:avLst/>
          </a:prstGeom>
          <a:solidFill>
            <a:schemeClr val="accent2">
              <a:lumMod val="75000"/>
            </a:schemeClr>
          </a:solidFill>
          <a:ln>
            <a:solidFill>
              <a:schemeClr val="tx1"/>
            </a:solidFill>
          </a:ln>
        </p:spPr>
        <p:txBody>
          <a:bodyPr wrap="square" rtlCol="0">
            <a:spAutoFit/>
          </a:bodyPr>
          <a:lstStyle/>
          <a:p>
            <a:r>
              <a:rPr lang="en-GB" dirty="0">
                <a:solidFill>
                  <a:schemeClr val="bg1"/>
                </a:solidFill>
              </a:rPr>
              <a:t>Not answering the question.</a:t>
            </a:r>
          </a:p>
        </p:txBody>
      </p:sp>
      <p:sp>
        <p:nvSpPr>
          <p:cNvPr id="26" name="TextBox 25">
            <a:extLst>
              <a:ext uri="{FF2B5EF4-FFF2-40B4-BE49-F238E27FC236}">
                <a16:creationId xmlns:a16="http://schemas.microsoft.com/office/drawing/2014/main" id="{390D89B0-4AB6-41BA-A313-9A742604F35D}"/>
              </a:ext>
            </a:extLst>
          </p:cNvPr>
          <p:cNvSpPr txBox="1"/>
          <p:nvPr/>
        </p:nvSpPr>
        <p:spPr>
          <a:xfrm>
            <a:off x="8004197" y="4791466"/>
            <a:ext cx="2208064" cy="646331"/>
          </a:xfrm>
          <a:prstGeom prst="rect">
            <a:avLst/>
          </a:prstGeom>
          <a:solidFill>
            <a:schemeClr val="accent2">
              <a:lumMod val="75000"/>
            </a:schemeClr>
          </a:solidFill>
          <a:ln>
            <a:solidFill>
              <a:schemeClr val="tx1"/>
            </a:solidFill>
          </a:ln>
        </p:spPr>
        <p:txBody>
          <a:bodyPr wrap="square" rtlCol="0">
            <a:spAutoFit/>
          </a:bodyPr>
          <a:lstStyle/>
          <a:p>
            <a:r>
              <a:rPr lang="en-GB" dirty="0">
                <a:solidFill>
                  <a:schemeClr val="bg1"/>
                </a:solidFill>
              </a:rPr>
              <a:t>Misunderstanding of the text.</a:t>
            </a:r>
          </a:p>
        </p:txBody>
      </p:sp>
    </p:spTree>
    <p:extLst>
      <p:ext uri="{BB962C8B-B14F-4D97-AF65-F5344CB8AC3E}">
        <p14:creationId xmlns:p14="http://schemas.microsoft.com/office/powerpoint/2010/main" val="370578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4464324" y="180683"/>
            <a:ext cx="3813313" cy="778016"/>
          </a:xfrm>
          <a:solidFill>
            <a:srgbClr val="FFDF9F"/>
          </a:solidFill>
        </p:spPr>
        <p:txBody>
          <a:bodyPr>
            <a:noAutofit/>
          </a:bodyPr>
          <a:lstStyle/>
          <a:p>
            <a:r>
              <a:rPr lang="en-GB" sz="4800" b="1" i="0" u="sng" dirty="0">
                <a:latin typeface="+mn-lt"/>
              </a:rPr>
              <a:t>Question A1</a:t>
            </a:r>
            <a:endParaRPr lang="en-GB" sz="2800" u="sng"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983422" y="1139372"/>
            <a:ext cx="10933043" cy="5279435"/>
          </a:xfrm>
          <a:solidFill>
            <a:srgbClr val="FFDF9F"/>
          </a:solidFill>
        </p:spPr>
        <p:txBody>
          <a:bodyPr>
            <a:normAutofit fontScale="70000" lnSpcReduction="20000"/>
          </a:bodyPr>
          <a:lstStyle/>
          <a:p>
            <a:pPr marL="0" indent="0">
              <a:buNone/>
            </a:pPr>
            <a:endParaRPr lang="en-GB" dirty="0"/>
          </a:p>
          <a:p>
            <a:pPr marL="0" indent="0">
              <a:buNone/>
            </a:pPr>
            <a:r>
              <a:rPr lang="en-GB" i="1" dirty="0"/>
              <a:t>This question tests the ability to identify explicit and implicit information and ideas.</a:t>
            </a:r>
          </a:p>
          <a:p>
            <a:pPr marL="0" indent="0">
              <a:buNone/>
            </a:pPr>
            <a:r>
              <a:rPr lang="en-GB" dirty="0"/>
              <a:t>Award </a:t>
            </a:r>
            <a:r>
              <a:rPr lang="en-GB" b="1" dirty="0"/>
              <a:t>one mark </a:t>
            </a:r>
            <a:r>
              <a:rPr lang="en-GB" dirty="0"/>
              <a:t>for each point and/or inference identified by the candidate, </a:t>
            </a:r>
            <a:r>
              <a:rPr lang="en-GB" b="1" dirty="0"/>
              <a:t>to a</a:t>
            </a:r>
          </a:p>
          <a:p>
            <a:pPr marL="0" indent="0">
              <a:buNone/>
            </a:pPr>
            <a:r>
              <a:rPr lang="en-GB" b="1" dirty="0"/>
              <a:t>maximum of five:</a:t>
            </a:r>
          </a:p>
          <a:p>
            <a:pPr marL="0" indent="0">
              <a:buNone/>
            </a:pPr>
            <a:r>
              <a:rPr lang="en-GB" dirty="0"/>
              <a:t>• she thinks the rain is ‘expected’/predictable (it rains all the time in England)</a:t>
            </a:r>
          </a:p>
          <a:p>
            <a:pPr marL="0" indent="0">
              <a:buNone/>
            </a:pPr>
            <a:r>
              <a:rPr lang="en-GB" dirty="0"/>
              <a:t>• she thinks the trolleys are ‘handy’ for her heavy luggage</a:t>
            </a:r>
          </a:p>
          <a:p>
            <a:pPr marL="0" indent="0">
              <a:buNone/>
            </a:pPr>
            <a:r>
              <a:rPr lang="en-GB" dirty="0"/>
              <a:t>• she thinks the trains to the centre of London are ‘convenient’</a:t>
            </a:r>
          </a:p>
          <a:p>
            <a:pPr marL="0" indent="0">
              <a:buNone/>
            </a:pPr>
            <a:r>
              <a:rPr lang="en-GB" dirty="0"/>
              <a:t>• her response to the guard shows she feels cheerful/optimistic</a:t>
            </a:r>
          </a:p>
          <a:p>
            <a:pPr marL="0" indent="0">
              <a:buNone/>
            </a:pPr>
            <a:r>
              <a:rPr lang="en-GB" dirty="0"/>
              <a:t>• she thinks she has nothing to hold her down/no plans or responsibilities</a:t>
            </a:r>
          </a:p>
          <a:p>
            <a:pPr marL="0" indent="0">
              <a:buNone/>
            </a:pPr>
            <a:r>
              <a:rPr lang="en-GB" dirty="0"/>
              <a:t>• she feels excited</a:t>
            </a:r>
          </a:p>
          <a:p>
            <a:pPr marL="0" indent="0">
              <a:buNone/>
            </a:pPr>
            <a:r>
              <a:rPr lang="en-GB" dirty="0"/>
              <a:t>• she feels free</a:t>
            </a:r>
          </a:p>
          <a:p>
            <a:pPr marL="0" indent="0">
              <a:buNone/>
            </a:pPr>
            <a:r>
              <a:rPr lang="en-GB" dirty="0"/>
              <a:t>• she feels it is amazing, wonderful, exciting</a:t>
            </a:r>
          </a:p>
          <a:p>
            <a:pPr marL="0" indent="0">
              <a:buNone/>
            </a:pPr>
            <a:r>
              <a:rPr lang="en-GB" dirty="0"/>
              <a:t>No mark should be awarded for unabridged quotation of whole sentences.</a:t>
            </a:r>
            <a:endParaRPr lang="en-GB" sz="5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139943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4464324" y="180683"/>
            <a:ext cx="3813313" cy="778016"/>
          </a:xfrm>
          <a:solidFill>
            <a:srgbClr val="FFDF9F"/>
          </a:solidFill>
        </p:spPr>
        <p:txBody>
          <a:bodyPr>
            <a:noAutofit/>
          </a:bodyPr>
          <a:lstStyle/>
          <a:p>
            <a:r>
              <a:rPr lang="en-GB" sz="4800" b="1" i="0" u="sng" dirty="0">
                <a:latin typeface="+mn-lt"/>
              </a:rPr>
              <a:t>Question A2</a:t>
            </a:r>
            <a:endParaRPr lang="en-GB" sz="2800" u="sng"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1773582" y="1438043"/>
            <a:ext cx="9352723" cy="4551739"/>
          </a:xfrm>
          <a:solidFill>
            <a:srgbClr val="FFDF9F"/>
          </a:solidFill>
        </p:spPr>
        <p:txBody>
          <a:bodyPr>
            <a:normAutofit fontScale="62500" lnSpcReduction="20000"/>
          </a:bodyPr>
          <a:lstStyle/>
          <a:p>
            <a:pPr marL="0" indent="0">
              <a:buNone/>
            </a:pPr>
            <a:endParaRPr lang="en-GB" dirty="0"/>
          </a:p>
          <a:p>
            <a:r>
              <a:rPr lang="en-GB" sz="6000" dirty="0"/>
              <a:t>Language analysis question 5 marks – 7/8 minutes. </a:t>
            </a:r>
          </a:p>
          <a:p>
            <a:r>
              <a:rPr lang="en-GB" sz="6000" dirty="0"/>
              <a:t>3-5 quotes (some embedded) Use PETER!</a:t>
            </a:r>
          </a:p>
          <a:p>
            <a:r>
              <a:rPr lang="en-GB" sz="6000" dirty="0"/>
              <a:t>Explore hidden and obvious meaning and effect – link to writers’ intentions</a:t>
            </a:r>
          </a:p>
          <a:p>
            <a:r>
              <a:rPr lang="en-GB" sz="6000" b="1" i="1" dirty="0"/>
              <a:t>What impressions do you get…</a:t>
            </a:r>
            <a:endParaRPr lang="en-GB" sz="5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95362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838200" y="109880"/>
            <a:ext cx="11065565" cy="1604873"/>
          </a:xfrm>
          <a:solidFill>
            <a:srgbClr val="FFDF9F"/>
          </a:solidFill>
        </p:spPr>
        <p:txBody>
          <a:bodyPr>
            <a:noAutofit/>
          </a:bodyPr>
          <a:lstStyle/>
          <a:p>
            <a:r>
              <a:rPr lang="en-GB" sz="2800" b="1" i="0" dirty="0">
                <a:latin typeface="+mn-lt"/>
              </a:rPr>
              <a:t>Read lines 12-23.</a:t>
            </a:r>
            <a:br>
              <a:rPr lang="en-GB" sz="2800" b="1" i="0" dirty="0">
                <a:latin typeface="+mn-lt"/>
              </a:rPr>
            </a:br>
            <a:r>
              <a:rPr lang="en-GB" sz="2800" b="1" i="0" dirty="0">
                <a:latin typeface="+mn-lt"/>
              </a:rPr>
              <a:t>A2. </a:t>
            </a:r>
            <a:r>
              <a:rPr lang="en-GB" sz="2800" i="0" dirty="0">
                <a:latin typeface="+mn-lt"/>
              </a:rPr>
              <a:t>What are Megan’s impressions of England in these lines? [5]</a:t>
            </a:r>
            <a:br>
              <a:rPr lang="en-GB" sz="2000" i="0" dirty="0">
                <a:latin typeface="+mn-lt"/>
              </a:rPr>
            </a:br>
            <a:r>
              <a:rPr lang="en-GB" sz="2000" dirty="0">
                <a:latin typeface="+mn-lt"/>
              </a:rPr>
              <a:t>You must refer to the language used in the text to support your answer, using relevant</a:t>
            </a:r>
            <a:br>
              <a:rPr lang="en-GB" sz="2000" dirty="0">
                <a:latin typeface="+mn-lt"/>
              </a:rPr>
            </a:br>
            <a:r>
              <a:rPr lang="en-GB" sz="2000" dirty="0">
                <a:latin typeface="+mn-lt"/>
              </a:rPr>
              <a:t>subject terminology where appropriate.</a:t>
            </a:r>
            <a:endParaRPr lang="en-GB" sz="1400"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838199" y="1917387"/>
            <a:ext cx="11065565" cy="4551739"/>
          </a:xfrm>
          <a:solidFill>
            <a:srgbClr val="FFDF9F"/>
          </a:solidFill>
        </p:spPr>
        <p:txBody>
          <a:bodyPr>
            <a:normAutofit fontScale="40000" lnSpcReduction="20000"/>
          </a:bodyPr>
          <a:lstStyle/>
          <a:p>
            <a:pPr marL="0" indent="0">
              <a:buNone/>
            </a:pPr>
            <a:endParaRPr lang="en-GB" dirty="0"/>
          </a:p>
          <a:p>
            <a:pPr marL="0" indent="0">
              <a:buNone/>
            </a:pPr>
            <a:r>
              <a:rPr lang="en-GB" sz="5500" dirty="0"/>
              <a:t>She found a seat and the train moved off. She watched the countryside passing by. So this was England. 'The old country' people at home had called it. The country of Shakespeare and Dickens. Well, she thought, now you're seeing the real thing. In terms of landscape, </a:t>
            </a:r>
            <a:r>
              <a:rPr lang="en-GB" sz="5500" dirty="0">
                <a:highlight>
                  <a:srgbClr val="FFFF00"/>
                </a:highlight>
              </a:rPr>
              <a:t>the real thing was disappointing. </a:t>
            </a:r>
            <a:r>
              <a:rPr lang="en-GB" sz="5500" dirty="0"/>
              <a:t>She </a:t>
            </a:r>
            <a:r>
              <a:rPr lang="en-GB" sz="5500" dirty="0">
                <a:highlight>
                  <a:srgbClr val="FFFF00"/>
                </a:highlight>
              </a:rPr>
              <a:t>expected beauty ‒ rolling hills and tranquil valleys ‒ </a:t>
            </a:r>
            <a:r>
              <a:rPr lang="en-GB" sz="5500" dirty="0"/>
              <a:t>and instead it was </a:t>
            </a:r>
            <a:r>
              <a:rPr lang="en-GB" sz="5500" dirty="0">
                <a:highlight>
                  <a:srgbClr val="FFFF00"/>
                </a:highlight>
              </a:rPr>
              <a:t>flat and wet and a tedious shade of grey.</a:t>
            </a:r>
          </a:p>
          <a:p>
            <a:pPr marL="0" indent="0">
              <a:buNone/>
            </a:pPr>
            <a:r>
              <a:rPr lang="en-GB" sz="5500" dirty="0"/>
              <a:t>As they approached London it got </a:t>
            </a:r>
            <a:r>
              <a:rPr lang="en-GB" sz="5500" dirty="0">
                <a:highlight>
                  <a:srgbClr val="FFFF00"/>
                </a:highlight>
              </a:rPr>
              <a:t>dramatically worse. </a:t>
            </a:r>
            <a:r>
              <a:rPr lang="en-GB" sz="5500" dirty="0"/>
              <a:t>They passed </a:t>
            </a:r>
            <a:r>
              <a:rPr lang="en-GB" sz="5500" dirty="0">
                <a:highlight>
                  <a:srgbClr val="FFFF00"/>
                </a:highlight>
              </a:rPr>
              <a:t>mile after mile of ugly blackened buildings</a:t>
            </a:r>
            <a:r>
              <a:rPr lang="en-GB" sz="5500" dirty="0"/>
              <a:t>, all </a:t>
            </a:r>
            <a:r>
              <a:rPr lang="en-GB" sz="5500" dirty="0">
                <a:highlight>
                  <a:srgbClr val="FFFF00"/>
                </a:highlight>
              </a:rPr>
              <a:t>jammed up against each other like rotten teeth </a:t>
            </a:r>
            <a:r>
              <a:rPr lang="en-GB" sz="5500" dirty="0"/>
              <a:t>and so close to the railway tracks she felt she could have reached out and touched them. At first </a:t>
            </a:r>
            <a:r>
              <a:rPr lang="en-GB" sz="5500" dirty="0">
                <a:highlight>
                  <a:srgbClr val="FFFF00"/>
                </a:highlight>
              </a:rPr>
              <a:t>she assumed they were warehouses </a:t>
            </a:r>
            <a:r>
              <a:rPr lang="en-GB" sz="5500" dirty="0"/>
              <a:t>but then she noticed strips of curtain hanging in some of the windows and in one she saw a woman holding a baby.</a:t>
            </a:r>
          </a:p>
          <a:p>
            <a:pPr marL="0" indent="0">
              <a:buNone/>
            </a:pPr>
            <a:r>
              <a:rPr lang="en-GB" sz="5500" dirty="0">
                <a:highlight>
                  <a:srgbClr val="FFFF00"/>
                </a:highlight>
              </a:rPr>
              <a:t>Megan was shocked. </a:t>
            </a:r>
            <a:r>
              <a:rPr lang="en-GB" sz="5500" dirty="0"/>
              <a:t>She </a:t>
            </a:r>
            <a:r>
              <a:rPr lang="en-GB" sz="5500" dirty="0">
                <a:highlight>
                  <a:srgbClr val="FFFF00"/>
                </a:highlight>
              </a:rPr>
              <a:t>hadn't known that places like this existed </a:t>
            </a:r>
            <a:r>
              <a:rPr lang="en-GB" sz="5500" dirty="0"/>
              <a:t>but how would she know? She had never been in a city before.</a:t>
            </a: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Reading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3490961731"/>
      </p:ext>
    </p:extLst>
  </p:cSld>
  <p:clrMapOvr>
    <a:masterClrMapping/>
  </p:clrMapOvr>
</p:sld>
</file>

<file path=ppt/theme/theme1.xml><?xml version="1.0" encoding="utf-8"?>
<a:theme xmlns:a="http://schemas.openxmlformats.org/drawingml/2006/main" name="BrushVTI">
  <a:themeElements>
    <a:clrScheme name="AnalogousFromDarkSeedRightStep">
      <a:dk1>
        <a:srgbClr val="000000"/>
      </a:dk1>
      <a:lt1>
        <a:srgbClr val="FFFFFF"/>
      </a:lt1>
      <a:dk2>
        <a:srgbClr val="412A24"/>
      </a:dk2>
      <a:lt2>
        <a:srgbClr val="E2E8E4"/>
      </a:lt2>
      <a:accent1>
        <a:srgbClr val="C34D97"/>
      </a:accent1>
      <a:accent2>
        <a:srgbClr val="B13B54"/>
      </a:accent2>
      <a:accent3>
        <a:srgbClr val="C3654D"/>
      </a:accent3>
      <a:accent4>
        <a:srgbClr val="B1853B"/>
      </a:accent4>
      <a:accent5>
        <a:srgbClr val="A4A842"/>
      </a:accent5>
      <a:accent6>
        <a:srgbClr val="7BB13B"/>
      </a:accent6>
      <a:hlink>
        <a:srgbClr val="6471CB"/>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2713</Words>
  <Application>Microsoft Office PowerPoint</Application>
  <PresentationFormat>Widescreen</PresentationFormat>
  <Paragraphs>160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Aharoni</vt:lpstr>
      <vt:lpstr>Arial</vt:lpstr>
      <vt:lpstr>Calibri</vt:lpstr>
      <vt:lpstr>Century Gothic</vt:lpstr>
      <vt:lpstr>Elephant</vt:lpstr>
      <vt:lpstr>BrushVTI</vt:lpstr>
      <vt:lpstr>It was raining when Megan landed at Gatwick Airport, but she'd been expecting that.  Everyone knew it rained all the time in England.</vt:lpstr>
      <vt:lpstr>1. dull, tiresome or boring 2. a thing on which too much money has been spent 3. sweep over (something) so as to surround or cover it completely. 4. free from disturbance; calm 5. intensely irritated and frustrated.   Tranquil  Tedious  Exasperated  Extravagance  Engulfed</vt:lpstr>
      <vt:lpstr>  1. Tedious: dull, tiresome or boring 2. Extravagance: a thing on which too much money has been spent 3. Engulfed: sweep over (something) so as to surround or cover it completely. 4. Tranquil: free from disturbance; calm 5. Exasperated: intensely irritated and frustrated.   </vt:lpstr>
      <vt:lpstr> Focusing on information retrieval.  FIND 5 FACTS/THINGS…. Needs to have 5 separate ideas – try to get your points from different sentences/areas of the section. Avoid using quotations – rewrite in your own words instead. Should take about 5-7 minutes. Worth 5 marks. </vt:lpstr>
      <vt:lpstr>Read lines 1-11. A1. List five things that Megan thinks or feels about being in England. [5]</vt:lpstr>
      <vt:lpstr>Read lines 1-11. A1. List five things that Megan thinks or feels about being in England. [5]</vt:lpstr>
      <vt:lpstr>Question A1</vt:lpstr>
      <vt:lpstr>Question A2</vt:lpstr>
      <vt:lpstr>Read lines 12-23. A2. What are Megan’s impressions of England in these lines? [5] You must refer to the language used in the text to support your answer, using relevant subject terminology where appropriate.</vt:lpstr>
      <vt:lpstr>Read lines 12-23. A2. What are Megan’s impressions of England in these lines? [5] You must refer to the language used in the text to support your answer, using relevant subject terminology where appropriate.</vt:lpstr>
      <vt:lpstr>PowerPoint Presentation</vt:lpstr>
      <vt:lpstr>PowerPoint Presentation</vt:lpstr>
      <vt:lpstr>Discussion Point: In a narrative how could you show someone is not enjoying what they are doing?</vt:lpstr>
      <vt:lpstr>Question A3</vt:lpstr>
      <vt:lpstr>Read lines 24-38.    A3. Megan does not enjoy the train journey into London. How does the writer show this? [10] You must refer to the language used in the text to support your answer, using relevant subject terminology where appropriate.</vt:lpstr>
      <vt:lpstr>Read lines 24-38.    A3. Megan does not enjoy the train journey into London. How does the writer show this? [10] You must refer to the language used in the text to support your answer, using relevant subject terminology where appropriate.</vt:lpstr>
      <vt:lpstr>Read lines 24-38.    A3. Megan does not enjoy the train journey into London. How does the writer show this? [10] You must refer to the language used in the text to support your answer, using relevant subject terminology where appropriate.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Allen</dc:creator>
  <cp:lastModifiedBy>Amanda Allen</cp:lastModifiedBy>
  <cp:revision>43</cp:revision>
  <dcterms:created xsi:type="dcterms:W3CDTF">2020-07-15T12:22:11Z</dcterms:created>
  <dcterms:modified xsi:type="dcterms:W3CDTF">2020-10-30T16:14:46Z</dcterms:modified>
</cp:coreProperties>
</file>