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674" r:id="rId2"/>
  </p:sldMasterIdLst>
  <p:notesMasterIdLst>
    <p:notesMasterId r:id="rId42"/>
  </p:notesMasterIdLst>
  <p:sldIdLst>
    <p:sldId id="256" r:id="rId3"/>
    <p:sldId id="257" r:id="rId4"/>
    <p:sldId id="259" r:id="rId5"/>
    <p:sldId id="260"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1"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llen" initials="AA" lastIdx="1" clrIdx="0">
    <p:extLst>
      <p:ext uri="{19B8F6BF-5375-455C-9EA6-DF929625EA0E}">
        <p15:presenceInfo xmlns:p15="http://schemas.microsoft.com/office/powerpoint/2012/main" userId="6b61a81e56fa5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59213-237C-4265-BAC6-5D3CC9F16550}" type="datetimeFigureOut">
              <a:rPr lang="en-GB" smtClean="0"/>
              <a:t>03/09/2020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0FBB1-5198-4D3B-9AED-E6D58D394416}" type="slidenum">
              <a:rPr lang="en-GB" smtClean="0"/>
              <a:t>‹#›</a:t>
            </a:fld>
            <a:endParaRPr lang="en-GB" dirty="0"/>
          </a:p>
        </p:txBody>
      </p:sp>
    </p:spTree>
    <p:extLst>
      <p:ext uri="{BB962C8B-B14F-4D97-AF65-F5344CB8AC3E}">
        <p14:creationId xmlns:p14="http://schemas.microsoft.com/office/powerpoint/2010/main" val="325310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1 – Can</a:t>
            </a:r>
            <a:r>
              <a:rPr lang="en-GB" baseline="0" dirty="0"/>
              <a:t> be printed off for students. </a:t>
            </a:r>
            <a:endParaRPr lang="en-GB" dirty="0"/>
          </a:p>
        </p:txBody>
      </p:sp>
      <p:sp>
        <p:nvSpPr>
          <p:cNvPr id="4" name="Slide Number Placeholder 3"/>
          <p:cNvSpPr>
            <a:spLocks noGrp="1"/>
          </p:cNvSpPr>
          <p:nvPr>
            <p:ph type="sldNum" sz="quarter" idx="10"/>
          </p:nvPr>
        </p:nvSpPr>
        <p:spPr/>
        <p:txBody>
          <a:bodyPr/>
          <a:lstStyle/>
          <a:p>
            <a:fld id="{3570FBB1-5198-4D3B-9AED-E6D58D394416}" type="slidenum">
              <a:rPr lang="en-GB" smtClean="0"/>
              <a:t>1</a:t>
            </a:fld>
            <a:endParaRPr lang="en-GB" dirty="0"/>
          </a:p>
        </p:txBody>
      </p:sp>
    </p:spTree>
    <p:extLst>
      <p:ext uri="{BB962C8B-B14F-4D97-AF65-F5344CB8AC3E}">
        <p14:creationId xmlns:p14="http://schemas.microsoft.com/office/powerpoint/2010/main" val="140279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2</a:t>
            </a:r>
          </a:p>
        </p:txBody>
      </p:sp>
      <p:sp>
        <p:nvSpPr>
          <p:cNvPr id="4" name="Slide Number Placeholder 3"/>
          <p:cNvSpPr>
            <a:spLocks noGrp="1"/>
          </p:cNvSpPr>
          <p:nvPr>
            <p:ph type="sldNum" sz="quarter" idx="10"/>
          </p:nvPr>
        </p:nvSpPr>
        <p:spPr/>
        <p:txBody>
          <a:bodyPr/>
          <a:lstStyle/>
          <a:p>
            <a:fld id="{3570FBB1-5198-4D3B-9AED-E6D58D394416}" type="slidenum">
              <a:rPr lang="en-GB" smtClean="0"/>
              <a:t>15</a:t>
            </a:fld>
            <a:endParaRPr lang="en-GB" dirty="0"/>
          </a:p>
        </p:txBody>
      </p:sp>
    </p:spTree>
    <p:extLst>
      <p:ext uri="{BB962C8B-B14F-4D97-AF65-F5344CB8AC3E}">
        <p14:creationId xmlns:p14="http://schemas.microsoft.com/office/powerpoint/2010/main" val="2278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2</a:t>
            </a:r>
          </a:p>
        </p:txBody>
      </p:sp>
      <p:sp>
        <p:nvSpPr>
          <p:cNvPr id="4" name="Slide Number Placeholder 3"/>
          <p:cNvSpPr>
            <a:spLocks noGrp="1"/>
          </p:cNvSpPr>
          <p:nvPr>
            <p:ph type="sldNum" sz="quarter" idx="10"/>
          </p:nvPr>
        </p:nvSpPr>
        <p:spPr/>
        <p:txBody>
          <a:bodyPr/>
          <a:lstStyle/>
          <a:p>
            <a:fld id="{3570FBB1-5198-4D3B-9AED-E6D58D394416}" type="slidenum">
              <a:rPr lang="en-GB" smtClean="0"/>
              <a:t>16</a:t>
            </a:fld>
            <a:endParaRPr lang="en-GB" dirty="0"/>
          </a:p>
        </p:txBody>
      </p:sp>
    </p:spTree>
    <p:extLst>
      <p:ext uri="{BB962C8B-B14F-4D97-AF65-F5344CB8AC3E}">
        <p14:creationId xmlns:p14="http://schemas.microsoft.com/office/powerpoint/2010/main" val="164968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3</a:t>
            </a:r>
          </a:p>
        </p:txBody>
      </p:sp>
      <p:sp>
        <p:nvSpPr>
          <p:cNvPr id="4" name="Slide Number Placeholder 3"/>
          <p:cNvSpPr>
            <a:spLocks noGrp="1"/>
          </p:cNvSpPr>
          <p:nvPr>
            <p:ph type="sldNum" sz="quarter" idx="10"/>
          </p:nvPr>
        </p:nvSpPr>
        <p:spPr/>
        <p:txBody>
          <a:bodyPr/>
          <a:lstStyle/>
          <a:p>
            <a:fld id="{3570FBB1-5198-4D3B-9AED-E6D58D394416}" type="slidenum">
              <a:rPr lang="en-GB" smtClean="0"/>
              <a:t>25</a:t>
            </a:fld>
            <a:endParaRPr lang="en-GB" dirty="0"/>
          </a:p>
        </p:txBody>
      </p:sp>
    </p:spTree>
    <p:extLst>
      <p:ext uri="{BB962C8B-B14F-4D97-AF65-F5344CB8AC3E}">
        <p14:creationId xmlns:p14="http://schemas.microsoft.com/office/powerpoint/2010/main" val="172111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4</a:t>
            </a:r>
          </a:p>
        </p:txBody>
      </p:sp>
      <p:sp>
        <p:nvSpPr>
          <p:cNvPr id="4" name="Slide Number Placeholder 3"/>
          <p:cNvSpPr>
            <a:spLocks noGrp="1"/>
          </p:cNvSpPr>
          <p:nvPr>
            <p:ph type="sldNum" sz="quarter" idx="10"/>
          </p:nvPr>
        </p:nvSpPr>
        <p:spPr/>
        <p:txBody>
          <a:bodyPr/>
          <a:lstStyle/>
          <a:p>
            <a:fld id="{3570FBB1-5198-4D3B-9AED-E6D58D394416}" type="slidenum">
              <a:rPr lang="en-GB" smtClean="0"/>
              <a:t>33</a:t>
            </a:fld>
            <a:endParaRPr lang="en-GB" dirty="0"/>
          </a:p>
        </p:txBody>
      </p:sp>
    </p:spTree>
    <p:extLst>
      <p:ext uri="{BB962C8B-B14F-4D97-AF65-F5344CB8AC3E}">
        <p14:creationId xmlns:p14="http://schemas.microsoft.com/office/powerpoint/2010/main" val="96952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is split into line numbers so students focus on the beginning, middle and end of the narrative (structure)</a:t>
            </a:r>
          </a:p>
        </p:txBody>
      </p:sp>
      <p:sp>
        <p:nvSpPr>
          <p:cNvPr id="4" name="Slide Number Placeholder 3"/>
          <p:cNvSpPr>
            <a:spLocks noGrp="1"/>
          </p:cNvSpPr>
          <p:nvPr>
            <p:ph type="sldNum" sz="quarter" idx="5"/>
          </p:nvPr>
        </p:nvSpPr>
        <p:spPr/>
        <p:txBody>
          <a:bodyPr/>
          <a:lstStyle/>
          <a:p>
            <a:fld id="{3570FBB1-5198-4D3B-9AED-E6D58D394416}" type="slidenum">
              <a:rPr lang="en-GB" smtClean="0"/>
              <a:t>36</a:t>
            </a:fld>
            <a:endParaRPr lang="en-GB" dirty="0"/>
          </a:p>
        </p:txBody>
      </p:sp>
    </p:spTree>
    <p:extLst>
      <p:ext uri="{BB962C8B-B14F-4D97-AF65-F5344CB8AC3E}">
        <p14:creationId xmlns:p14="http://schemas.microsoft.com/office/powerpoint/2010/main" val="106915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is split into line numbers so students focus on the beginning, middle and end of the narrative (structure)</a:t>
            </a:r>
          </a:p>
        </p:txBody>
      </p:sp>
      <p:sp>
        <p:nvSpPr>
          <p:cNvPr id="4" name="Slide Number Placeholder 3"/>
          <p:cNvSpPr>
            <a:spLocks noGrp="1"/>
          </p:cNvSpPr>
          <p:nvPr>
            <p:ph type="sldNum" sz="quarter" idx="5"/>
          </p:nvPr>
        </p:nvSpPr>
        <p:spPr/>
        <p:txBody>
          <a:bodyPr/>
          <a:lstStyle/>
          <a:p>
            <a:fld id="{3570FBB1-5198-4D3B-9AED-E6D58D394416}" type="slidenum">
              <a:rPr lang="en-GB" smtClean="0"/>
              <a:t>37</a:t>
            </a:fld>
            <a:endParaRPr lang="en-GB" dirty="0"/>
          </a:p>
        </p:txBody>
      </p:sp>
    </p:spTree>
    <p:extLst>
      <p:ext uri="{BB962C8B-B14F-4D97-AF65-F5344CB8AC3E}">
        <p14:creationId xmlns:p14="http://schemas.microsoft.com/office/powerpoint/2010/main" val="223760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is split into line numbers so students focus on the beginning, middle and end of the narrative (structure)</a:t>
            </a:r>
          </a:p>
        </p:txBody>
      </p:sp>
      <p:sp>
        <p:nvSpPr>
          <p:cNvPr id="4" name="Slide Number Placeholder 3"/>
          <p:cNvSpPr>
            <a:spLocks noGrp="1"/>
          </p:cNvSpPr>
          <p:nvPr>
            <p:ph type="sldNum" sz="quarter" idx="5"/>
          </p:nvPr>
        </p:nvSpPr>
        <p:spPr/>
        <p:txBody>
          <a:bodyPr/>
          <a:lstStyle/>
          <a:p>
            <a:fld id="{3570FBB1-5198-4D3B-9AED-E6D58D394416}" type="slidenum">
              <a:rPr lang="en-GB" smtClean="0"/>
              <a:t>38</a:t>
            </a:fld>
            <a:endParaRPr lang="en-GB" dirty="0"/>
          </a:p>
        </p:txBody>
      </p:sp>
    </p:spTree>
    <p:extLst>
      <p:ext uri="{BB962C8B-B14F-4D97-AF65-F5344CB8AC3E}">
        <p14:creationId xmlns:p14="http://schemas.microsoft.com/office/powerpoint/2010/main" val="27192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2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40730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12427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71191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30239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10592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196118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1713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93043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884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93970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9/3/2020</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9809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2359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34027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21335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9/3/2020</a:t>
            </a:fld>
            <a:endParaRPr lang="en-US" dirty="0"/>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51517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001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9/3/2020</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19901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9/3/2020</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1128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0827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5190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83648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9/3/2020</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424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9/3/2020</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10676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9/3/2020</a:t>
            </a:fld>
            <a:endParaRPr lang="en-US" dirty="0"/>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38344113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4" name="Title 3"/>
          <p:cNvSpPr>
            <a:spLocks noGrp="1"/>
          </p:cNvSpPr>
          <p:nvPr>
            <p:ph type="title"/>
          </p:nvPr>
        </p:nvSpPr>
        <p:spPr>
          <a:xfrm>
            <a:off x="880437" y="220114"/>
            <a:ext cx="8995083" cy="679269"/>
          </a:xfrm>
          <a:solidFill>
            <a:schemeClr val="accent1">
              <a:lumMod val="20000"/>
              <a:lumOff val="80000"/>
            </a:schemeClr>
          </a:solidFill>
        </p:spPr>
        <p:txBody>
          <a:bodyPr/>
          <a:lstStyle/>
          <a:p>
            <a:r>
              <a:rPr lang="en-GB" u="sng" dirty="0"/>
              <a:t>Paper 1: Mary &amp; Richard Turner Q1&amp;2</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lnSpcReduction="10000"/>
          </a:bodyPr>
          <a:lstStyle/>
          <a:p>
            <a:pPr marL="0" indent="0" algn="ctr">
              <a:buNone/>
            </a:pPr>
            <a:r>
              <a:rPr lang="en-GB" dirty="0">
                <a:latin typeface="Eras Bold ITC" panose="020B0907030504020204" pitchFamily="34" charset="0"/>
              </a:rPr>
              <a:t>Add in the missing punctuation.</a:t>
            </a:r>
          </a:p>
          <a:p>
            <a:pPr marL="0" indent="0">
              <a:buNone/>
            </a:pPr>
            <a:endParaRPr lang="en-GB" dirty="0"/>
          </a:p>
          <a:p>
            <a:pPr marL="0" indent="0">
              <a:buNone/>
            </a:pPr>
            <a:r>
              <a:rPr lang="en-GB" dirty="0"/>
              <a:t>the newspaper did not say much people all over the country must have glance at the paragraph with its sensational heading and then turned the page to something else but the people in the district who knew the turners either by sight or from gossiping about them did not turn the page so quickly</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214997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Reading</a:t>
            </a:r>
          </a:p>
        </p:txBody>
      </p:sp>
      <p:sp>
        <p:nvSpPr>
          <p:cNvPr id="7" name="TextBox 6"/>
          <p:cNvSpPr txBox="1"/>
          <p:nvPr/>
        </p:nvSpPr>
        <p:spPr>
          <a:xfrm>
            <a:off x="835077" y="6423305"/>
            <a:ext cx="4679458"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7900" t="31648" r="14569" b="16085"/>
          <a:stretch/>
        </p:blipFill>
        <p:spPr>
          <a:xfrm>
            <a:off x="1115568" y="1792224"/>
            <a:ext cx="10584595" cy="4011733"/>
          </a:xfrm>
          <a:prstGeom prst="rect">
            <a:avLst/>
          </a:prstGeom>
        </p:spPr>
      </p:pic>
    </p:spTree>
    <p:extLst>
      <p:ext uri="{BB962C8B-B14F-4D97-AF65-F5344CB8AC3E}">
        <p14:creationId xmlns:p14="http://schemas.microsoft.com/office/powerpoint/2010/main" val="28210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12287" t="31648" r="14569" b="50298"/>
          <a:stretch/>
        </p:blipFill>
        <p:spPr>
          <a:xfrm>
            <a:off x="1004381" y="2351106"/>
            <a:ext cx="10924467" cy="2415385"/>
          </a:xfrm>
          <a:prstGeom prst="rect">
            <a:avLst/>
          </a:prstGeom>
        </p:spPr>
      </p:pic>
      <p:sp>
        <p:nvSpPr>
          <p:cNvPr id="5" name="Rectangle: Rounded Corners 4">
            <a:extLst>
              <a:ext uri="{FF2B5EF4-FFF2-40B4-BE49-F238E27FC236}">
                <a16:creationId xmlns:a16="http://schemas.microsoft.com/office/drawing/2014/main" id="{906A5F85-5517-41F5-9024-91281357E5C9}"/>
              </a:ext>
            </a:extLst>
          </p:cNvPr>
          <p:cNvSpPr/>
          <p:nvPr/>
        </p:nvSpPr>
        <p:spPr>
          <a:xfrm>
            <a:off x="8874177" y="2478024"/>
            <a:ext cx="1993692"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B2A23F42-9A83-48D1-9A77-4BE931FE5878}"/>
              </a:ext>
            </a:extLst>
          </p:cNvPr>
          <p:cNvSpPr/>
          <p:nvPr/>
        </p:nvSpPr>
        <p:spPr>
          <a:xfrm>
            <a:off x="1004381" y="2923082"/>
            <a:ext cx="3837442" cy="482934"/>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6CA9EC2C-D789-4B9C-B87B-A48B5CFEE340}"/>
              </a:ext>
            </a:extLst>
          </p:cNvPr>
          <p:cNvSpPr/>
          <p:nvPr/>
        </p:nvSpPr>
        <p:spPr>
          <a:xfrm>
            <a:off x="1424066" y="3848465"/>
            <a:ext cx="3676153" cy="482934"/>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F975A0B1-C6AC-4091-9661-475A524448CE}"/>
              </a:ext>
            </a:extLst>
          </p:cNvPr>
          <p:cNvSpPr/>
          <p:nvPr/>
        </p:nvSpPr>
        <p:spPr>
          <a:xfrm>
            <a:off x="7405141" y="3880054"/>
            <a:ext cx="2355954"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314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12905" t="49702" r="14569" b="34961"/>
          <a:stretch/>
        </p:blipFill>
        <p:spPr>
          <a:xfrm>
            <a:off x="908304" y="2623044"/>
            <a:ext cx="11222940" cy="2353689"/>
          </a:xfrm>
          <a:prstGeom prst="rect">
            <a:avLst/>
          </a:prstGeom>
        </p:spPr>
      </p:pic>
      <p:sp>
        <p:nvSpPr>
          <p:cNvPr id="5" name="Rectangle: Rounded Corners 4">
            <a:extLst>
              <a:ext uri="{FF2B5EF4-FFF2-40B4-BE49-F238E27FC236}">
                <a16:creationId xmlns:a16="http://schemas.microsoft.com/office/drawing/2014/main" id="{BD57B836-7731-4E04-A143-5B26DF306B3E}"/>
              </a:ext>
            </a:extLst>
          </p:cNvPr>
          <p:cNvSpPr/>
          <p:nvPr/>
        </p:nvSpPr>
        <p:spPr>
          <a:xfrm>
            <a:off x="5786203" y="3744573"/>
            <a:ext cx="3237876" cy="527623"/>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15CD2B65-AA0D-4DD9-8D19-1DDDA03677E5}"/>
              </a:ext>
            </a:extLst>
          </p:cNvPr>
          <p:cNvSpPr/>
          <p:nvPr/>
        </p:nvSpPr>
        <p:spPr>
          <a:xfrm>
            <a:off x="9564479" y="4272196"/>
            <a:ext cx="2126897" cy="460826"/>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ED812222-7155-4872-A99B-D434D406193F}"/>
              </a:ext>
            </a:extLst>
          </p:cNvPr>
          <p:cNvSpPr/>
          <p:nvPr/>
        </p:nvSpPr>
        <p:spPr>
          <a:xfrm>
            <a:off x="10741002" y="3240198"/>
            <a:ext cx="1390242"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F4012AB7-22EA-4FA8-B87E-BB0622FC4A38}"/>
              </a:ext>
            </a:extLst>
          </p:cNvPr>
          <p:cNvSpPr/>
          <p:nvPr/>
        </p:nvSpPr>
        <p:spPr>
          <a:xfrm>
            <a:off x="915151" y="3744573"/>
            <a:ext cx="4810296" cy="48634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2355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665391"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13124" t="66302" r="14569" b="16085"/>
          <a:stretch/>
        </p:blipFill>
        <p:spPr>
          <a:xfrm>
            <a:off x="835077" y="2351105"/>
            <a:ext cx="11181832" cy="2100973"/>
          </a:xfrm>
          <a:prstGeom prst="rect">
            <a:avLst/>
          </a:prstGeom>
        </p:spPr>
      </p:pic>
      <p:sp>
        <p:nvSpPr>
          <p:cNvPr id="5" name="Rectangle: Rounded Corners 4">
            <a:extLst>
              <a:ext uri="{FF2B5EF4-FFF2-40B4-BE49-F238E27FC236}">
                <a16:creationId xmlns:a16="http://schemas.microsoft.com/office/drawing/2014/main" id="{875A8BE0-3068-472B-BB33-AAC6CFDC82EB}"/>
              </a:ext>
            </a:extLst>
          </p:cNvPr>
          <p:cNvSpPr/>
          <p:nvPr/>
        </p:nvSpPr>
        <p:spPr>
          <a:xfrm>
            <a:off x="5846164" y="2792818"/>
            <a:ext cx="1109272" cy="445057"/>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3548AD4B-BCE7-4062-942B-0ADAE5CAA017}"/>
              </a:ext>
            </a:extLst>
          </p:cNvPr>
          <p:cNvSpPr/>
          <p:nvPr/>
        </p:nvSpPr>
        <p:spPr>
          <a:xfrm>
            <a:off x="7525062" y="3614915"/>
            <a:ext cx="1993692"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C3C64EA1-8642-4AF5-847F-32E28BE319DA}"/>
              </a:ext>
            </a:extLst>
          </p:cNvPr>
          <p:cNvSpPr/>
          <p:nvPr/>
        </p:nvSpPr>
        <p:spPr>
          <a:xfrm>
            <a:off x="2533338" y="4007020"/>
            <a:ext cx="7393097"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41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637255" cy="307349"/>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220499" y="1833447"/>
            <a:ext cx="10168128" cy="3694176"/>
          </a:xfrm>
          <a:solidFill>
            <a:schemeClr val="accent1">
              <a:lumMod val="20000"/>
              <a:lumOff val="80000"/>
            </a:schemeClr>
          </a:solidFill>
        </p:spPr>
        <p:txBody>
          <a:bodyPr>
            <a:normAutofit/>
          </a:bodyPr>
          <a:lstStyle/>
          <a:p>
            <a:pPr marL="0" indent="0">
              <a:buNone/>
            </a:pPr>
            <a:r>
              <a:rPr lang="en-GB" sz="3600" dirty="0">
                <a:solidFill>
                  <a:srgbClr val="FF0000"/>
                </a:solidFill>
                <a:latin typeface="Bradley Hand ITC" panose="03070402050302030203" pitchFamily="66" charset="0"/>
              </a:rPr>
              <a:t>The writer makes its seem like Mary and Richard have rushed in to marriage. </a:t>
            </a:r>
            <a:r>
              <a:rPr lang="en-GB" sz="3600" dirty="0">
                <a:solidFill>
                  <a:srgbClr val="FFC000"/>
                </a:solidFill>
                <a:latin typeface="Bradley Hand ITC" panose="03070402050302030203" pitchFamily="66" charset="0"/>
              </a:rPr>
              <a:t>“They had been married by special licence two weeks later”.</a:t>
            </a:r>
          </a:p>
          <a:p>
            <a:pPr marL="0" indent="0">
              <a:buNone/>
            </a:pPr>
            <a:endParaRPr lang="en-GB" sz="3600" dirty="0">
              <a:solidFill>
                <a:srgbClr val="FFC000"/>
              </a:solidFill>
              <a:latin typeface="Bradley Hand ITC" panose="03070402050302030203" pitchFamily="66" charset="0"/>
            </a:endParaRPr>
          </a:p>
          <a:p>
            <a:pPr marL="0" indent="0" algn="ctr">
              <a:buNone/>
            </a:pPr>
            <a:r>
              <a:rPr lang="en-GB" sz="3600" dirty="0">
                <a:solidFill>
                  <a:schemeClr val="accent5">
                    <a:lumMod val="50000"/>
                  </a:schemeClr>
                </a:solidFill>
              </a:rPr>
              <a:t>HOW COULD THIS BE CONTINUED?</a:t>
            </a:r>
          </a:p>
          <a:p>
            <a:pPr marL="0" indent="0">
              <a:buNone/>
            </a:pPr>
            <a:endParaRPr lang="en-GB" sz="3600" dirty="0">
              <a:solidFill>
                <a:srgbClr val="FFC000"/>
              </a:solidFill>
              <a:latin typeface="Bradley Hand ITC" panose="03070402050302030203" pitchFamily="66" charset="0"/>
            </a:endParaRPr>
          </a:p>
        </p:txBody>
      </p:sp>
      <p:sp>
        <p:nvSpPr>
          <p:cNvPr id="8" name="Rounded Rectangle 3">
            <a:extLst>
              <a:ext uri="{FF2B5EF4-FFF2-40B4-BE49-F238E27FC236}">
                <a16:creationId xmlns:a16="http://schemas.microsoft.com/office/drawing/2014/main" id="{2699913E-7E3C-4AF4-87C1-A02907FDDEB3}"/>
              </a:ext>
            </a:extLst>
          </p:cNvPr>
          <p:cNvSpPr/>
          <p:nvPr/>
        </p:nvSpPr>
        <p:spPr>
          <a:xfrm>
            <a:off x="8169638" y="5897963"/>
            <a:ext cx="3886233" cy="83269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t>Use  </a:t>
            </a:r>
            <a:r>
              <a:rPr lang="en-GB" sz="4800" b="1" dirty="0">
                <a:solidFill>
                  <a:srgbClr val="FF0000"/>
                </a:solidFill>
              </a:rPr>
              <a:t>P</a:t>
            </a:r>
            <a:r>
              <a:rPr lang="en-GB" sz="4800" b="1" dirty="0">
                <a:solidFill>
                  <a:srgbClr val="FFC000"/>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t>!</a:t>
            </a:r>
          </a:p>
        </p:txBody>
      </p:sp>
    </p:spTree>
    <p:extLst>
      <p:ext uri="{BB962C8B-B14F-4D97-AF65-F5344CB8AC3E}">
        <p14:creationId xmlns:p14="http://schemas.microsoft.com/office/powerpoint/2010/main" val="84972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4" name="Title 3"/>
          <p:cNvSpPr>
            <a:spLocks noGrp="1"/>
          </p:cNvSpPr>
          <p:nvPr>
            <p:ph type="title"/>
          </p:nvPr>
        </p:nvSpPr>
        <p:spPr>
          <a:xfrm>
            <a:off x="880438" y="220114"/>
            <a:ext cx="8235428" cy="679269"/>
          </a:xfrm>
          <a:solidFill>
            <a:schemeClr val="accent1">
              <a:lumMod val="20000"/>
              <a:lumOff val="80000"/>
            </a:schemeClr>
          </a:solidFill>
        </p:spPr>
        <p:txBody>
          <a:bodyPr/>
          <a:lstStyle/>
          <a:p>
            <a:r>
              <a:rPr lang="en-GB" u="sng" dirty="0"/>
              <a:t>Paper 1: Mary &amp; Richard Turner Q3</a:t>
            </a:r>
          </a:p>
        </p:txBody>
      </p:sp>
      <p:sp>
        <p:nvSpPr>
          <p:cNvPr id="5" name="Content Placeholder 4"/>
          <p:cNvSpPr>
            <a:spLocks noGrp="1"/>
          </p:cNvSpPr>
          <p:nvPr>
            <p:ph idx="1"/>
          </p:nvPr>
        </p:nvSpPr>
        <p:spPr>
          <a:xfrm>
            <a:off x="1026941" y="1119488"/>
            <a:ext cx="10986867" cy="5018554"/>
          </a:xfrm>
          <a:solidFill>
            <a:schemeClr val="accent1">
              <a:lumMod val="20000"/>
              <a:lumOff val="80000"/>
            </a:schemeClr>
          </a:solidFill>
        </p:spPr>
        <p:txBody>
          <a:bodyPr>
            <a:normAutofit lnSpcReduction="10000"/>
          </a:bodyPr>
          <a:lstStyle/>
          <a:p>
            <a:pPr marL="0" indent="0" algn="ctr">
              <a:buNone/>
            </a:pPr>
            <a:r>
              <a:rPr lang="en-GB" sz="4000" u="sng" dirty="0">
                <a:latin typeface="Eras Bold ITC" panose="020B0907030504020204" pitchFamily="34" charset="0"/>
              </a:rPr>
              <a:t>Missing Vowels</a:t>
            </a:r>
          </a:p>
          <a:p>
            <a:pPr marL="0" indent="0">
              <a:buNone/>
            </a:pPr>
            <a:r>
              <a:rPr lang="en-GB" sz="2000" u="sng" dirty="0">
                <a:latin typeface="Daytona" panose="020B0604030500040204" pitchFamily="34" charset="0"/>
              </a:rPr>
              <a:t>All these words have had their vowels removed. Can you figure out what they are? They can all be found in the narrative.</a:t>
            </a:r>
          </a:p>
          <a:p>
            <a:pPr marL="457200" indent="-457200">
              <a:buAutoNum type="arabicPeriod"/>
            </a:pPr>
            <a:r>
              <a:rPr lang="en-GB" sz="3600" dirty="0">
                <a:latin typeface="Daytona" panose="020B0604030500040204" pitchFamily="34" charset="0"/>
              </a:rPr>
              <a:t>W_ND_RF_L</a:t>
            </a:r>
          </a:p>
          <a:p>
            <a:pPr marL="342900" indent="-342900">
              <a:buAutoNum type="arabicPeriod"/>
            </a:pPr>
            <a:r>
              <a:rPr lang="en-GB" sz="3600" dirty="0">
                <a:latin typeface="Daytona" panose="020B0604030500040204" pitchFamily="34" charset="0"/>
              </a:rPr>
              <a:t>_NC_MF_RT_BLE</a:t>
            </a:r>
          </a:p>
          <a:p>
            <a:pPr marL="342900" indent="-342900">
              <a:buAutoNum type="arabicPeriod"/>
            </a:pPr>
            <a:r>
              <a:rPr lang="en-GB" sz="3600" dirty="0">
                <a:latin typeface="Daytona" panose="020B0604030500040204" pitchFamily="34" charset="0"/>
              </a:rPr>
              <a:t>SH_V_R_D</a:t>
            </a:r>
          </a:p>
          <a:p>
            <a:pPr marL="342900" indent="-342900">
              <a:buAutoNum type="arabicPeriod"/>
            </a:pPr>
            <a:r>
              <a:rPr lang="en-GB" sz="3600" dirty="0">
                <a:latin typeface="Daytona" panose="020B0604030500040204" pitchFamily="34" charset="0"/>
              </a:rPr>
              <a:t>CR_ _T_R_S</a:t>
            </a:r>
          </a:p>
          <a:p>
            <a:pPr marL="342900" indent="-342900">
              <a:buAutoNum type="arabicPeriod"/>
            </a:pPr>
            <a:r>
              <a:rPr lang="en-GB" sz="3600" dirty="0">
                <a:latin typeface="Daytona" panose="020B0604030500040204" pitchFamily="34" charset="0"/>
              </a:rPr>
              <a:t>R_L_ _V_D</a:t>
            </a:r>
            <a:endParaRPr lang="en-GB" sz="3200" dirty="0">
              <a:latin typeface="Daytona" panose="020B0604030500040204" pitchFamily="34" charset="0"/>
            </a:endParaRPr>
          </a:p>
          <a:p>
            <a:pPr marL="0" indent="0">
              <a:buNone/>
            </a:pPr>
            <a:endParaRPr lang="en-GB"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332501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4" name="Title 3"/>
          <p:cNvSpPr>
            <a:spLocks noGrp="1"/>
          </p:cNvSpPr>
          <p:nvPr>
            <p:ph type="title"/>
          </p:nvPr>
        </p:nvSpPr>
        <p:spPr>
          <a:xfrm>
            <a:off x="880438" y="220114"/>
            <a:ext cx="8235428" cy="679269"/>
          </a:xfrm>
          <a:solidFill>
            <a:schemeClr val="accent1">
              <a:lumMod val="20000"/>
              <a:lumOff val="80000"/>
            </a:schemeClr>
          </a:solidFill>
        </p:spPr>
        <p:txBody>
          <a:bodyPr/>
          <a:lstStyle/>
          <a:p>
            <a:r>
              <a:rPr lang="en-GB" u="sng" dirty="0"/>
              <a:t>Paper 1: Mary &amp; Richard Turner Q3</a:t>
            </a:r>
          </a:p>
        </p:txBody>
      </p:sp>
      <p:sp>
        <p:nvSpPr>
          <p:cNvPr id="5" name="Content Placeholder 4"/>
          <p:cNvSpPr>
            <a:spLocks noGrp="1"/>
          </p:cNvSpPr>
          <p:nvPr>
            <p:ph idx="1"/>
          </p:nvPr>
        </p:nvSpPr>
        <p:spPr>
          <a:xfrm>
            <a:off x="1026941" y="1119488"/>
            <a:ext cx="10986867" cy="5018554"/>
          </a:xfrm>
          <a:solidFill>
            <a:schemeClr val="accent1">
              <a:lumMod val="20000"/>
              <a:lumOff val="80000"/>
            </a:schemeClr>
          </a:solidFill>
        </p:spPr>
        <p:txBody>
          <a:bodyPr>
            <a:normAutofit lnSpcReduction="10000"/>
          </a:bodyPr>
          <a:lstStyle/>
          <a:p>
            <a:pPr marL="0" indent="0" algn="ctr">
              <a:buNone/>
            </a:pPr>
            <a:r>
              <a:rPr lang="en-GB" sz="4000" u="sng" dirty="0">
                <a:latin typeface="Eras Bold ITC" panose="020B0907030504020204" pitchFamily="34" charset="0"/>
              </a:rPr>
              <a:t>Missing Vowels</a:t>
            </a:r>
          </a:p>
          <a:p>
            <a:pPr marL="0" indent="0">
              <a:buNone/>
            </a:pPr>
            <a:r>
              <a:rPr lang="en-GB" sz="2000" u="sng" dirty="0">
                <a:latin typeface="Daytona" panose="020B0604030500040204" pitchFamily="34" charset="0"/>
              </a:rPr>
              <a:t>All these words have had their vowels removed. Can you figure out what they are? They can all be found in the narrative.</a:t>
            </a:r>
          </a:p>
          <a:p>
            <a:pPr marL="457200" indent="-457200">
              <a:buAutoNum type="arabicPeriod"/>
            </a:pPr>
            <a:r>
              <a:rPr lang="en-GB" sz="3600" dirty="0">
                <a:solidFill>
                  <a:srgbClr val="FF0000"/>
                </a:solidFill>
                <a:latin typeface="Daytona" panose="020B0604030500040204" pitchFamily="34" charset="0"/>
              </a:rPr>
              <a:t>WONDERFUL</a:t>
            </a:r>
          </a:p>
          <a:p>
            <a:pPr marL="342900" indent="-342900">
              <a:buAutoNum type="arabicPeriod"/>
            </a:pPr>
            <a:r>
              <a:rPr lang="en-GB" sz="3600" dirty="0">
                <a:solidFill>
                  <a:srgbClr val="FF0000"/>
                </a:solidFill>
                <a:latin typeface="Daytona" panose="020B0604030500040204" pitchFamily="34" charset="0"/>
              </a:rPr>
              <a:t>UNCOMFORTABLE</a:t>
            </a:r>
          </a:p>
          <a:p>
            <a:pPr marL="342900" indent="-342900">
              <a:buAutoNum type="arabicPeriod"/>
            </a:pPr>
            <a:r>
              <a:rPr lang="en-GB" sz="3600" dirty="0">
                <a:solidFill>
                  <a:srgbClr val="FF0000"/>
                </a:solidFill>
                <a:latin typeface="Daytona" panose="020B0604030500040204" pitchFamily="34" charset="0"/>
              </a:rPr>
              <a:t>SHIVERED</a:t>
            </a:r>
          </a:p>
          <a:p>
            <a:pPr marL="342900" indent="-342900">
              <a:buAutoNum type="arabicPeriod"/>
            </a:pPr>
            <a:r>
              <a:rPr lang="en-GB" sz="3600" dirty="0">
                <a:solidFill>
                  <a:srgbClr val="FF0000"/>
                </a:solidFill>
                <a:latin typeface="Daytona" panose="020B0604030500040204" pitchFamily="34" charset="0"/>
              </a:rPr>
              <a:t>CREATURES</a:t>
            </a:r>
          </a:p>
          <a:p>
            <a:pPr marL="342900" indent="-342900">
              <a:buAutoNum type="arabicPeriod"/>
            </a:pPr>
            <a:r>
              <a:rPr lang="en-GB" sz="3600" dirty="0">
                <a:solidFill>
                  <a:srgbClr val="FF0000"/>
                </a:solidFill>
                <a:latin typeface="Daytona" panose="020B0604030500040204" pitchFamily="34" charset="0"/>
              </a:rPr>
              <a:t>RELIEVED</a:t>
            </a:r>
            <a:endParaRPr lang="en-GB" sz="3200" dirty="0">
              <a:solidFill>
                <a:srgbClr val="FF0000"/>
              </a:solidFill>
              <a:latin typeface="Daytona" panose="020B0604030500040204" pitchFamily="34" charset="0"/>
            </a:endParaRPr>
          </a:p>
          <a:p>
            <a:pPr marL="0" indent="0">
              <a:buNone/>
            </a:pPr>
            <a:endParaRPr lang="en-GB"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Answers</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272480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A3</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fontScale="85000" lnSpcReduction="10000"/>
          </a:bodyPr>
          <a:lstStyle/>
          <a:p>
            <a:r>
              <a:rPr lang="en-GB" sz="4400" dirty="0"/>
              <a:t>Language and structure analysis question 10 marks – 15 minutes. </a:t>
            </a:r>
          </a:p>
          <a:p>
            <a:r>
              <a:rPr lang="en-GB" sz="4400" dirty="0"/>
              <a:t>7-8 quotes (some embedded) Use PETER!</a:t>
            </a:r>
          </a:p>
          <a:p>
            <a:r>
              <a:rPr lang="en-GB" sz="4400" dirty="0"/>
              <a:t>Explore hidden and obvious meaning and effect – link to writers’ intentions</a:t>
            </a:r>
          </a:p>
          <a:p>
            <a:r>
              <a:rPr lang="en-GB" sz="4400" b="1" i="1" dirty="0"/>
              <a:t>How does the writer show…</a:t>
            </a:r>
            <a:endParaRPr lang="en-GB" sz="3600"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110604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Reading</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A40E09C8-FE68-4366-8F59-B3CF2DE0A27A}"/>
              </a:ext>
            </a:extLst>
          </p:cNvPr>
          <p:cNvPicPr>
            <a:picLocks noChangeAspect="1"/>
          </p:cNvPicPr>
          <p:nvPr/>
        </p:nvPicPr>
        <p:blipFill rotWithShape="1">
          <a:blip r:embed="rId3"/>
          <a:srcRect l="9134" t="25869" r="15519" b="20239"/>
          <a:stretch/>
        </p:blipFill>
        <p:spPr>
          <a:xfrm>
            <a:off x="921433" y="1555248"/>
            <a:ext cx="11139770" cy="4479791"/>
          </a:xfrm>
          <a:prstGeom prst="rect">
            <a:avLst/>
          </a:prstGeom>
        </p:spPr>
      </p:pic>
      <p:sp>
        <p:nvSpPr>
          <p:cNvPr id="8" name="TextBox 7">
            <a:extLst>
              <a:ext uri="{FF2B5EF4-FFF2-40B4-BE49-F238E27FC236}">
                <a16:creationId xmlns:a16="http://schemas.microsoft.com/office/drawing/2014/main" id="{E0E6F07E-F74A-491F-8B8C-6A188BB91427}"/>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83735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Reading</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5B61156-1A72-4484-947B-457028BA08A4}"/>
              </a:ext>
            </a:extLst>
          </p:cNvPr>
          <p:cNvPicPr>
            <a:picLocks noChangeAspect="1"/>
          </p:cNvPicPr>
          <p:nvPr/>
        </p:nvPicPr>
        <p:blipFill rotWithShape="1">
          <a:blip r:embed="rId3"/>
          <a:srcRect l="10123" t="26369" r="15484" b="49749"/>
          <a:stretch/>
        </p:blipFill>
        <p:spPr>
          <a:xfrm>
            <a:off x="1057474" y="3030021"/>
            <a:ext cx="10957810" cy="2418029"/>
          </a:xfrm>
          <a:prstGeom prst="rect">
            <a:avLst/>
          </a:prstGeom>
        </p:spPr>
      </p:pic>
      <p:pic>
        <p:nvPicPr>
          <p:cNvPr id="8" name="Picture 7">
            <a:extLst>
              <a:ext uri="{FF2B5EF4-FFF2-40B4-BE49-F238E27FC236}">
                <a16:creationId xmlns:a16="http://schemas.microsoft.com/office/drawing/2014/main" id="{BCB2CB3A-FA47-4B52-B0AD-78E4A8FE0DF7}"/>
              </a:ext>
            </a:extLst>
          </p:cNvPr>
          <p:cNvPicPr>
            <a:picLocks noChangeAspect="1"/>
          </p:cNvPicPr>
          <p:nvPr/>
        </p:nvPicPr>
        <p:blipFill rotWithShape="1">
          <a:blip r:embed="rId4"/>
          <a:srcRect l="9134" t="80079" r="15519" b="8541"/>
          <a:stretch/>
        </p:blipFill>
        <p:spPr>
          <a:xfrm>
            <a:off x="1057474" y="1979427"/>
            <a:ext cx="10957810" cy="1050594"/>
          </a:xfrm>
          <a:prstGeom prst="rect">
            <a:avLst/>
          </a:prstGeom>
        </p:spPr>
      </p:pic>
      <p:sp>
        <p:nvSpPr>
          <p:cNvPr id="10" name="TextBox 9">
            <a:extLst>
              <a:ext uri="{FF2B5EF4-FFF2-40B4-BE49-F238E27FC236}">
                <a16:creationId xmlns:a16="http://schemas.microsoft.com/office/drawing/2014/main" id="{A1E9CAD0-BBE8-49EB-A9C9-884A32099AE8}"/>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354414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880437" y="220114"/>
            <a:ext cx="8995083" cy="679269"/>
          </a:xfrm>
          <a:solidFill>
            <a:schemeClr val="accent1">
              <a:lumMod val="20000"/>
              <a:lumOff val="80000"/>
            </a:schemeClr>
          </a:solidFill>
        </p:spPr>
        <p:txBody>
          <a:bodyPr/>
          <a:lstStyle/>
          <a:p>
            <a:r>
              <a:rPr lang="en-GB" u="sng" dirty="0"/>
              <a:t>Paper 1: Mary &amp; Richard Turner Q1&amp;2</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lnSpcReduction="10000"/>
          </a:bodyPr>
          <a:lstStyle/>
          <a:p>
            <a:pPr marL="0" indent="0" algn="ctr">
              <a:buNone/>
            </a:pPr>
            <a:r>
              <a:rPr lang="en-GB" dirty="0">
                <a:latin typeface="Eras Bold ITC" panose="020B0907030504020204" pitchFamily="34" charset="0"/>
              </a:rPr>
              <a:t>Check your answers.</a:t>
            </a:r>
          </a:p>
          <a:p>
            <a:pPr marL="0" indent="0">
              <a:buNone/>
            </a:pPr>
            <a:endParaRPr lang="en-GB" dirty="0"/>
          </a:p>
          <a:p>
            <a:pPr marL="0" indent="0">
              <a:buNone/>
            </a:pPr>
            <a:r>
              <a:rPr lang="en-GB" dirty="0"/>
              <a:t>The newspaper did not say much. People all over the country must have glance at the paragraph with its sensational heading and then turned the page to something else. But the people in the district who knew the Turners, either by sight, or from gossiping about them, did not turn the page so quickly.</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Answers</a:t>
            </a:r>
          </a:p>
        </p:txBody>
      </p:sp>
      <p:sp>
        <p:nvSpPr>
          <p:cNvPr id="7" name="TextBox 6"/>
          <p:cNvSpPr txBox="1"/>
          <p:nvPr/>
        </p:nvSpPr>
        <p:spPr>
          <a:xfrm>
            <a:off x="835077" y="6423305"/>
            <a:ext cx="4679458"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202870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431052"/>
            <a:ext cx="10813280" cy="4741148"/>
          </a:xfrm>
          <a:solidFill>
            <a:schemeClr val="accent1">
              <a:lumMod val="20000"/>
              <a:lumOff val="80000"/>
            </a:schemeClr>
          </a:solidFill>
        </p:spPr>
        <p:txBody>
          <a:bodyPr/>
          <a:lstStyle/>
          <a:p>
            <a:pPr marL="0" indent="0">
              <a:buNone/>
            </a:pPr>
            <a:r>
              <a:rPr lang="en-GB" b="1" dirty="0"/>
              <a:t>On your page, write down adjectives to describe Mary’s thoughts and feelings. </a:t>
            </a:r>
            <a:r>
              <a:rPr lang="en-GB" dirty="0"/>
              <a:t>–</a:t>
            </a:r>
            <a:r>
              <a:rPr lang="en-GB" sz="2000" dirty="0"/>
              <a:t> Remember to spread them out around the page.</a:t>
            </a:r>
            <a:endParaRPr lang="en-GB" dirty="0"/>
          </a:p>
        </p:txBody>
      </p:sp>
      <p:sp>
        <p:nvSpPr>
          <p:cNvPr id="5" name="Oval 4">
            <a:extLst>
              <a:ext uri="{FF2B5EF4-FFF2-40B4-BE49-F238E27FC236}">
                <a16:creationId xmlns:a16="http://schemas.microsoft.com/office/drawing/2014/main" id="{3F09AEEB-C505-4165-A07A-E4172EC1F0AB}"/>
              </a:ext>
            </a:extLst>
          </p:cNvPr>
          <p:cNvSpPr/>
          <p:nvPr/>
        </p:nvSpPr>
        <p:spPr>
          <a:xfrm>
            <a:off x="1533378" y="2912012"/>
            <a:ext cx="3010487" cy="13645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RESOLUTE</a:t>
            </a:r>
          </a:p>
        </p:txBody>
      </p:sp>
      <p:sp>
        <p:nvSpPr>
          <p:cNvPr id="9" name="TextBox 8">
            <a:extLst>
              <a:ext uri="{FF2B5EF4-FFF2-40B4-BE49-F238E27FC236}">
                <a16:creationId xmlns:a16="http://schemas.microsoft.com/office/drawing/2014/main" id="{F211B931-08C0-4873-BF53-90B3D1764367}"/>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78948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431052"/>
            <a:ext cx="10813280" cy="4741148"/>
          </a:xfrm>
          <a:solidFill>
            <a:schemeClr val="accent1">
              <a:lumMod val="20000"/>
              <a:lumOff val="80000"/>
            </a:schemeClr>
          </a:solidFill>
        </p:spPr>
        <p:txBody>
          <a:bodyPr/>
          <a:lstStyle/>
          <a:p>
            <a:pPr marL="0" indent="0">
              <a:buNone/>
            </a:pPr>
            <a:r>
              <a:rPr lang="en-GB" b="1" dirty="0"/>
              <a:t>Now add quotations to support your adjectives.</a:t>
            </a:r>
            <a:r>
              <a:rPr lang="en-GB" sz="2000" dirty="0"/>
              <a:t>.</a:t>
            </a:r>
            <a:endParaRPr lang="en-GB" dirty="0"/>
          </a:p>
        </p:txBody>
      </p:sp>
      <p:sp>
        <p:nvSpPr>
          <p:cNvPr id="5" name="Oval 4">
            <a:extLst>
              <a:ext uri="{FF2B5EF4-FFF2-40B4-BE49-F238E27FC236}">
                <a16:creationId xmlns:a16="http://schemas.microsoft.com/office/drawing/2014/main" id="{3F09AEEB-C505-4165-A07A-E4172EC1F0AB}"/>
              </a:ext>
            </a:extLst>
          </p:cNvPr>
          <p:cNvSpPr/>
          <p:nvPr/>
        </p:nvSpPr>
        <p:spPr>
          <a:xfrm>
            <a:off x="1533378" y="2912012"/>
            <a:ext cx="3010487" cy="13645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RESOLUTE</a:t>
            </a:r>
          </a:p>
        </p:txBody>
      </p:sp>
      <p:sp>
        <p:nvSpPr>
          <p:cNvPr id="2" name="Rectangle: Rounded Corners 1">
            <a:extLst>
              <a:ext uri="{FF2B5EF4-FFF2-40B4-BE49-F238E27FC236}">
                <a16:creationId xmlns:a16="http://schemas.microsoft.com/office/drawing/2014/main" id="{85A22369-C4FD-4F5C-8152-25428EF5DB38}"/>
              </a:ext>
            </a:extLst>
          </p:cNvPr>
          <p:cNvSpPr/>
          <p:nvPr/>
        </p:nvSpPr>
        <p:spPr>
          <a:xfrm>
            <a:off x="5303520" y="2398541"/>
            <a:ext cx="3756073" cy="11957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“with determination to face it, that she would ‘get close to nature’”  </a:t>
            </a:r>
          </a:p>
        </p:txBody>
      </p:sp>
      <p:cxnSp>
        <p:nvCxnSpPr>
          <p:cNvPr id="9" name="Straight Arrow Connector 8">
            <a:extLst>
              <a:ext uri="{FF2B5EF4-FFF2-40B4-BE49-F238E27FC236}">
                <a16:creationId xmlns:a16="http://schemas.microsoft.com/office/drawing/2014/main" id="{81D3A967-93F0-4A9B-B4A9-520E2D8F8C9A}"/>
              </a:ext>
            </a:extLst>
          </p:cNvPr>
          <p:cNvCxnSpPr>
            <a:endCxn id="2" idx="1"/>
          </p:cNvCxnSpPr>
          <p:nvPr/>
        </p:nvCxnSpPr>
        <p:spPr>
          <a:xfrm flipV="1">
            <a:off x="4332849" y="2996418"/>
            <a:ext cx="970671" cy="2110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6E2E79-272F-45A3-BCEE-1774389A0DF5}"/>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3007508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431052"/>
            <a:ext cx="10813280" cy="4741148"/>
          </a:xfrm>
          <a:solidFill>
            <a:schemeClr val="accent1">
              <a:lumMod val="20000"/>
              <a:lumOff val="80000"/>
            </a:schemeClr>
          </a:solidFill>
        </p:spPr>
        <p:txBody>
          <a:bodyPr/>
          <a:lstStyle/>
          <a:p>
            <a:pPr marL="0" indent="0">
              <a:buNone/>
            </a:pPr>
            <a:r>
              <a:rPr lang="en-GB" b="1" dirty="0"/>
              <a:t>Pick a word/phrase to focus on.</a:t>
            </a:r>
            <a:r>
              <a:rPr lang="en-GB" sz="2000" dirty="0"/>
              <a:t>.</a:t>
            </a:r>
            <a:endParaRPr lang="en-GB" dirty="0"/>
          </a:p>
        </p:txBody>
      </p:sp>
      <p:sp>
        <p:nvSpPr>
          <p:cNvPr id="5" name="Oval 4">
            <a:extLst>
              <a:ext uri="{FF2B5EF4-FFF2-40B4-BE49-F238E27FC236}">
                <a16:creationId xmlns:a16="http://schemas.microsoft.com/office/drawing/2014/main" id="{3F09AEEB-C505-4165-A07A-E4172EC1F0AB}"/>
              </a:ext>
            </a:extLst>
          </p:cNvPr>
          <p:cNvSpPr/>
          <p:nvPr/>
        </p:nvSpPr>
        <p:spPr>
          <a:xfrm>
            <a:off x="1533378" y="2912012"/>
            <a:ext cx="3010487" cy="13645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RESOLUTE</a:t>
            </a:r>
          </a:p>
        </p:txBody>
      </p:sp>
      <p:sp>
        <p:nvSpPr>
          <p:cNvPr id="2" name="Rectangle: Rounded Corners 1">
            <a:extLst>
              <a:ext uri="{FF2B5EF4-FFF2-40B4-BE49-F238E27FC236}">
                <a16:creationId xmlns:a16="http://schemas.microsoft.com/office/drawing/2014/main" id="{85A22369-C4FD-4F5C-8152-25428EF5DB38}"/>
              </a:ext>
            </a:extLst>
          </p:cNvPr>
          <p:cNvSpPr/>
          <p:nvPr/>
        </p:nvSpPr>
        <p:spPr>
          <a:xfrm>
            <a:off x="5303520" y="2398541"/>
            <a:ext cx="3756073" cy="11957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“with determination to face it, that she would ‘get close to nature’”  </a:t>
            </a:r>
          </a:p>
        </p:txBody>
      </p:sp>
      <p:cxnSp>
        <p:nvCxnSpPr>
          <p:cNvPr id="9" name="Straight Arrow Connector 8">
            <a:extLst>
              <a:ext uri="{FF2B5EF4-FFF2-40B4-BE49-F238E27FC236}">
                <a16:creationId xmlns:a16="http://schemas.microsoft.com/office/drawing/2014/main" id="{81D3A967-93F0-4A9B-B4A9-520E2D8F8C9A}"/>
              </a:ext>
            </a:extLst>
          </p:cNvPr>
          <p:cNvCxnSpPr>
            <a:endCxn id="2" idx="1"/>
          </p:cNvCxnSpPr>
          <p:nvPr/>
        </p:nvCxnSpPr>
        <p:spPr>
          <a:xfrm flipV="1">
            <a:off x="4332849" y="2996418"/>
            <a:ext cx="970671" cy="2110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573E07-E004-4DF0-9223-43AC86FC9385}"/>
              </a:ext>
            </a:extLst>
          </p:cNvPr>
          <p:cNvSpPr/>
          <p:nvPr/>
        </p:nvSpPr>
        <p:spPr>
          <a:xfrm>
            <a:off x="3481475" y="4378402"/>
            <a:ext cx="4093699" cy="149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t>MODAL VERB: “Would”</a:t>
            </a:r>
          </a:p>
          <a:p>
            <a:r>
              <a:rPr lang="en-GB" sz="2200" dirty="0"/>
              <a:t>She is definite in her viewpoint and completely believes what she is telling herself.</a:t>
            </a:r>
          </a:p>
        </p:txBody>
      </p:sp>
      <p:cxnSp>
        <p:nvCxnSpPr>
          <p:cNvPr id="11" name="Straight Arrow Connector 10">
            <a:extLst>
              <a:ext uri="{FF2B5EF4-FFF2-40B4-BE49-F238E27FC236}">
                <a16:creationId xmlns:a16="http://schemas.microsoft.com/office/drawing/2014/main" id="{EC6FA873-3B0A-434B-B2EB-4178BCF6D2D9}"/>
              </a:ext>
            </a:extLst>
          </p:cNvPr>
          <p:cNvCxnSpPr>
            <a:cxnSpLocks/>
          </p:cNvCxnSpPr>
          <p:nvPr/>
        </p:nvCxnSpPr>
        <p:spPr>
          <a:xfrm flipH="1">
            <a:off x="5561149" y="3642944"/>
            <a:ext cx="824795" cy="6868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DDFEC59-0580-4197-83C5-D7EFA509E3E1}"/>
              </a:ext>
            </a:extLst>
          </p:cNvPr>
          <p:cNvSpPr txBox="1"/>
          <p:nvPr/>
        </p:nvSpPr>
        <p:spPr>
          <a:xfrm>
            <a:off x="853555" y="6459789"/>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2422770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431052"/>
            <a:ext cx="10813280" cy="4741148"/>
          </a:xfrm>
          <a:solidFill>
            <a:schemeClr val="accent1">
              <a:lumMod val="20000"/>
              <a:lumOff val="80000"/>
            </a:schemeClr>
          </a:solidFill>
        </p:spPr>
        <p:txBody>
          <a:bodyPr/>
          <a:lstStyle/>
          <a:p>
            <a:pPr marL="0" indent="0">
              <a:buNone/>
            </a:pPr>
            <a:r>
              <a:rPr lang="en-GB" b="1" dirty="0"/>
              <a:t>Finally, explain the effect on the reader.</a:t>
            </a:r>
            <a:endParaRPr lang="en-GB" dirty="0"/>
          </a:p>
        </p:txBody>
      </p:sp>
      <p:sp>
        <p:nvSpPr>
          <p:cNvPr id="5" name="Oval 4">
            <a:extLst>
              <a:ext uri="{FF2B5EF4-FFF2-40B4-BE49-F238E27FC236}">
                <a16:creationId xmlns:a16="http://schemas.microsoft.com/office/drawing/2014/main" id="{3F09AEEB-C505-4165-A07A-E4172EC1F0AB}"/>
              </a:ext>
            </a:extLst>
          </p:cNvPr>
          <p:cNvSpPr/>
          <p:nvPr/>
        </p:nvSpPr>
        <p:spPr>
          <a:xfrm>
            <a:off x="1533378" y="2912012"/>
            <a:ext cx="3010487" cy="13645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RESOLUTE</a:t>
            </a:r>
          </a:p>
        </p:txBody>
      </p:sp>
      <p:sp>
        <p:nvSpPr>
          <p:cNvPr id="2" name="Rectangle: Rounded Corners 1">
            <a:extLst>
              <a:ext uri="{FF2B5EF4-FFF2-40B4-BE49-F238E27FC236}">
                <a16:creationId xmlns:a16="http://schemas.microsoft.com/office/drawing/2014/main" id="{85A22369-C4FD-4F5C-8152-25428EF5DB38}"/>
              </a:ext>
            </a:extLst>
          </p:cNvPr>
          <p:cNvSpPr/>
          <p:nvPr/>
        </p:nvSpPr>
        <p:spPr>
          <a:xfrm>
            <a:off x="5303520" y="2398541"/>
            <a:ext cx="3756073" cy="11957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“with determination to face it, that she would ‘get close to nature’”  </a:t>
            </a:r>
          </a:p>
        </p:txBody>
      </p:sp>
      <p:cxnSp>
        <p:nvCxnSpPr>
          <p:cNvPr id="9" name="Straight Arrow Connector 8">
            <a:extLst>
              <a:ext uri="{FF2B5EF4-FFF2-40B4-BE49-F238E27FC236}">
                <a16:creationId xmlns:a16="http://schemas.microsoft.com/office/drawing/2014/main" id="{81D3A967-93F0-4A9B-B4A9-520E2D8F8C9A}"/>
              </a:ext>
            </a:extLst>
          </p:cNvPr>
          <p:cNvCxnSpPr>
            <a:endCxn id="2" idx="1"/>
          </p:cNvCxnSpPr>
          <p:nvPr/>
        </p:nvCxnSpPr>
        <p:spPr>
          <a:xfrm flipV="1">
            <a:off x="4332849" y="2996418"/>
            <a:ext cx="970671" cy="2110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573E07-E004-4DF0-9223-43AC86FC9385}"/>
              </a:ext>
            </a:extLst>
          </p:cNvPr>
          <p:cNvSpPr/>
          <p:nvPr/>
        </p:nvSpPr>
        <p:spPr>
          <a:xfrm>
            <a:off x="3481475" y="4378402"/>
            <a:ext cx="4093699" cy="149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t>MODAL VERB: “Would”</a:t>
            </a:r>
          </a:p>
          <a:p>
            <a:r>
              <a:rPr lang="en-GB" sz="2200" dirty="0"/>
              <a:t>She is definite in her viewpoint and completely believes what she is telling herself.</a:t>
            </a:r>
          </a:p>
        </p:txBody>
      </p:sp>
      <p:cxnSp>
        <p:nvCxnSpPr>
          <p:cNvPr id="11" name="Straight Arrow Connector 10">
            <a:extLst>
              <a:ext uri="{FF2B5EF4-FFF2-40B4-BE49-F238E27FC236}">
                <a16:creationId xmlns:a16="http://schemas.microsoft.com/office/drawing/2014/main" id="{EC6FA873-3B0A-434B-B2EB-4178BCF6D2D9}"/>
              </a:ext>
            </a:extLst>
          </p:cNvPr>
          <p:cNvCxnSpPr>
            <a:cxnSpLocks/>
          </p:cNvCxnSpPr>
          <p:nvPr/>
        </p:nvCxnSpPr>
        <p:spPr>
          <a:xfrm flipH="1">
            <a:off x="5561149" y="3642944"/>
            <a:ext cx="824795" cy="6868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62DB536-24DC-4EC7-A3C9-176E83EF5FAE}"/>
              </a:ext>
            </a:extLst>
          </p:cNvPr>
          <p:cNvSpPr/>
          <p:nvPr/>
        </p:nvSpPr>
        <p:spPr>
          <a:xfrm>
            <a:off x="9630413" y="2996418"/>
            <a:ext cx="2056418" cy="2873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Mary seems like she is set on making her new life work.</a:t>
            </a:r>
          </a:p>
        </p:txBody>
      </p:sp>
      <p:cxnSp>
        <p:nvCxnSpPr>
          <p:cNvPr id="13" name="Straight Arrow Connector 12">
            <a:extLst>
              <a:ext uri="{FF2B5EF4-FFF2-40B4-BE49-F238E27FC236}">
                <a16:creationId xmlns:a16="http://schemas.microsoft.com/office/drawing/2014/main" id="{F6D0168B-4DA0-41EC-A7B2-2E87499CCD7C}"/>
              </a:ext>
            </a:extLst>
          </p:cNvPr>
          <p:cNvCxnSpPr>
            <a:cxnSpLocks/>
          </p:cNvCxnSpPr>
          <p:nvPr/>
        </p:nvCxnSpPr>
        <p:spPr>
          <a:xfrm>
            <a:off x="8785001" y="3642944"/>
            <a:ext cx="845401" cy="5849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A7A802-3DD8-4776-B057-0FF54A345280}"/>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Tree>
    <p:extLst>
      <p:ext uri="{BB962C8B-B14F-4D97-AF65-F5344CB8AC3E}">
        <p14:creationId xmlns:p14="http://schemas.microsoft.com/office/powerpoint/2010/main" val="139766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29-54. </a:t>
            </a:r>
            <a:r>
              <a:rPr lang="en-GB" sz="3200" u="sng" dirty="0"/>
              <a:t>A3: How does the writer show Mary’s thoughts and feelings in these lines? </a:t>
            </a:r>
            <a:r>
              <a:rPr lang="en-GB" sz="2000" i="1" dirty="0"/>
              <a:t>You should write about: - the writer’s use of language to show Mary’s thoughts and feelings; - the effects on the reader</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3: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431052"/>
            <a:ext cx="10813280" cy="4730597"/>
          </a:xfrm>
          <a:solidFill>
            <a:schemeClr val="accent1">
              <a:lumMod val="20000"/>
              <a:lumOff val="80000"/>
            </a:schemeClr>
          </a:solidFill>
        </p:spPr>
        <p:txBody>
          <a:bodyPr>
            <a:normAutofit fontScale="85000" lnSpcReduction="20000"/>
          </a:bodyPr>
          <a:lstStyle/>
          <a:p>
            <a:pPr marL="0" indent="0">
              <a:buNone/>
            </a:pPr>
            <a:r>
              <a:rPr lang="en-GB" sz="4200" dirty="0">
                <a:solidFill>
                  <a:srgbClr val="FF0000"/>
                </a:solidFill>
                <a:latin typeface="Daytona" panose="020B0604030500040204" pitchFamily="34" charset="0"/>
              </a:rPr>
              <a:t>Mary seems to be very resolute about adapting to her new lifestyle as she says </a:t>
            </a:r>
            <a:r>
              <a:rPr lang="en-GB" sz="4200" dirty="0">
                <a:solidFill>
                  <a:srgbClr val="FFC000"/>
                </a:solidFill>
                <a:latin typeface="Daytona" panose="020B0604030500040204" pitchFamily="34" charset="0"/>
              </a:rPr>
              <a:t>“with determination to face it, that she would ‘get close to nature’”. </a:t>
            </a:r>
            <a:r>
              <a:rPr lang="en-GB" sz="4200" dirty="0">
                <a:solidFill>
                  <a:srgbClr val="00B050"/>
                </a:solidFill>
                <a:latin typeface="Daytona" panose="020B0604030500040204" pitchFamily="34" charset="0"/>
              </a:rPr>
              <a:t>The modal verb “would” </a:t>
            </a:r>
            <a:r>
              <a:rPr lang="en-GB" sz="4200" dirty="0">
                <a:solidFill>
                  <a:srgbClr val="0070C0"/>
                </a:solidFill>
                <a:latin typeface="Daytona" panose="020B0604030500040204" pitchFamily="34" charset="0"/>
              </a:rPr>
              <a:t>implies she is definite in her viewpoint and completely believes what she is telling herself making the reader think </a:t>
            </a:r>
            <a:r>
              <a:rPr lang="en-GB" sz="4200" dirty="0">
                <a:solidFill>
                  <a:srgbClr val="7030A0"/>
                </a:solidFill>
                <a:latin typeface="Daytona" panose="020B0604030500040204" pitchFamily="34" charset="0"/>
              </a:rPr>
              <a:t>Mary seems like she is set on making her new life work even though it is out of her usual comfort zone.</a:t>
            </a:r>
            <a:endParaRPr lang="en-GB" dirty="0">
              <a:solidFill>
                <a:srgbClr val="FFC000"/>
              </a:solidFill>
              <a:latin typeface="Daytona" panose="020B0604030500040204" pitchFamily="34" charset="0"/>
            </a:endParaRPr>
          </a:p>
        </p:txBody>
      </p:sp>
      <p:sp>
        <p:nvSpPr>
          <p:cNvPr id="9" name="TextBox 8">
            <a:extLst>
              <a:ext uri="{FF2B5EF4-FFF2-40B4-BE49-F238E27FC236}">
                <a16:creationId xmlns:a16="http://schemas.microsoft.com/office/drawing/2014/main" id="{F211B931-08C0-4873-BF53-90B3D1764367}"/>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comment on a character’s thoughts and feelings.</a:t>
            </a:r>
          </a:p>
        </p:txBody>
      </p:sp>
      <p:sp>
        <p:nvSpPr>
          <p:cNvPr id="2" name="Rounded Rectangle 3">
            <a:extLst>
              <a:ext uri="{FF2B5EF4-FFF2-40B4-BE49-F238E27FC236}">
                <a16:creationId xmlns:a16="http://schemas.microsoft.com/office/drawing/2014/main" id="{D40FB9BD-60BB-433C-91BD-6411EC984F05}"/>
              </a:ext>
            </a:extLst>
          </p:cNvPr>
          <p:cNvSpPr/>
          <p:nvPr/>
        </p:nvSpPr>
        <p:spPr>
          <a:xfrm>
            <a:off x="8169638" y="5897963"/>
            <a:ext cx="3886233" cy="83269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t>Use  </a:t>
            </a:r>
            <a:r>
              <a:rPr lang="en-GB" sz="4800" b="1" dirty="0">
                <a:solidFill>
                  <a:srgbClr val="FF0000"/>
                </a:solidFill>
              </a:rPr>
              <a:t>P</a:t>
            </a:r>
            <a:r>
              <a:rPr lang="en-GB" sz="4800" b="1" dirty="0">
                <a:solidFill>
                  <a:srgbClr val="FFC000"/>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t>!</a:t>
            </a:r>
          </a:p>
        </p:txBody>
      </p:sp>
    </p:spTree>
    <p:extLst>
      <p:ext uri="{BB962C8B-B14F-4D97-AF65-F5344CB8AC3E}">
        <p14:creationId xmlns:p14="http://schemas.microsoft.com/office/powerpoint/2010/main" val="2758263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4" name="Title 3"/>
          <p:cNvSpPr>
            <a:spLocks noGrp="1"/>
          </p:cNvSpPr>
          <p:nvPr>
            <p:ph type="title"/>
          </p:nvPr>
        </p:nvSpPr>
        <p:spPr>
          <a:xfrm>
            <a:off x="880437" y="220114"/>
            <a:ext cx="8249495" cy="679269"/>
          </a:xfrm>
          <a:solidFill>
            <a:schemeClr val="accent1">
              <a:lumMod val="20000"/>
              <a:lumOff val="80000"/>
            </a:schemeClr>
          </a:solidFill>
        </p:spPr>
        <p:txBody>
          <a:bodyPr/>
          <a:lstStyle/>
          <a:p>
            <a:r>
              <a:rPr lang="en-GB" u="sng" dirty="0"/>
              <a:t>Paper 1: Mary &amp; Richard Turner Q4</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a:bodyPr>
          <a:lstStyle/>
          <a:p>
            <a:pPr marL="0" indent="0">
              <a:buNone/>
            </a:pPr>
            <a:r>
              <a:rPr lang="en-GB" sz="4000" u="sng" dirty="0"/>
              <a:t>DISCUSSION POINT: </a:t>
            </a:r>
          </a:p>
          <a:p>
            <a:pPr marL="0" indent="0">
              <a:buNone/>
            </a:pPr>
            <a:r>
              <a:rPr lang="en-GB" sz="3200" dirty="0"/>
              <a:t>What do you think Richard’s life was like before he met Mary?</a:t>
            </a:r>
          </a:p>
          <a:p>
            <a:pPr marL="0" indent="0">
              <a:buNone/>
            </a:pPr>
            <a:endParaRPr lang="en-GB" sz="3200" dirty="0"/>
          </a:p>
          <a:p>
            <a:pPr marL="0" indent="0">
              <a:buNone/>
            </a:pPr>
            <a:r>
              <a:rPr lang="en-GB" sz="3200" b="1" dirty="0">
                <a:solidFill>
                  <a:srgbClr val="FF0000"/>
                </a:solidFill>
              </a:rPr>
              <a:t>Extension:</a:t>
            </a:r>
            <a:r>
              <a:rPr lang="en-GB" sz="3200" dirty="0">
                <a:solidFill>
                  <a:srgbClr val="FF0000"/>
                </a:solidFill>
              </a:rPr>
              <a:t> Write a short description of an evening for Richard before his marriage.</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spTree>
    <p:extLst>
      <p:ext uri="{BB962C8B-B14F-4D97-AF65-F5344CB8AC3E}">
        <p14:creationId xmlns:p14="http://schemas.microsoft.com/office/powerpoint/2010/main" val="73719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A4</a:t>
            </a:r>
          </a:p>
        </p:txBody>
      </p:sp>
      <p:sp>
        <p:nvSpPr>
          <p:cNvPr id="5" name="Content Placeholder 4"/>
          <p:cNvSpPr>
            <a:spLocks noGrp="1"/>
          </p:cNvSpPr>
          <p:nvPr>
            <p:ph idx="1"/>
          </p:nvPr>
        </p:nvSpPr>
        <p:spPr>
          <a:xfrm>
            <a:off x="1477108" y="1597572"/>
            <a:ext cx="9959926" cy="4540469"/>
          </a:xfrm>
          <a:solidFill>
            <a:schemeClr val="accent1">
              <a:lumMod val="20000"/>
              <a:lumOff val="80000"/>
            </a:schemeClr>
          </a:solidFill>
        </p:spPr>
        <p:txBody>
          <a:bodyPr>
            <a:normAutofit fontScale="92500"/>
          </a:bodyPr>
          <a:lstStyle/>
          <a:p>
            <a:r>
              <a:rPr lang="en-GB" sz="4000" dirty="0">
                <a:latin typeface="+mj-lt"/>
              </a:rPr>
              <a:t>Language analysis question 10 marks – 15 minutes. </a:t>
            </a:r>
          </a:p>
          <a:p>
            <a:r>
              <a:rPr lang="en-GB" sz="4000" dirty="0">
                <a:latin typeface="+mj-lt"/>
              </a:rPr>
              <a:t>7-8 quotes (some embedded)  Use PETER!</a:t>
            </a:r>
          </a:p>
          <a:p>
            <a:r>
              <a:rPr lang="en-GB" sz="4000" dirty="0">
                <a:latin typeface="+mj-lt"/>
              </a:rPr>
              <a:t>Explore hidden and obvious meaning and effect – link to writers’ intentions</a:t>
            </a:r>
          </a:p>
          <a:p>
            <a:r>
              <a:rPr lang="en-GB" sz="4000" dirty="0">
                <a:latin typeface="+mj-lt"/>
              </a:rPr>
              <a:t>WHAT IMPRESSIONS DO YOU GET …</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2" name="TextBox 1">
            <a:extLst>
              <a:ext uri="{FF2B5EF4-FFF2-40B4-BE49-F238E27FC236}">
                <a16:creationId xmlns:a16="http://schemas.microsoft.com/office/drawing/2014/main" id="{1ED5363A-7B20-4BBF-801E-0036635CE3C7}"/>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spTree>
    <p:extLst>
      <p:ext uri="{BB962C8B-B14F-4D97-AF65-F5344CB8AC3E}">
        <p14:creationId xmlns:p14="http://schemas.microsoft.com/office/powerpoint/2010/main" val="136707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55 to the end. </a:t>
            </a:r>
            <a:r>
              <a:rPr lang="en-GB" sz="3200" u="sng" dirty="0"/>
              <a:t>A4: What impressions do you get of Richard in these lines? </a:t>
            </a:r>
            <a:r>
              <a:rPr lang="en-GB" sz="2000" i="1" dirty="0"/>
              <a:t>You must refer to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4: Reading</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sp>
        <p:nvSpPr>
          <p:cNvPr id="2" name="TextBox 1">
            <a:extLst>
              <a:ext uri="{FF2B5EF4-FFF2-40B4-BE49-F238E27FC236}">
                <a16:creationId xmlns:a16="http://schemas.microsoft.com/office/drawing/2014/main" id="{529567E6-75B7-4A2E-80E2-46F71B209A84}"/>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pic>
        <p:nvPicPr>
          <p:cNvPr id="7" name="Picture 6">
            <a:extLst>
              <a:ext uri="{FF2B5EF4-FFF2-40B4-BE49-F238E27FC236}">
                <a16:creationId xmlns:a16="http://schemas.microsoft.com/office/drawing/2014/main" id="{FEAC5AF7-878B-4C45-B246-C46B33B780B8}"/>
              </a:ext>
            </a:extLst>
          </p:cNvPr>
          <p:cNvPicPr>
            <a:picLocks noChangeAspect="1"/>
          </p:cNvPicPr>
          <p:nvPr/>
        </p:nvPicPr>
        <p:blipFill rotWithShape="1">
          <a:blip r:embed="rId3"/>
          <a:srcRect l="10123" t="22281" r="15484" b="26081"/>
          <a:stretch/>
        </p:blipFill>
        <p:spPr>
          <a:xfrm>
            <a:off x="1115568" y="1431052"/>
            <a:ext cx="10468309" cy="4575853"/>
          </a:xfrm>
          <a:prstGeom prst="rect">
            <a:avLst/>
          </a:prstGeom>
        </p:spPr>
      </p:pic>
    </p:spTree>
    <p:extLst>
      <p:ext uri="{BB962C8B-B14F-4D97-AF65-F5344CB8AC3E}">
        <p14:creationId xmlns:p14="http://schemas.microsoft.com/office/powerpoint/2010/main" val="193681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55 to the end. </a:t>
            </a:r>
            <a:r>
              <a:rPr lang="en-GB" sz="3200" u="sng" dirty="0"/>
              <a:t>A4: What impressions do you get of Richard in these lines? </a:t>
            </a:r>
            <a:r>
              <a:rPr lang="en-GB" sz="2000" i="1" dirty="0"/>
              <a:t>You must refer to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4: Reading</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sp>
        <p:nvSpPr>
          <p:cNvPr id="2" name="TextBox 1">
            <a:extLst>
              <a:ext uri="{FF2B5EF4-FFF2-40B4-BE49-F238E27FC236}">
                <a16:creationId xmlns:a16="http://schemas.microsoft.com/office/drawing/2014/main" id="{529567E6-75B7-4A2E-80E2-46F71B209A84}"/>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pic>
        <p:nvPicPr>
          <p:cNvPr id="5" name="Picture 4">
            <a:extLst>
              <a:ext uri="{FF2B5EF4-FFF2-40B4-BE49-F238E27FC236}">
                <a16:creationId xmlns:a16="http://schemas.microsoft.com/office/drawing/2014/main" id="{25FCE54B-85FD-4542-A553-CB9F0987A060}"/>
              </a:ext>
            </a:extLst>
          </p:cNvPr>
          <p:cNvPicPr>
            <a:picLocks noChangeAspect="1"/>
          </p:cNvPicPr>
          <p:nvPr/>
        </p:nvPicPr>
        <p:blipFill rotWithShape="1">
          <a:blip r:embed="rId3"/>
          <a:srcRect l="9154" t="42935" r="14515" b="18767"/>
          <a:stretch/>
        </p:blipFill>
        <p:spPr>
          <a:xfrm>
            <a:off x="971038" y="1903678"/>
            <a:ext cx="10851059" cy="3694175"/>
          </a:xfrm>
          <a:prstGeom prst="rect">
            <a:avLst/>
          </a:prstGeom>
        </p:spPr>
      </p:pic>
    </p:spTree>
    <p:extLst>
      <p:ext uri="{BB962C8B-B14F-4D97-AF65-F5344CB8AC3E}">
        <p14:creationId xmlns:p14="http://schemas.microsoft.com/office/powerpoint/2010/main" val="181166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55 to the end. </a:t>
            </a:r>
            <a:r>
              <a:rPr lang="en-GB" sz="3200" u="sng" dirty="0"/>
              <a:t>A4: What impressions do you get of Richard in these lines? </a:t>
            </a:r>
            <a:r>
              <a:rPr lang="en-GB" sz="2000" i="1" dirty="0"/>
              <a:t>You must refer to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4: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sp>
        <p:nvSpPr>
          <p:cNvPr id="2" name="TextBox 1">
            <a:extLst>
              <a:ext uri="{FF2B5EF4-FFF2-40B4-BE49-F238E27FC236}">
                <a16:creationId xmlns:a16="http://schemas.microsoft.com/office/drawing/2014/main" id="{529567E6-75B7-4A2E-80E2-46F71B209A84}"/>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pic>
        <p:nvPicPr>
          <p:cNvPr id="7" name="Picture 6">
            <a:extLst>
              <a:ext uri="{FF2B5EF4-FFF2-40B4-BE49-F238E27FC236}">
                <a16:creationId xmlns:a16="http://schemas.microsoft.com/office/drawing/2014/main" id="{FEAC5AF7-878B-4C45-B246-C46B33B780B8}"/>
              </a:ext>
            </a:extLst>
          </p:cNvPr>
          <p:cNvPicPr>
            <a:picLocks noChangeAspect="1"/>
          </p:cNvPicPr>
          <p:nvPr/>
        </p:nvPicPr>
        <p:blipFill rotWithShape="1">
          <a:blip r:embed="rId3"/>
          <a:srcRect l="10123" t="22281" r="15484" b="49735"/>
          <a:stretch/>
        </p:blipFill>
        <p:spPr>
          <a:xfrm>
            <a:off x="971038" y="1431052"/>
            <a:ext cx="7483645" cy="3081430"/>
          </a:xfrm>
          <a:prstGeom prst="rect">
            <a:avLst/>
          </a:prstGeom>
        </p:spPr>
      </p:pic>
      <p:sp>
        <p:nvSpPr>
          <p:cNvPr id="5" name="TextBox 4">
            <a:extLst>
              <a:ext uri="{FF2B5EF4-FFF2-40B4-BE49-F238E27FC236}">
                <a16:creationId xmlns:a16="http://schemas.microsoft.com/office/drawing/2014/main" id="{17C7F615-9960-4383-993F-982BF358C328}"/>
              </a:ext>
            </a:extLst>
          </p:cNvPr>
          <p:cNvSpPr txBox="1"/>
          <p:nvPr/>
        </p:nvSpPr>
        <p:spPr>
          <a:xfrm>
            <a:off x="8715267" y="2089403"/>
            <a:ext cx="2588456" cy="707886"/>
          </a:xfrm>
          <a:prstGeom prst="rect">
            <a:avLst/>
          </a:prstGeom>
          <a:solidFill>
            <a:schemeClr val="accent1">
              <a:lumMod val="20000"/>
              <a:lumOff val="80000"/>
            </a:schemeClr>
          </a:solidFill>
        </p:spPr>
        <p:txBody>
          <a:bodyPr wrap="square" rtlCol="0">
            <a:spAutoFit/>
          </a:bodyPr>
          <a:lstStyle/>
          <a:p>
            <a:r>
              <a:rPr lang="en-GB" sz="2000" dirty="0"/>
              <a:t>1. Why does Richard feel worried?</a:t>
            </a:r>
          </a:p>
        </p:txBody>
      </p:sp>
      <p:sp>
        <p:nvSpPr>
          <p:cNvPr id="8" name="TextBox 7">
            <a:extLst>
              <a:ext uri="{FF2B5EF4-FFF2-40B4-BE49-F238E27FC236}">
                <a16:creationId xmlns:a16="http://schemas.microsoft.com/office/drawing/2014/main" id="{89E749A6-F5F4-43D1-B741-0B830445D4AF}"/>
              </a:ext>
            </a:extLst>
          </p:cNvPr>
          <p:cNvSpPr txBox="1"/>
          <p:nvPr/>
        </p:nvSpPr>
        <p:spPr>
          <a:xfrm>
            <a:off x="9266584" y="3617226"/>
            <a:ext cx="2350985" cy="707886"/>
          </a:xfrm>
          <a:prstGeom prst="rect">
            <a:avLst/>
          </a:prstGeom>
          <a:solidFill>
            <a:schemeClr val="accent1">
              <a:lumMod val="20000"/>
              <a:lumOff val="80000"/>
            </a:schemeClr>
          </a:solidFill>
        </p:spPr>
        <p:txBody>
          <a:bodyPr wrap="square" rtlCol="0">
            <a:spAutoFit/>
          </a:bodyPr>
          <a:lstStyle/>
          <a:p>
            <a:r>
              <a:rPr lang="en-GB" sz="2000" dirty="0"/>
              <a:t>2. Why is the word “gratefully” used?</a:t>
            </a:r>
          </a:p>
        </p:txBody>
      </p:sp>
      <p:sp>
        <p:nvSpPr>
          <p:cNvPr id="10" name="TextBox 9">
            <a:extLst>
              <a:ext uri="{FF2B5EF4-FFF2-40B4-BE49-F238E27FC236}">
                <a16:creationId xmlns:a16="http://schemas.microsoft.com/office/drawing/2014/main" id="{DD98A3F6-31FF-4270-89A3-463D7FB12BF5}"/>
              </a:ext>
            </a:extLst>
          </p:cNvPr>
          <p:cNvSpPr txBox="1"/>
          <p:nvPr/>
        </p:nvSpPr>
        <p:spPr>
          <a:xfrm>
            <a:off x="1308577" y="4988398"/>
            <a:ext cx="2588456" cy="707886"/>
          </a:xfrm>
          <a:prstGeom prst="rect">
            <a:avLst/>
          </a:prstGeom>
          <a:solidFill>
            <a:schemeClr val="accent1">
              <a:lumMod val="20000"/>
              <a:lumOff val="80000"/>
            </a:schemeClr>
          </a:solidFill>
        </p:spPr>
        <p:txBody>
          <a:bodyPr wrap="square" rtlCol="0">
            <a:spAutoFit/>
          </a:bodyPr>
          <a:lstStyle/>
          <a:p>
            <a:r>
              <a:rPr lang="en-GB" sz="2000" dirty="0"/>
              <a:t>3. Why might he be feeling shy?</a:t>
            </a:r>
          </a:p>
        </p:txBody>
      </p:sp>
      <p:sp>
        <p:nvSpPr>
          <p:cNvPr id="12" name="TextBox 11">
            <a:extLst>
              <a:ext uri="{FF2B5EF4-FFF2-40B4-BE49-F238E27FC236}">
                <a16:creationId xmlns:a16="http://schemas.microsoft.com/office/drawing/2014/main" id="{E95C2FCE-9667-4DC8-BC6F-7043D77F7994}"/>
              </a:ext>
            </a:extLst>
          </p:cNvPr>
          <p:cNvSpPr txBox="1"/>
          <p:nvPr/>
        </p:nvSpPr>
        <p:spPr>
          <a:xfrm>
            <a:off x="4712860" y="4901103"/>
            <a:ext cx="3809864" cy="1015663"/>
          </a:xfrm>
          <a:prstGeom prst="rect">
            <a:avLst/>
          </a:prstGeom>
          <a:solidFill>
            <a:schemeClr val="accent1">
              <a:lumMod val="20000"/>
              <a:lumOff val="80000"/>
            </a:schemeClr>
          </a:solidFill>
        </p:spPr>
        <p:txBody>
          <a:bodyPr wrap="square" rtlCol="0">
            <a:spAutoFit/>
          </a:bodyPr>
          <a:lstStyle/>
          <a:p>
            <a:r>
              <a:rPr lang="en-GB" sz="2000" dirty="0"/>
              <a:t>4. What does the description of the tea things tell us about Richard?</a:t>
            </a:r>
          </a:p>
        </p:txBody>
      </p:sp>
      <p:sp>
        <p:nvSpPr>
          <p:cNvPr id="14" name="TextBox 13">
            <a:extLst>
              <a:ext uri="{FF2B5EF4-FFF2-40B4-BE49-F238E27FC236}">
                <a16:creationId xmlns:a16="http://schemas.microsoft.com/office/drawing/2014/main" id="{0D5FDF08-B858-4469-BD18-C767E78D7F11}"/>
              </a:ext>
            </a:extLst>
          </p:cNvPr>
          <p:cNvSpPr txBox="1"/>
          <p:nvPr/>
        </p:nvSpPr>
        <p:spPr>
          <a:xfrm>
            <a:off x="9266584" y="5039794"/>
            <a:ext cx="2588456" cy="1015663"/>
          </a:xfrm>
          <a:prstGeom prst="rect">
            <a:avLst/>
          </a:prstGeom>
          <a:solidFill>
            <a:schemeClr val="accent1">
              <a:lumMod val="20000"/>
              <a:lumOff val="80000"/>
            </a:schemeClr>
          </a:solidFill>
        </p:spPr>
        <p:txBody>
          <a:bodyPr wrap="square" rtlCol="0">
            <a:spAutoFit/>
          </a:bodyPr>
          <a:lstStyle/>
          <a:p>
            <a:r>
              <a:rPr lang="en-GB" sz="2000" dirty="0"/>
              <a:t>5. How does the writer use speech in this section?</a:t>
            </a:r>
          </a:p>
        </p:txBody>
      </p:sp>
    </p:spTree>
    <p:extLst>
      <p:ext uri="{BB962C8B-B14F-4D97-AF65-F5344CB8AC3E}">
        <p14:creationId xmlns:p14="http://schemas.microsoft.com/office/powerpoint/2010/main" val="359090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835077" y="130673"/>
            <a:ext cx="9673028" cy="583005"/>
          </a:xfrm>
          <a:solidFill>
            <a:schemeClr val="accent1">
              <a:lumMod val="20000"/>
              <a:lumOff val="80000"/>
            </a:schemeClr>
          </a:solidFill>
        </p:spPr>
        <p:txBody>
          <a:bodyPr>
            <a:normAutofit/>
          </a:bodyPr>
          <a:lstStyle/>
          <a:p>
            <a:r>
              <a:rPr lang="en-GB" sz="3200" b="1" dirty="0"/>
              <a:t>Match the vocabulary to the correct definitions.</a:t>
            </a:r>
          </a:p>
        </p:txBody>
      </p:sp>
      <p:sp>
        <p:nvSpPr>
          <p:cNvPr id="5" name="Content Placeholder 4"/>
          <p:cNvSpPr>
            <a:spLocks noGrp="1"/>
          </p:cNvSpPr>
          <p:nvPr>
            <p:ph idx="1"/>
          </p:nvPr>
        </p:nvSpPr>
        <p:spPr>
          <a:xfrm>
            <a:off x="835077" y="1070518"/>
            <a:ext cx="11230543" cy="5067524"/>
          </a:xfrm>
          <a:solidFill>
            <a:schemeClr val="accent1">
              <a:lumMod val="20000"/>
              <a:lumOff val="80000"/>
            </a:schemeClr>
          </a:solidFill>
        </p:spPr>
        <p:txBody>
          <a:bodyPr>
            <a:normAutofit fontScale="92500" lnSpcReduction="10000"/>
          </a:bodyPr>
          <a:lstStyle/>
          <a:p>
            <a:pPr marL="342900" indent="-342900">
              <a:buAutoNum type="arabicPeriod"/>
            </a:pPr>
            <a:r>
              <a:rPr lang="en-GB" b="0" i="0" dirty="0">
                <a:solidFill>
                  <a:srgbClr val="222222"/>
                </a:solidFill>
                <a:effectLst/>
                <a:latin typeface="arial" panose="020B0604020202020204" pitchFamily="34" charset="0"/>
              </a:rPr>
              <a:t>   calm, peaceful, and untroubled; tranquil.</a:t>
            </a:r>
            <a:endParaRPr lang="en-GB" i="0" dirty="0">
              <a:solidFill>
                <a:srgbClr val="222222"/>
              </a:solidFill>
              <a:effectLst/>
              <a:latin typeface="arial" panose="020B0604020202020204" pitchFamily="34" charset="0"/>
            </a:endParaRPr>
          </a:p>
          <a:p>
            <a:pPr marL="514350" indent="-514350">
              <a:buAutoNum type="arabicPeriod"/>
            </a:pPr>
            <a:r>
              <a:rPr lang="en-GB" b="0" i="0" dirty="0">
                <a:solidFill>
                  <a:srgbClr val="222222"/>
                </a:solidFill>
                <a:effectLst/>
                <a:latin typeface="arial" panose="020B0604020202020204" pitchFamily="34" charset="0"/>
              </a:rPr>
              <a:t>done, occurring, or active at night.</a:t>
            </a:r>
            <a:endParaRPr lang="en-GB" b="0" dirty="0">
              <a:solidFill>
                <a:srgbClr val="222222"/>
              </a:solidFill>
              <a:latin typeface="arial" panose="020B0604020202020204" pitchFamily="34" charset="0"/>
            </a:endParaRPr>
          </a:p>
          <a:p>
            <a:pPr marL="514350" indent="-514350">
              <a:buAutoNum type="arabicPeriod"/>
            </a:pPr>
            <a:r>
              <a:rPr lang="en-GB" b="0" i="0" dirty="0">
                <a:solidFill>
                  <a:srgbClr val="222222"/>
                </a:solidFill>
                <a:effectLst/>
                <a:latin typeface="arial" panose="020B0604020202020204" pitchFamily="34" charset="0"/>
              </a:rPr>
              <a:t>a person employed to report for a newspaper or broadcasting organisation.</a:t>
            </a:r>
          </a:p>
          <a:p>
            <a:pPr marL="514350" indent="-514350">
              <a:buAutoNum type="arabicPeriod"/>
            </a:pPr>
            <a:r>
              <a:rPr lang="en-GB" b="0" i="0" dirty="0">
                <a:solidFill>
                  <a:srgbClr val="222222"/>
                </a:solidFill>
                <a:effectLst/>
                <a:latin typeface="arial" panose="020B0604020202020204" pitchFamily="34" charset="0"/>
              </a:rPr>
              <a:t>shaped into a series of parallel ridges and grooves so as to give added rigidity and strength.</a:t>
            </a:r>
            <a:endParaRPr lang="en-GB" dirty="0">
              <a:solidFill>
                <a:srgbClr val="222222"/>
              </a:solidFill>
              <a:latin typeface="arial" panose="020B0604020202020204" pitchFamily="34" charset="0"/>
            </a:endParaRPr>
          </a:p>
          <a:p>
            <a:pPr marL="514350" indent="-514350">
              <a:buAutoNum type="arabicPeriod"/>
            </a:pPr>
            <a:r>
              <a:rPr lang="en-GB" b="0" i="0" dirty="0">
                <a:solidFill>
                  <a:srgbClr val="222222"/>
                </a:solidFill>
                <a:effectLst/>
                <a:latin typeface="arial" panose="020B0604020202020204" pitchFamily="34" charset="0"/>
              </a:rPr>
              <a:t>causing great public interest and excitement.</a:t>
            </a:r>
          </a:p>
          <a:p>
            <a:pPr marL="514350" indent="-514350">
              <a:buAutoNum type="arabicPeriod"/>
            </a:pPr>
            <a:r>
              <a:rPr lang="en-GB" b="0" i="0" dirty="0">
                <a:solidFill>
                  <a:srgbClr val="222222"/>
                </a:solidFill>
                <a:effectLst/>
                <a:latin typeface="arial" panose="020B0604020202020204" pitchFamily="34" charset="0"/>
              </a:rPr>
              <a:t>mild dislike or aversion.</a:t>
            </a:r>
            <a:endParaRPr lang="en-GB" sz="4000" b="1" dirty="0"/>
          </a:p>
          <a:p>
            <a:pPr marL="0" indent="0" algn="ctr">
              <a:buNone/>
            </a:pPr>
            <a:endParaRPr lang="en-GB" sz="2600" b="1" dirty="0"/>
          </a:p>
          <a:p>
            <a:pPr marL="0" indent="0" algn="ctr">
              <a:buNone/>
            </a:pPr>
            <a:r>
              <a:rPr lang="en-GB" sz="2600" b="1" dirty="0"/>
              <a:t>Sensational  Correspondent  Serene  Distaste  Nocturnal  Corrugated</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7" name="TextBox 6"/>
          <p:cNvSpPr txBox="1"/>
          <p:nvPr/>
        </p:nvSpPr>
        <p:spPr>
          <a:xfrm>
            <a:off x="835077" y="6423306"/>
            <a:ext cx="4763865"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415266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55 to the end. </a:t>
            </a:r>
            <a:r>
              <a:rPr lang="en-GB" sz="3200" u="sng" dirty="0"/>
              <a:t>A4: What impressions do you get of Richard in these lines? </a:t>
            </a:r>
            <a:r>
              <a:rPr lang="en-GB" sz="2000" i="1" dirty="0"/>
              <a:t>You must refer to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4: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sp>
        <p:nvSpPr>
          <p:cNvPr id="2" name="TextBox 1">
            <a:extLst>
              <a:ext uri="{FF2B5EF4-FFF2-40B4-BE49-F238E27FC236}">
                <a16:creationId xmlns:a16="http://schemas.microsoft.com/office/drawing/2014/main" id="{529567E6-75B7-4A2E-80E2-46F71B209A84}"/>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sp>
        <p:nvSpPr>
          <p:cNvPr id="5" name="TextBox 4">
            <a:extLst>
              <a:ext uri="{FF2B5EF4-FFF2-40B4-BE49-F238E27FC236}">
                <a16:creationId xmlns:a16="http://schemas.microsoft.com/office/drawing/2014/main" id="{17C7F615-9960-4383-993F-982BF358C328}"/>
              </a:ext>
            </a:extLst>
          </p:cNvPr>
          <p:cNvSpPr txBox="1"/>
          <p:nvPr/>
        </p:nvSpPr>
        <p:spPr>
          <a:xfrm>
            <a:off x="9026546" y="1648474"/>
            <a:ext cx="2902302" cy="1015663"/>
          </a:xfrm>
          <a:prstGeom prst="rect">
            <a:avLst/>
          </a:prstGeom>
          <a:solidFill>
            <a:schemeClr val="accent1">
              <a:lumMod val="20000"/>
              <a:lumOff val="80000"/>
            </a:schemeClr>
          </a:solidFill>
        </p:spPr>
        <p:txBody>
          <a:bodyPr wrap="square" rtlCol="0">
            <a:spAutoFit/>
          </a:bodyPr>
          <a:lstStyle/>
          <a:p>
            <a:r>
              <a:rPr lang="en-GB" sz="2000" dirty="0"/>
              <a:t>1. Why do you think Mary is referred to as “the woman” here?</a:t>
            </a:r>
          </a:p>
        </p:txBody>
      </p:sp>
      <p:sp>
        <p:nvSpPr>
          <p:cNvPr id="8" name="TextBox 7">
            <a:extLst>
              <a:ext uri="{FF2B5EF4-FFF2-40B4-BE49-F238E27FC236}">
                <a16:creationId xmlns:a16="http://schemas.microsoft.com/office/drawing/2014/main" id="{89E749A6-F5F4-43D1-B741-0B830445D4AF}"/>
              </a:ext>
            </a:extLst>
          </p:cNvPr>
          <p:cNvSpPr txBox="1"/>
          <p:nvPr/>
        </p:nvSpPr>
        <p:spPr>
          <a:xfrm>
            <a:off x="9589161" y="3166670"/>
            <a:ext cx="2017111" cy="1015663"/>
          </a:xfrm>
          <a:prstGeom prst="rect">
            <a:avLst/>
          </a:prstGeom>
          <a:solidFill>
            <a:schemeClr val="accent1">
              <a:lumMod val="20000"/>
              <a:lumOff val="80000"/>
            </a:schemeClr>
          </a:solidFill>
        </p:spPr>
        <p:txBody>
          <a:bodyPr wrap="square" rtlCol="0">
            <a:spAutoFit/>
          </a:bodyPr>
          <a:lstStyle/>
          <a:p>
            <a:r>
              <a:rPr lang="en-GB" sz="2000" dirty="0"/>
              <a:t>2. What does “pleasure and delight” show?</a:t>
            </a:r>
          </a:p>
        </p:txBody>
      </p:sp>
      <p:sp>
        <p:nvSpPr>
          <p:cNvPr id="10" name="TextBox 9">
            <a:extLst>
              <a:ext uri="{FF2B5EF4-FFF2-40B4-BE49-F238E27FC236}">
                <a16:creationId xmlns:a16="http://schemas.microsoft.com/office/drawing/2014/main" id="{DD98A3F6-31FF-4270-89A3-463D7FB12BF5}"/>
              </a:ext>
            </a:extLst>
          </p:cNvPr>
          <p:cNvSpPr txBox="1"/>
          <p:nvPr/>
        </p:nvSpPr>
        <p:spPr>
          <a:xfrm>
            <a:off x="1308576" y="4988398"/>
            <a:ext cx="3081707" cy="1015663"/>
          </a:xfrm>
          <a:prstGeom prst="rect">
            <a:avLst/>
          </a:prstGeom>
          <a:solidFill>
            <a:schemeClr val="accent1">
              <a:lumMod val="20000"/>
              <a:lumOff val="80000"/>
            </a:schemeClr>
          </a:solidFill>
        </p:spPr>
        <p:txBody>
          <a:bodyPr wrap="square" rtlCol="0">
            <a:spAutoFit/>
          </a:bodyPr>
          <a:lstStyle/>
          <a:p>
            <a:r>
              <a:rPr lang="en-GB" sz="2000" dirty="0"/>
              <a:t>3. What thoughts do you have about Richard’s life before marriage?</a:t>
            </a:r>
          </a:p>
        </p:txBody>
      </p:sp>
      <p:sp>
        <p:nvSpPr>
          <p:cNvPr id="12" name="TextBox 11">
            <a:extLst>
              <a:ext uri="{FF2B5EF4-FFF2-40B4-BE49-F238E27FC236}">
                <a16:creationId xmlns:a16="http://schemas.microsoft.com/office/drawing/2014/main" id="{E95C2FCE-9667-4DC8-BC6F-7043D77F7994}"/>
              </a:ext>
            </a:extLst>
          </p:cNvPr>
          <p:cNvSpPr txBox="1"/>
          <p:nvPr/>
        </p:nvSpPr>
        <p:spPr>
          <a:xfrm>
            <a:off x="4712860" y="4901103"/>
            <a:ext cx="3809864" cy="707886"/>
          </a:xfrm>
          <a:prstGeom prst="rect">
            <a:avLst/>
          </a:prstGeom>
          <a:solidFill>
            <a:schemeClr val="accent1">
              <a:lumMod val="20000"/>
              <a:lumOff val="80000"/>
            </a:schemeClr>
          </a:solidFill>
        </p:spPr>
        <p:txBody>
          <a:bodyPr wrap="square" rtlCol="0">
            <a:spAutoFit/>
          </a:bodyPr>
          <a:lstStyle/>
          <a:p>
            <a:r>
              <a:rPr lang="en-GB" sz="2000" dirty="0"/>
              <a:t>4. How does Richard feel about his decision to get married?</a:t>
            </a:r>
          </a:p>
        </p:txBody>
      </p:sp>
      <p:sp>
        <p:nvSpPr>
          <p:cNvPr id="14" name="TextBox 13">
            <a:extLst>
              <a:ext uri="{FF2B5EF4-FFF2-40B4-BE49-F238E27FC236}">
                <a16:creationId xmlns:a16="http://schemas.microsoft.com/office/drawing/2014/main" id="{0D5FDF08-B858-4469-BD18-C767E78D7F11}"/>
              </a:ext>
            </a:extLst>
          </p:cNvPr>
          <p:cNvSpPr txBox="1"/>
          <p:nvPr/>
        </p:nvSpPr>
        <p:spPr>
          <a:xfrm>
            <a:off x="9441253" y="4855583"/>
            <a:ext cx="2339688" cy="707886"/>
          </a:xfrm>
          <a:prstGeom prst="rect">
            <a:avLst/>
          </a:prstGeom>
          <a:solidFill>
            <a:schemeClr val="accent1">
              <a:lumMod val="20000"/>
              <a:lumOff val="80000"/>
            </a:schemeClr>
          </a:solidFill>
        </p:spPr>
        <p:txBody>
          <a:bodyPr wrap="square" rtlCol="0">
            <a:spAutoFit/>
          </a:bodyPr>
          <a:lstStyle/>
          <a:p>
            <a:r>
              <a:rPr lang="en-GB" sz="2000" dirty="0"/>
              <a:t>5. What makes Richard “uneasy”?</a:t>
            </a:r>
          </a:p>
        </p:txBody>
      </p:sp>
      <p:pic>
        <p:nvPicPr>
          <p:cNvPr id="9" name="Picture 8">
            <a:extLst>
              <a:ext uri="{FF2B5EF4-FFF2-40B4-BE49-F238E27FC236}">
                <a16:creationId xmlns:a16="http://schemas.microsoft.com/office/drawing/2014/main" id="{6F61A92E-E301-4EF6-B888-C14EEE1733F9}"/>
              </a:ext>
            </a:extLst>
          </p:cNvPr>
          <p:cNvPicPr>
            <a:picLocks noChangeAspect="1"/>
          </p:cNvPicPr>
          <p:nvPr/>
        </p:nvPicPr>
        <p:blipFill rotWithShape="1">
          <a:blip r:embed="rId3"/>
          <a:srcRect l="10123" t="49472" r="15484" b="26080"/>
          <a:stretch/>
        </p:blipFill>
        <p:spPr>
          <a:xfrm>
            <a:off x="908305" y="1467659"/>
            <a:ext cx="7614419" cy="3178010"/>
          </a:xfrm>
          <a:prstGeom prst="rect">
            <a:avLst/>
          </a:prstGeom>
        </p:spPr>
      </p:pic>
    </p:spTree>
    <p:extLst>
      <p:ext uri="{BB962C8B-B14F-4D97-AF65-F5344CB8AC3E}">
        <p14:creationId xmlns:p14="http://schemas.microsoft.com/office/powerpoint/2010/main" val="2041500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55 to the end. </a:t>
            </a:r>
            <a:r>
              <a:rPr lang="en-GB" sz="3200" u="sng" dirty="0"/>
              <a:t>A4: What impressions do you get of Richard in these lines? </a:t>
            </a:r>
            <a:r>
              <a:rPr lang="en-GB" sz="2000" i="1" dirty="0"/>
              <a:t>You must refer to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4: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sp>
        <p:nvSpPr>
          <p:cNvPr id="2" name="TextBox 1">
            <a:extLst>
              <a:ext uri="{FF2B5EF4-FFF2-40B4-BE49-F238E27FC236}">
                <a16:creationId xmlns:a16="http://schemas.microsoft.com/office/drawing/2014/main" id="{529567E6-75B7-4A2E-80E2-46F71B209A84}"/>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sp>
        <p:nvSpPr>
          <p:cNvPr id="5" name="TextBox 4">
            <a:extLst>
              <a:ext uri="{FF2B5EF4-FFF2-40B4-BE49-F238E27FC236}">
                <a16:creationId xmlns:a16="http://schemas.microsoft.com/office/drawing/2014/main" id="{17C7F615-9960-4383-993F-982BF358C328}"/>
              </a:ext>
            </a:extLst>
          </p:cNvPr>
          <p:cNvSpPr txBox="1"/>
          <p:nvPr/>
        </p:nvSpPr>
        <p:spPr>
          <a:xfrm>
            <a:off x="9249373" y="1612631"/>
            <a:ext cx="2579726" cy="707886"/>
          </a:xfrm>
          <a:prstGeom prst="rect">
            <a:avLst/>
          </a:prstGeom>
          <a:solidFill>
            <a:schemeClr val="accent1">
              <a:lumMod val="20000"/>
              <a:lumOff val="80000"/>
            </a:schemeClr>
          </a:solidFill>
        </p:spPr>
        <p:txBody>
          <a:bodyPr wrap="square" rtlCol="0">
            <a:spAutoFit/>
          </a:bodyPr>
          <a:lstStyle/>
          <a:p>
            <a:r>
              <a:rPr lang="en-GB" sz="2000" dirty="0"/>
              <a:t>1. How does Richard feel about Mary?</a:t>
            </a:r>
          </a:p>
        </p:txBody>
      </p:sp>
      <p:sp>
        <p:nvSpPr>
          <p:cNvPr id="8" name="TextBox 7">
            <a:extLst>
              <a:ext uri="{FF2B5EF4-FFF2-40B4-BE49-F238E27FC236}">
                <a16:creationId xmlns:a16="http://schemas.microsoft.com/office/drawing/2014/main" id="{89E749A6-F5F4-43D1-B741-0B830445D4AF}"/>
              </a:ext>
            </a:extLst>
          </p:cNvPr>
          <p:cNvSpPr txBox="1"/>
          <p:nvPr/>
        </p:nvSpPr>
        <p:spPr>
          <a:xfrm>
            <a:off x="9379418" y="2793219"/>
            <a:ext cx="2319636" cy="1323439"/>
          </a:xfrm>
          <a:prstGeom prst="rect">
            <a:avLst/>
          </a:prstGeom>
          <a:solidFill>
            <a:schemeClr val="accent1">
              <a:lumMod val="20000"/>
              <a:lumOff val="80000"/>
            </a:schemeClr>
          </a:solidFill>
        </p:spPr>
        <p:txBody>
          <a:bodyPr wrap="square" rtlCol="0">
            <a:spAutoFit/>
          </a:bodyPr>
          <a:lstStyle/>
          <a:p>
            <a:r>
              <a:rPr lang="en-GB" sz="2000" dirty="0"/>
              <a:t>2. Why does the writer give this description of the furniture?</a:t>
            </a:r>
          </a:p>
        </p:txBody>
      </p:sp>
      <p:sp>
        <p:nvSpPr>
          <p:cNvPr id="14" name="TextBox 13">
            <a:extLst>
              <a:ext uri="{FF2B5EF4-FFF2-40B4-BE49-F238E27FC236}">
                <a16:creationId xmlns:a16="http://schemas.microsoft.com/office/drawing/2014/main" id="{0D5FDF08-B858-4469-BD18-C767E78D7F11}"/>
              </a:ext>
            </a:extLst>
          </p:cNvPr>
          <p:cNvSpPr txBox="1"/>
          <p:nvPr/>
        </p:nvSpPr>
        <p:spPr>
          <a:xfrm>
            <a:off x="9224942" y="4782706"/>
            <a:ext cx="2628588" cy="1015663"/>
          </a:xfrm>
          <a:prstGeom prst="rect">
            <a:avLst/>
          </a:prstGeom>
          <a:solidFill>
            <a:schemeClr val="accent1">
              <a:lumMod val="20000"/>
              <a:lumOff val="80000"/>
            </a:schemeClr>
          </a:solidFill>
        </p:spPr>
        <p:txBody>
          <a:bodyPr wrap="square" rtlCol="0">
            <a:spAutoFit/>
          </a:bodyPr>
          <a:lstStyle/>
          <a:p>
            <a:r>
              <a:rPr lang="en-GB" sz="2000" dirty="0"/>
              <a:t>3. Explain the phrase “victories over discomfort.”</a:t>
            </a:r>
          </a:p>
        </p:txBody>
      </p:sp>
      <p:pic>
        <p:nvPicPr>
          <p:cNvPr id="7" name="Picture 6">
            <a:extLst>
              <a:ext uri="{FF2B5EF4-FFF2-40B4-BE49-F238E27FC236}">
                <a16:creationId xmlns:a16="http://schemas.microsoft.com/office/drawing/2014/main" id="{72F8C45F-2233-44BE-A009-9BD11B05E676}"/>
              </a:ext>
            </a:extLst>
          </p:cNvPr>
          <p:cNvPicPr>
            <a:picLocks noChangeAspect="1"/>
          </p:cNvPicPr>
          <p:nvPr/>
        </p:nvPicPr>
        <p:blipFill rotWithShape="1">
          <a:blip r:embed="rId3"/>
          <a:srcRect l="12713" t="42935" r="14515" b="25990"/>
          <a:stretch/>
        </p:blipFill>
        <p:spPr>
          <a:xfrm>
            <a:off x="971038" y="1846615"/>
            <a:ext cx="7947221" cy="3874464"/>
          </a:xfrm>
          <a:prstGeom prst="rect">
            <a:avLst/>
          </a:prstGeom>
        </p:spPr>
      </p:pic>
    </p:spTree>
    <p:extLst>
      <p:ext uri="{BB962C8B-B14F-4D97-AF65-F5344CB8AC3E}">
        <p14:creationId xmlns:p14="http://schemas.microsoft.com/office/powerpoint/2010/main" val="3272633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55 to the end. </a:t>
            </a:r>
            <a:r>
              <a:rPr lang="en-GB" sz="3200" u="sng" dirty="0"/>
              <a:t>A4: What impressions do you get of Richard in these lines? </a:t>
            </a:r>
            <a:r>
              <a:rPr lang="en-GB" sz="2000" i="1" dirty="0"/>
              <a:t>You must refer to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4: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561514"/>
            <a:ext cx="10659090" cy="4610686"/>
          </a:xfrm>
          <a:solidFill>
            <a:schemeClr val="accent1">
              <a:lumMod val="20000"/>
              <a:lumOff val="80000"/>
            </a:schemeClr>
          </a:solidFill>
        </p:spPr>
        <p:txBody>
          <a:bodyPr>
            <a:normAutofit/>
          </a:bodyPr>
          <a:lstStyle/>
          <a:p>
            <a:pPr marL="0" indent="0">
              <a:buNone/>
            </a:pPr>
            <a:r>
              <a:rPr lang="en-GB" sz="3000" dirty="0">
                <a:solidFill>
                  <a:srgbClr val="FF0000"/>
                </a:solidFill>
              </a:rPr>
              <a:t>The first impression I get of Richard in this section is _______.</a:t>
            </a:r>
          </a:p>
          <a:p>
            <a:pPr marL="0" indent="0">
              <a:buNone/>
            </a:pPr>
            <a:r>
              <a:rPr lang="en-GB" sz="3000" dirty="0">
                <a:solidFill>
                  <a:srgbClr val="FFC000"/>
                </a:solidFill>
              </a:rPr>
              <a:t>“______________________________________”</a:t>
            </a:r>
          </a:p>
          <a:p>
            <a:pPr marL="0" indent="0">
              <a:buNone/>
            </a:pPr>
            <a:r>
              <a:rPr lang="en-GB" sz="3000" dirty="0">
                <a:solidFill>
                  <a:srgbClr val="00B050"/>
                </a:solidFill>
              </a:rPr>
              <a:t>The use of ___________ </a:t>
            </a:r>
            <a:r>
              <a:rPr lang="en-GB" sz="3000" dirty="0">
                <a:solidFill>
                  <a:srgbClr val="0070C0"/>
                </a:solidFill>
              </a:rPr>
              <a:t>suggests ______________________.</a:t>
            </a:r>
          </a:p>
          <a:p>
            <a:pPr marL="0" indent="0">
              <a:buNone/>
            </a:pPr>
            <a:r>
              <a:rPr lang="en-GB" sz="3000" dirty="0">
                <a:solidFill>
                  <a:srgbClr val="00B050"/>
                </a:solidFill>
              </a:rPr>
              <a:t>The </a:t>
            </a:r>
            <a:r>
              <a:rPr lang="en-GB" sz="3000" u="sng" dirty="0">
                <a:solidFill>
                  <a:srgbClr val="00B050"/>
                </a:solidFill>
              </a:rPr>
              <a:t>word class</a:t>
            </a:r>
            <a:r>
              <a:rPr lang="en-GB" sz="3000" dirty="0">
                <a:solidFill>
                  <a:srgbClr val="0070C0"/>
                </a:solidFill>
              </a:rPr>
              <a:t> “_______” further emphasises _________</a:t>
            </a:r>
            <a:r>
              <a:rPr lang="en-GB" sz="3000" dirty="0">
                <a:solidFill>
                  <a:srgbClr val="7030A0"/>
                </a:solidFill>
              </a:rPr>
              <a:t> and makes the reader consider __________________.</a:t>
            </a:r>
            <a:endParaRPr lang="en-GB" sz="3000" u="sng" dirty="0">
              <a:solidFill>
                <a:srgbClr val="7030A0"/>
              </a:solidFill>
            </a:endParaRPr>
          </a:p>
        </p:txBody>
      </p:sp>
      <p:sp>
        <p:nvSpPr>
          <p:cNvPr id="2" name="TextBox 1">
            <a:extLst>
              <a:ext uri="{FF2B5EF4-FFF2-40B4-BE49-F238E27FC236}">
                <a16:creationId xmlns:a16="http://schemas.microsoft.com/office/drawing/2014/main" id="{529567E6-75B7-4A2E-80E2-46F71B209A84}"/>
              </a:ext>
            </a:extLst>
          </p:cNvPr>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characters are created by the writer.</a:t>
            </a:r>
          </a:p>
        </p:txBody>
      </p:sp>
      <p:sp>
        <p:nvSpPr>
          <p:cNvPr id="7" name="Rounded Rectangle 3">
            <a:extLst>
              <a:ext uri="{FF2B5EF4-FFF2-40B4-BE49-F238E27FC236}">
                <a16:creationId xmlns:a16="http://schemas.microsoft.com/office/drawing/2014/main" id="{824B396E-4A7F-4EE3-985C-FD3A520E0DCD}"/>
              </a:ext>
            </a:extLst>
          </p:cNvPr>
          <p:cNvSpPr/>
          <p:nvPr/>
        </p:nvSpPr>
        <p:spPr>
          <a:xfrm>
            <a:off x="8169638" y="5897963"/>
            <a:ext cx="3886233" cy="83269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t>Use  </a:t>
            </a:r>
            <a:r>
              <a:rPr lang="en-GB" sz="4800" b="1" dirty="0">
                <a:solidFill>
                  <a:srgbClr val="FF0000"/>
                </a:solidFill>
              </a:rPr>
              <a:t>P</a:t>
            </a:r>
            <a:r>
              <a:rPr lang="en-GB" sz="4800" b="1" dirty="0">
                <a:solidFill>
                  <a:srgbClr val="FFC000"/>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t>!</a:t>
            </a:r>
          </a:p>
        </p:txBody>
      </p:sp>
    </p:spTree>
    <p:extLst>
      <p:ext uri="{BB962C8B-B14F-4D97-AF65-F5344CB8AC3E}">
        <p14:creationId xmlns:p14="http://schemas.microsoft.com/office/powerpoint/2010/main" val="1639236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4" name="Title 3"/>
          <p:cNvSpPr>
            <a:spLocks noGrp="1"/>
          </p:cNvSpPr>
          <p:nvPr>
            <p:ph type="title"/>
          </p:nvPr>
        </p:nvSpPr>
        <p:spPr>
          <a:xfrm>
            <a:off x="880437" y="220114"/>
            <a:ext cx="8249495" cy="679269"/>
          </a:xfrm>
          <a:solidFill>
            <a:schemeClr val="accent1">
              <a:lumMod val="20000"/>
              <a:lumOff val="80000"/>
            </a:schemeClr>
          </a:solidFill>
        </p:spPr>
        <p:txBody>
          <a:bodyPr/>
          <a:lstStyle/>
          <a:p>
            <a:r>
              <a:rPr lang="en-GB" u="sng" dirty="0"/>
              <a:t>Paper 1: Mary &amp; Richard Turner Q5</a:t>
            </a:r>
          </a:p>
        </p:txBody>
      </p:sp>
      <p:sp>
        <p:nvSpPr>
          <p:cNvPr id="5" name="Content Placeholder 4"/>
          <p:cNvSpPr>
            <a:spLocks noGrp="1"/>
          </p:cNvSpPr>
          <p:nvPr>
            <p:ph idx="1"/>
          </p:nvPr>
        </p:nvSpPr>
        <p:spPr>
          <a:xfrm>
            <a:off x="1441845" y="1209087"/>
            <a:ext cx="10016197" cy="4928954"/>
          </a:xfrm>
          <a:solidFill>
            <a:schemeClr val="accent1">
              <a:lumMod val="20000"/>
              <a:lumOff val="80000"/>
            </a:schemeClr>
          </a:solidFill>
        </p:spPr>
        <p:txBody>
          <a:bodyPr>
            <a:normAutofit/>
          </a:bodyPr>
          <a:lstStyle/>
          <a:p>
            <a:pPr marL="0" indent="0">
              <a:buNone/>
            </a:pPr>
            <a:r>
              <a:rPr lang="en-GB" sz="4000" u="sng" dirty="0"/>
              <a:t>CHARACTER VOCABULARY</a:t>
            </a:r>
          </a:p>
          <a:p>
            <a:pPr marL="0" indent="0">
              <a:buNone/>
            </a:pPr>
            <a:r>
              <a:rPr lang="en-GB" sz="4000" dirty="0">
                <a:solidFill>
                  <a:srgbClr val="002060"/>
                </a:solidFill>
              </a:rPr>
              <a:t>How many adjectives can you think </a:t>
            </a:r>
          </a:p>
          <a:p>
            <a:pPr marL="0" indent="0">
              <a:buNone/>
            </a:pPr>
            <a:r>
              <a:rPr lang="en-GB" sz="4000" dirty="0">
                <a:solidFill>
                  <a:srgbClr val="002060"/>
                </a:solidFill>
              </a:rPr>
              <a:t>of to describe Mary and Richard?</a:t>
            </a:r>
          </a:p>
          <a:p>
            <a:pPr marL="0" indent="0">
              <a:buNone/>
            </a:pPr>
            <a:endParaRPr lang="en-GB" sz="4000" dirty="0">
              <a:solidFill>
                <a:srgbClr val="002060"/>
              </a:solidFill>
            </a:endParaRPr>
          </a:p>
          <a:p>
            <a:pPr marL="0" indent="0">
              <a:buNone/>
            </a:pPr>
            <a:r>
              <a:rPr lang="en-GB" sz="4000" dirty="0">
                <a:solidFill>
                  <a:srgbClr val="002060"/>
                </a:solidFill>
              </a:rPr>
              <a:t>	</a:t>
            </a:r>
            <a:r>
              <a:rPr lang="en-GB" sz="3600" dirty="0">
                <a:solidFill>
                  <a:srgbClr val="FF0000"/>
                </a:solidFill>
              </a:rPr>
              <a:t>       Challenge: </a:t>
            </a:r>
            <a:r>
              <a:rPr lang="en-GB" sz="3200" dirty="0">
                <a:solidFill>
                  <a:srgbClr val="FF0000"/>
                </a:solidFill>
              </a:rPr>
              <a:t>Use a thesaurus to </a:t>
            </a:r>
          </a:p>
          <a:p>
            <a:pPr marL="0" indent="0">
              <a:buNone/>
            </a:pPr>
            <a:r>
              <a:rPr lang="en-GB" sz="3200" dirty="0">
                <a:solidFill>
                  <a:srgbClr val="FF0000"/>
                </a:solidFill>
              </a:rPr>
              <a:t>                 extend your vocabulary choices.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sp>
        <p:nvSpPr>
          <p:cNvPr id="7" name="TextBox 6"/>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pic>
        <p:nvPicPr>
          <p:cNvPr id="1028" name="Picture 4" descr="Head, Female, Woman, Girl, People, Person, Human - Side Profile Face  Silhouette, HD Png Download - kindpng">
            <a:extLst>
              <a:ext uri="{FF2B5EF4-FFF2-40B4-BE49-F238E27FC236}">
                <a16:creationId xmlns:a16="http://schemas.microsoft.com/office/drawing/2014/main" id="{AA69F98F-A190-4C9E-BFFF-D43037AE1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78" y="3636606"/>
            <a:ext cx="2266462" cy="22508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ntage Male Profile Silhouette Free Stock Photo - Public Domain Pictures">
            <a:extLst>
              <a:ext uri="{FF2B5EF4-FFF2-40B4-BE49-F238E27FC236}">
                <a16:creationId xmlns:a16="http://schemas.microsoft.com/office/drawing/2014/main" id="{4C17ADFB-9240-41A3-98EA-23FA621293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09"/>
          <a:stretch/>
        </p:blipFill>
        <p:spPr bwMode="auto">
          <a:xfrm>
            <a:off x="9623531" y="2357732"/>
            <a:ext cx="2201490" cy="329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9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A5</a:t>
            </a:r>
          </a:p>
        </p:txBody>
      </p:sp>
      <p:sp>
        <p:nvSpPr>
          <p:cNvPr id="5" name="Content Placeholder 4"/>
          <p:cNvSpPr>
            <a:spLocks noGrp="1"/>
          </p:cNvSpPr>
          <p:nvPr>
            <p:ph idx="1"/>
          </p:nvPr>
        </p:nvSpPr>
        <p:spPr>
          <a:xfrm>
            <a:off x="1477108" y="1597572"/>
            <a:ext cx="9959926" cy="4540469"/>
          </a:xfrm>
          <a:solidFill>
            <a:schemeClr val="accent1">
              <a:lumMod val="20000"/>
              <a:lumOff val="80000"/>
            </a:schemeClr>
          </a:solidFill>
        </p:spPr>
        <p:txBody>
          <a:bodyPr>
            <a:normAutofit fontScale="92500"/>
          </a:bodyPr>
          <a:lstStyle/>
          <a:p>
            <a:r>
              <a:rPr lang="en-GB" sz="3200" dirty="0"/>
              <a:t>Question focused on evaluation and your own opinions 10 marks – 15 minutes. </a:t>
            </a:r>
          </a:p>
          <a:p>
            <a:r>
              <a:rPr lang="en-GB" sz="3200" dirty="0"/>
              <a:t>7-8 quotes (some embedded) Use PETER!</a:t>
            </a:r>
          </a:p>
          <a:p>
            <a:r>
              <a:rPr lang="en-GB" sz="3200" dirty="0"/>
              <a:t>Clearly show your opinion (I think.../I agree… etc)</a:t>
            </a:r>
          </a:p>
          <a:p>
            <a:r>
              <a:rPr lang="en-GB" sz="3200" dirty="0"/>
              <a:t>Use the WHOLE of the text when selecting quotations.</a:t>
            </a:r>
          </a:p>
          <a:p>
            <a:endParaRPr lang="en-GB" sz="3200" b="1" i="1" dirty="0"/>
          </a:p>
          <a:p>
            <a:r>
              <a:rPr lang="en-GB" sz="3200" b="1" i="1" dirty="0"/>
              <a:t>How far do you agree with the statement provided?</a:t>
            </a:r>
            <a:endParaRPr lang="en-GB" sz="2400"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3" name="TextBox 2">
            <a:extLst>
              <a:ext uri="{FF2B5EF4-FFF2-40B4-BE49-F238E27FC236}">
                <a16:creationId xmlns:a16="http://schemas.microsoft.com/office/drawing/2014/main" id="{5406FF4F-C30A-4D14-8A2E-618BE2623B0B}"/>
              </a:ext>
            </a:extLst>
          </p:cNvPr>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spTree>
    <p:extLst>
      <p:ext uri="{BB962C8B-B14F-4D97-AF65-F5344CB8AC3E}">
        <p14:creationId xmlns:p14="http://schemas.microsoft.com/office/powerpoint/2010/main" val="134997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5" name="Content Placeholder 4"/>
          <p:cNvSpPr>
            <a:spLocks noGrp="1"/>
          </p:cNvSpPr>
          <p:nvPr>
            <p:ph idx="1"/>
          </p:nvPr>
        </p:nvSpPr>
        <p:spPr>
          <a:xfrm>
            <a:off x="1884977" y="935945"/>
            <a:ext cx="9129933" cy="4986108"/>
          </a:xfrm>
          <a:solidFill>
            <a:schemeClr val="accent1">
              <a:lumMod val="20000"/>
              <a:lumOff val="80000"/>
            </a:schemeClr>
          </a:solidFill>
        </p:spPr>
        <p:txBody>
          <a:bodyPr>
            <a:normAutofit/>
          </a:bodyPr>
          <a:lstStyle/>
          <a:p>
            <a:pPr marL="0" indent="0">
              <a:buNone/>
            </a:pPr>
            <a:r>
              <a:rPr lang="en-GB" sz="3600" b="1" u="sng" dirty="0"/>
              <a:t>Now consider the passage as a whole. </a:t>
            </a:r>
          </a:p>
          <a:p>
            <a:pPr marL="0" indent="0">
              <a:buNone/>
            </a:pPr>
            <a:r>
              <a:rPr lang="en-GB" sz="3600" u="sng" dirty="0"/>
              <a:t>A5: Evaluate the way the relationship is presented in this passage.</a:t>
            </a:r>
          </a:p>
          <a:p>
            <a:pPr marL="0" indent="0">
              <a:buNone/>
            </a:pPr>
            <a:r>
              <a:rPr lang="en-GB" sz="2400" i="1" dirty="0"/>
              <a:t>You should write about:</a:t>
            </a:r>
          </a:p>
          <a:p>
            <a:r>
              <a:rPr lang="en-GB" sz="2400" i="1" dirty="0"/>
              <a:t>Your own thoughts and feelings about how the relationship is presented in the passage as a whole</a:t>
            </a:r>
          </a:p>
          <a:p>
            <a:r>
              <a:rPr lang="en-GB" sz="2400" i="1" dirty="0"/>
              <a:t>How the writer has created these thoughts and feelings</a:t>
            </a:r>
          </a:p>
          <a:p>
            <a:pPr marL="0" indent="0">
              <a:buNone/>
            </a:pPr>
            <a:r>
              <a:rPr lang="en-GB" sz="2400" b="1" dirty="0"/>
              <a:t>You must refer to the text to support your answer.</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5: Mastery</a:t>
            </a:r>
          </a:p>
        </p:txBody>
      </p:sp>
      <p:sp>
        <p:nvSpPr>
          <p:cNvPr id="3" name="TextBox 2">
            <a:extLst>
              <a:ext uri="{FF2B5EF4-FFF2-40B4-BE49-F238E27FC236}">
                <a16:creationId xmlns:a16="http://schemas.microsoft.com/office/drawing/2014/main" id="{5406FF4F-C30A-4D14-8A2E-618BE2623B0B}"/>
              </a:ext>
            </a:extLst>
          </p:cNvPr>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spTree>
    <p:extLst>
      <p:ext uri="{BB962C8B-B14F-4D97-AF65-F5344CB8AC3E}">
        <p14:creationId xmlns:p14="http://schemas.microsoft.com/office/powerpoint/2010/main" val="417298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90A312D7-942B-45D4-AE56-C7FDDCD13165}"/>
              </a:ext>
            </a:extLst>
          </p:cNvPr>
          <p:cNvSpPr>
            <a:spLocks noGrp="1"/>
          </p:cNvSpPr>
          <p:nvPr>
            <p:ph type="title"/>
          </p:nvPr>
        </p:nvSpPr>
        <p:spPr>
          <a:xfrm>
            <a:off x="1050491" y="126918"/>
            <a:ext cx="10798904" cy="604911"/>
          </a:xfrm>
          <a:solidFill>
            <a:schemeClr val="accent1">
              <a:lumMod val="20000"/>
              <a:lumOff val="80000"/>
            </a:schemeClr>
          </a:solidFill>
        </p:spPr>
        <p:txBody>
          <a:bodyPr>
            <a:normAutofit fontScale="90000"/>
          </a:bodyPr>
          <a:lstStyle/>
          <a:p>
            <a:r>
              <a:rPr lang="en-GB" sz="2800" b="1" u="sng" dirty="0"/>
              <a:t>A5: Evaluate the way the relationship is presented in this passage.</a:t>
            </a:r>
            <a:endParaRPr lang="en-GB" sz="2800" b="1" dirty="0"/>
          </a:p>
        </p:txBody>
      </p:sp>
      <p:graphicFrame>
        <p:nvGraphicFramePr>
          <p:cNvPr id="4" name="Table 7">
            <a:extLst>
              <a:ext uri="{FF2B5EF4-FFF2-40B4-BE49-F238E27FC236}">
                <a16:creationId xmlns:a16="http://schemas.microsoft.com/office/drawing/2014/main" id="{431990B7-DE01-49B3-97B8-97562EBA3978}"/>
              </a:ext>
            </a:extLst>
          </p:cNvPr>
          <p:cNvGraphicFramePr>
            <a:graphicFrameLocks noGrp="1"/>
          </p:cNvGraphicFramePr>
          <p:nvPr>
            <p:ph idx="1"/>
            <p:extLst>
              <p:ext uri="{D42A27DB-BD31-4B8C-83A1-F6EECF244321}">
                <p14:modId xmlns:p14="http://schemas.microsoft.com/office/powerpoint/2010/main" val="3535945988"/>
              </p:ext>
            </p:extLst>
          </p:nvPr>
        </p:nvGraphicFramePr>
        <p:xfrm>
          <a:off x="1050490" y="1723717"/>
          <a:ext cx="11005521" cy="4297680"/>
        </p:xfrm>
        <a:graphic>
          <a:graphicData uri="http://schemas.openxmlformats.org/drawingml/2006/table">
            <a:tbl>
              <a:tblPr firstRow="1" bandRow="1">
                <a:tableStyleId>{5C22544A-7EE6-4342-B048-85BDC9FD1C3A}</a:tableStyleId>
              </a:tblPr>
              <a:tblGrid>
                <a:gridCol w="3668507">
                  <a:extLst>
                    <a:ext uri="{9D8B030D-6E8A-4147-A177-3AD203B41FA5}">
                      <a16:colId xmlns:a16="http://schemas.microsoft.com/office/drawing/2014/main" val="619126589"/>
                    </a:ext>
                  </a:extLst>
                </a:gridCol>
                <a:gridCol w="3668507">
                  <a:extLst>
                    <a:ext uri="{9D8B030D-6E8A-4147-A177-3AD203B41FA5}">
                      <a16:colId xmlns:a16="http://schemas.microsoft.com/office/drawing/2014/main" val="73918998"/>
                    </a:ext>
                  </a:extLst>
                </a:gridCol>
                <a:gridCol w="3668507">
                  <a:extLst>
                    <a:ext uri="{9D8B030D-6E8A-4147-A177-3AD203B41FA5}">
                      <a16:colId xmlns:a16="http://schemas.microsoft.com/office/drawing/2014/main" val="2461738301"/>
                    </a:ext>
                  </a:extLst>
                </a:gridCol>
              </a:tblGrid>
              <a:tr h="636594">
                <a:tc>
                  <a:txBody>
                    <a:bodyPr/>
                    <a:lstStyle/>
                    <a:p>
                      <a:r>
                        <a:rPr lang="en-GB" dirty="0"/>
                        <a:t>My opinion of the relationship.</a:t>
                      </a:r>
                    </a:p>
                  </a:txBody>
                  <a:tcPr/>
                </a:tc>
                <a:tc>
                  <a:txBody>
                    <a:bodyPr/>
                    <a:lstStyle/>
                    <a:p>
                      <a:r>
                        <a:rPr lang="en-GB" dirty="0"/>
                        <a:t>Evidence from the text.</a:t>
                      </a:r>
                    </a:p>
                  </a:txBody>
                  <a:tcPr/>
                </a:tc>
                <a:tc>
                  <a:txBody>
                    <a:bodyPr/>
                    <a:lstStyle/>
                    <a:p>
                      <a:r>
                        <a:rPr lang="en-GB" dirty="0"/>
                        <a:t>Why the evidence gave me this opinion.</a:t>
                      </a:r>
                    </a:p>
                  </a:txBody>
                  <a:tcPr/>
                </a:tc>
                <a:extLst>
                  <a:ext uri="{0D108BD9-81ED-4DB2-BD59-A6C34878D82A}">
                    <a16:rowId xmlns:a16="http://schemas.microsoft.com/office/drawing/2014/main" val="335329983"/>
                  </a:ext>
                </a:extLst>
              </a:tr>
              <a:tr h="368821">
                <a:tc>
                  <a:txBody>
                    <a:bodyPr/>
                    <a:lstStyle/>
                    <a:p>
                      <a:endParaRPr lang="en-GB" dirty="0"/>
                    </a:p>
                  </a:txBody>
                  <a:tcPr/>
                </a:tc>
                <a:tc>
                  <a:txBody>
                    <a:bodyPr/>
                    <a:lstStyle/>
                    <a:p>
                      <a:r>
                        <a:rPr lang="en-GB" dirty="0"/>
                        <a:t>“It might have been anybody”.</a:t>
                      </a:r>
                    </a:p>
                    <a:p>
                      <a:endParaRPr lang="en-GB" dirty="0"/>
                    </a:p>
                    <a:p>
                      <a:endParaRPr lang="en-GB" dirty="0"/>
                    </a:p>
                    <a:p>
                      <a:endParaRPr lang="en-GB" dirty="0"/>
                    </a:p>
                    <a:p>
                      <a:r>
                        <a:rPr lang="en-GB" dirty="0"/>
                        <a:t>“However, they had been married by special licence two weeks later.”</a:t>
                      </a:r>
                    </a:p>
                    <a:p>
                      <a:endParaRPr lang="en-GB" dirty="0"/>
                    </a:p>
                    <a:p>
                      <a:endParaRPr lang="en-GB" dirty="0"/>
                    </a:p>
                    <a:p>
                      <a:endParaRPr lang="en-GB" dirty="0"/>
                    </a:p>
                    <a:p>
                      <a:r>
                        <a:rPr lang="en-GB" dirty="0"/>
                        <a:t>“He had persuaded himself into believing that she was a practical, adaptable, serene person”</a:t>
                      </a:r>
                    </a:p>
                  </a:txBody>
                  <a:tcPr/>
                </a:tc>
                <a:tc>
                  <a:txBody>
                    <a:bodyPr/>
                    <a:lstStyle/>
                    <a:p>
                      <a:endParaRPr lang="en-GB" dirty="0"/>
                    </a:p>
                  </a:txBody>
                  <a:tcPr/>
                </a:tc>
                <a:extLst>
                  <a:ext uri="{0D108BD9-81ED-4DB2-BD59-A6C34878D82A}">
                    <a16:rowId xmlns:a16="http://schemas.microsoft.com/office/drawing/2014/main" val="2696713002"/>
                  </a:ext>
                </a:extLst>
              </a:tr>
            </a:tbl>
          </a:graphicData>
        </a:graphic>
      </p:graphicFrame>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5: Mastery</a:t>
            </a:r>
          </a:p>
        </p:txBody>
      </p:sp>
      <p:sp>
        <p:nvSpPr>
          <p:cNvPr id="3" name="TextBox 2">
            <a:extLst>
              <a:ext uri="{FF2B5EF4-FFF2-40B4-BE49-F238E27FC236}">
                <a16:creationId xmlns:a16="http://schemas.microsoft.com/office/drawing/2014/main" id="{5406FF4F-C30A-4D14-8A2E-618BE2623B0B}"/>
              </a:ext>
            </a:extLst>
          </p:cNvPr>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sp>
        <p:nvSpPr>
          <p:cNvPr id="7" name="Title 1">
            <a:extLst>
              <a:ext uri="{FF2B5EF4-FFF2-40B4-BE49-F238E27FC236}">
                <a16:creationId xmlns:a16="http://schemas.microsoft.com/office/drawing/2014/main" id="{9C687EE3-F7B5-4542-80C1-8D4D5B4B2157}"/>
              </a:ext>
            </a:extLst>
          </p:cNvPr>
          <p:cNvSpPr txBox="1">
            <a:spLocks/>
          </p:cNvSpPr>
          <p:nvPr/>
        </p:nvSpPr>
        <p:spPr>
          <a:xfrm>
            <a:off x="1050491" y="923500"/>
            <a:ext cx="7516734" cy="483269"/>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2800" dirty="0"/>
              <a:t>How do you view the relationship in lines 1-23?</a:t>
            </a:r>
            <a:endParaRPr lang="en-GB" sz="2800" b="1" dirty="0"/>
          </a:p>
        </p:txBody>
      </p:sp>
    </p:spTree>
    <p:extLst>
      <p:ext uri="{BB962C8B-B14F-4D97-AF65-F5344CB8AC3E}">
        <p14:creationId xmlns:p14="http://schemas.microsoft.com/office/powerpoint/2010/main" val="2101221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90A312D7-942B-45D4-AE56-C7FDDCD13165}"/>
              </a:ext>
            </a:extLst>
          </p:cNvPr>
          <p:cNvSpPr>
            <a:spLocks noGrp="1"/>
          </p:cNvSpPr>
          <p:nvPr>
            <p:ph type="title"/>
          </p:nvPr>
        </p:nvSpPr>
        <p:spPr>
          <a:xfrm>
            <a:off x="1050491" y="126918"/>
            <a:ext cx="10798904" cy="604911"/>
          </a:xfrm>
          <a:solidFill>
            <a:schemeClr val="accent1">
              <a:lumMod val="20000"/>
              <a:lumOff val="80000"/>
            </a:schemeClr>
          </a:solidFill>
        </p:spPr>
        <p:txBody>
          <a:bodyPr>
            <a:normAutofit fontScale="90000"/>
          </a:bodyPr>
          <a:lstStyle/>
          <a:p>
            <a:r>
              <a:rPr lang="en-GB" sz="2800" b="1" u="sng" dirty="0"/>
              <a:t>A5: Evaluate the way the relationship is presented in this passage.</a:t>
            </a:r>
            <a:endParaRPr lang="en-GB" sz="2800" b="1" dirty="0"/>
          </a:p>
        </p:txBody>
      </p:sp>
      <p:graphicFrame>
        <p:nvGraphicFramePr>
          <p:cNvPr id="4" name="Table 7">
            <a:extLst>
              <a:ext uri="{FF2B5EF4-FFF2-40B4-BE49-F238E27FC236}">
                <a16:creationId xmlns:a16="http://schemas.microsoft.com/office/drawing/2014/main" id="{431990B7-DE01-49B3-97B8-97562EBA3978}"/>
              </a:ext>
            </a:extLst>
          </p:cNvPr>
          <p:cNvGraphicFramePr>
            <a:graphicFrameLocks noGrp="1"/>
          </p:cNvGraphicFramePr>
          <p:nvPr>
            <p:ph idx="1"/>
            <p:extLst>
              <p:ext uri="{D42A27DB-BD31-4B8C-83A1-F6EECF244321}">
                <p14:modId xmlns:p14="http://schemas.microsoft.com/office/powerpoint/2010/main" val="4248187276"/>
              </p:ext>
            </p:extLst>
          </p:nvPr>
        </p:nvGraphicFramePr>
        <p:xfrm>
          <a:off x="1050490" y="1723717"/>
          <a:ext cx="11005521" cy="4297680"/>
        </p:xfrm>
        <a:graphic>
          <a:graphicData uri="http://schemas.openxmlformats.org/drawingml/2006/table">
            <a:tbl>
              <a:tblPr firstRow="1" bandRow="1">
                <a:tableStyleId>{5C22544A-7EE6-4342-B048-85BDC9FD1C3A}</a:tableStyleId>
              </a:tblPr>
              <a:tblGrid>
                <a:gridCol w="3668507">
                  <a:extLst>
                    <a:ext uri="{9D8B030D-6E8A-4147-A177-3AD203B41FA5}">
                      <a16:colId xmlns:a16="http://schemas.microsoft.com/office/drawing/2014/main" val="619126589"/>
                    </a:ext>
                  </a:extLst>
                </a:gridCol>
                <a:gridCol w="3668507">
                  <a:extLst>
                    <a:ext uri="{9D8B030D-6E8A-4147-A177-3AD203B41FA5}">
                      <a16:colId xmlns:a16="http://schemas.microsoft.com/office/drawing/2014/main" val="73918998"/>
                    </a:ext>
                  </a:extLst>
                </a:gridCol>
                <a:gridCol w="3668507">
                  <a:extLst>
                    <a:ext uri="{9D8B030D-6E8A-4147-A177-3AD203B41FA5}">
                      <a16:colId xmlns:a16="http://schemas.microsoft.com/office/drawing/2014/main" val="2461738301"/>
                    </a:ext>
                  </a:extLst>
                </a:gridCol>
              </a:tblGrid>
              <a:tr h="636594">
                <a:tc>
                  <a:txBody>
                    <a:bodyPr/>
                    <a:lstStyle/>
                    <a:p>
                      <a:r>
                        <a:rPr lang="en-GB" dirty="0"/>
                        <a:t>My opinion of the relationship.</a:t>
                      </a:r>
                    </a:p>
                  </a:txBody>
                  <a:tcPr/>
                </a:tc>
                <a:tc>
                  <a:txBody>
                    <a:bodyPr/>
                    <a:lstStyle/>
                    <a:p>
                      <a:r>
                        <a:rPr lang="en-GB" dirty="0"/>
                        <a:t>Evidence from the text.</a:t>
                      </a:r>
                    </a:p>
                  </a:txBody>
                  <a:tcPr/>
                </a:tc>
                <a:tc>
                  <a:txBody>
                    <a:bodyPr/>
                    <a:lstStyle/>
                    <a:p>
                      <a:r>
                        <a:rPr lang="en-GB" dirty="0"/>
                        <a:t>Why the evidence gave me this opinion.</a:t>
                      </a:r>
                    </a:p>
                  </a:txBody>
                  <a:tcPr/>
                </a:tc>
                <a:extLst>
                  <a:ext uri="{0D108BD9-81ED-4DB2-BD59-A6C34878D82A}">
                    <a16:rowId xmlns:a16="http://schemas.microsoft.com/office/drawing/2014/main" val="335329983"/>
                  </a:ext>
                </a:extLst>
              </a:tr>
              <a:tr h="368821">
                <a:tc>
                  <a:txBody>
                    <a:bodyPr/>
                    <a:lstStyle/>
                    <a:p>
                      <a:endParaRPr lang="en-GB" dirty="0"/>
                    </a:p>
                  </a:txBody>
                  <a:tcPr/>
                </a:tc>
                <a:tc>
                  <a:txBody>
                    <a:bodyPr/>
                    <a:lstStyle/>
                    <a:p>
                      <a:r>
                        <a:rPr lang="en-GB" dirty="0"/>
                        <a:t>“Still, she was going to be happy.”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696713002"/>
                  </a:ext>
                </a:extLst>
              </a:tr>
            </a:tbl>
          </a:graphicData>
        </a:graphic>
      </p:graphicFrame>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5: Mastery</a:t>
            </a:r>
          </a:p>
        </p:txBody>
      </p:sp>
      <p:sp>
        <p:nvSpPr>
          <p:cNvPr id="3" name="TextBox 2">
            <a:extLst>
              <a:ext uri="{FF2B5EF4-FFF2-40B4-BE49-F238E27FC236}">
                <a16:creationId xmlns:a16="http://schemas.microsoft.com/office/drawing/2014/main" id="{5406FF4F-C30A-4D14-8A2E-618BE2623B0B}"/>
              </a:ext>
            </a:extLst>
          </p:cNvPr>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sp>
        <p:nvSpPr>
          <p:cNvPr id="7" name="Title 1">
            <a:extLst>
              <a:ext uri="{FF2B5EF4-FFF2-40B4-BE49-F238E27FC236}">
                <a16:creationId xmlns:a16="http://schemas.microsoft.com/office/drawing/2014/main" id="{9C687EE3-F7B5-4542-80C1-8D4D5B4B2157}"/>
              </a:ext>
            </a:extLst>
          </p:cNvPr>
          <p:cNvSpPr txBox="1">
            <a:spLocks/>
          </p:cNvSpPr>
          <p:nvPr/>
        </p:nvSpPr>
        <p:spPr>
          <a:xfrm>
            <a:off x="1050491" y="923500"/>
            <a:ext cx="7193177" cy="483269"/>
          </a:xfrm>
          <a:prstGeom prst="rect">
            <a:avLst/>
          </a:prstGeom>
          <a:solidFill>
            <a:schemeClr val="accent1">
              <a:lumMod val="20000"/>
              <a:lumOff val="8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2800" dirty="0"/>
              <a:t>How do you view the relationship in lines 24-54?</a:t>
            </a:r>
            <a:endParaRPr lang="en-GB" sz="2800" b="1" dirty="0"/>
          </a:p>
        </p:txBody>
      </p:sp>
    </p:spTree>
    <p:extLst>
      <p:ext uri="{BB962C8B-B14F-4D97-AF65-F5344CB8AC3E}">
        <p14:creationId xmlns:p14="http://schemas.microsoft.com/office/powerpoint/2010/main" val="4076991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90A312D7-942B-45D4-AE56-C7FDDCD13165}"/>
              </a:ext>
            </a:extLst>
          </p:cNvPr>
          <p:cNvSpPr>
            <a:spLocks noGrp="1"/>
          </p:cNvSpPr>
          <p:nvPr>
            <p:ph type="title"/>
          </p:nvPr>
        </p:nvSpPr>
        <p:spPr>
          <a:xfrm>
            <a:off x="1050491" y="126918"/>
            <a:ext cx="10798904" cy="604911"/>
          </a:xfrm>
          <a:solidFill>
            <a:schemeClr val="accent1">
              <a:lumMod val="20000"/>
              <a:lumOff val="80000"/>
            </a:schemeClr>
          </a:solidFill>
        </p:spPr>
        <p:txBody>
          <a:bodyPr>
            <a:normAutofit fontScale="90000"/>
          </a:bodyPr>
          <a:lstStyle/>
          <a:p>
            <a:r>
              <a:rPr lang="en-GB" sz="2800" b="1" u="sng" dirty="0"/>
              <a:t>A5: Evaluate the way the relationship is presented in this passage.</a:t>
            </a:r>
            <a:endParaRPr lang="en-GB" sz="2800" b="1" dirty="0"/>
          </a:p>
        </p:txBody>
      </p:sp>
      <p:graphicFrame>
        <p:nvGraphicFramePr>
          <p:cNvPr id="4" name="Table 7">
            <a:extLst>
              <a:ext uri="{FF2B5EF4-FFF2-40B4-BE49-F238E27FC236}">
                <a16:creationId xmlns:a16="http://schemas.microsoft.com/office/drawing/2014/main" id="{431990B7-DE01-49B3-97B8-97562EBA3978}"/>
              </a:ext>
            </a:extLst>
          </p:cNvPr>
          <p:cNvGraphicFramePr>
            <a:graphicFrameLocks noGrp="1"/>
          </p:cNvGraphicFramePr>
          <p:nvPr>
            <p:ph idx="1"/>
            <p:extLst>
              <p:ext uri="{D42A27DB-BD31-4B8C-83A1-F6EECF244321}">
                <p14:modId xmlns:p14="http://schemas.microsoft.com/office/powerpoint/2010/main" val="4173331509"/>
              </p:ext>
            </p:extLst>
          </p:nvPr>
        </p:nvGraphicFramePr>
        <p:xfrm>
          <a:off x="1050490" y="1723717"/>
          <a:ext cx="11005521" cy="4297680"/>
        </p:xfrm>
        <a:graphic>
          <a:graphicData uri="http://schemas.openxmlformats.org/drawingml/2006/table">
            <a:tbl>
              <a:tblPr firstRow="1" bandRow="1">
                <a:tableStyleId>{5C22544A-7EE6-4342-B048-85BDC9FD1C3A}</a:tableStyleId>
              </a:tblPr>
              <a:tblGrid>
                <a:gridCol w="3668507">
                  <a:extLst>
                    <a:ext uri="{9D8B030D-6E8A-4147-A177-3AD203B41FA5}">
                      <a16:colId xmlns:a16="http://schemas.microsoft.com/office/drawing/2014/main" val="619126589"/>
                    </a:ext>
                  </a:extLst>
                </a:gridCol>
                <a:gridCol w="3668507">
                  <a:extLst>
                    <a:ext uri="{9D8B030D-6E8A-4147-A177-3AD203B41FA5}">
                      <a16:colId xmlns:a16="http://schemas.microsoft.com/office/drawing/2014/main" val="73918998"/>
                    </a:ext>
                  </a:extLst>
                </a:gridCol>
                <a:gridCol w="3668507">
                  <a:extLst>
                    <a:ext uri="{9D8B030D-6E8A-4147-A177-3AD203B41FA5}">
                      <a16:colId xmlns:a16="http://schemas.microsoft.com/office/drawing/2014/main" val="2461738301"/>
                    </a:ext>
                  </a:extLst>
                </a:gridCol>
              </a:tblGrid>
              <a:tr h="636594">
                <a:tc>
                  <a:txBody>
                    <a:bodyPr/>
                    <a:lstStyle/>
                    <a:p>
                      <a:r>
                        <a:rPr lang="en-GB" dirty="0"/>
                        <a:t>My opinion of the relationship.</a:t>
                      </a:r>
                    </a:p>
                  </a:txBody>
                  <a:tcPr/>
                </a:tc>
                <a:tc>
                  <a:txBody>
                    <a:bodyPr/>
                    <a:lstStyle/>
                    <a:p>
                      <a:r>
                        <a:rPr lang="en-GB" dirty="0"/>
                        <a:t>Evidence from the text.</a:t>
                      </a:r>
                    </a:p>
                  </a:txBody>
                  <a:tcPr/>
                </a:tc>
                <a:tc>
                  <a:txBody>
                    <a:bodyPr/>
                    <a:lstStyle/>
                    <a:p>
                      <a:r>
                        <a:rPr lang="en-GB" dirty="0"/>
                        <a:t>Why the evidence gave me this opinion.</a:t>
                      </a:r>
                    </a:p>
                  </a:txBody>
                  <a:tcPr/>
                </a:tc>
                <a:extLst>
                  <a:ext uri="{0D108BD9-81ED-4DB2-BD59-A6C34878D82A}">
                    <a16:rowId xmlns:a16="http://schemas.microsoft.com/office/drawing/2014/main" val="335329983"/>
                  </a:ext>
                </a:extLst>
              </a:tr>
              <a:tr h="368821">
                <a:tc>
                  <a:txBody>
                    <a:bodyPr/>
                    <a:lstStyle/>
                    <a:p>
                      <a:endParaRPr lang="en-GB" dirty="0"/>
                    </a:p>
                  </a:txBody>
                  <a:tcPr/>
                </a:tc>
                <a:tc>
                  <a:txBody>
                    <a:bodyPr/>
                    <a:lstStyle/>
                    <a:p>
                      <a:r>
                        <a:rPr lang="en-GB" dirty="0"/>
                        <a:t>“Richard was watching her face for signs of disappointment.”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696713002"/>
                  </a:ext>
                </a:extLst>
              </a:tr>
            </a:tbl>
          </a:graphicData>
        </a:graphic>
      </p:graphicFrame>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5: Mastery</a:t>
            </a:r>
          </a:p>
        </p:txBody>
      </p:sp>
      <p:sp>
        <p:nvSpPr>
          <p:cNvPr id="3" name="TextBox 2">
            <a:extLst>
              <a:ext uri="{FF2B5EF4-FFF2-40B4-BE49-F238E27FC236}">
                <a16:creationId xmlns:a16="http://schemas.microsoft.com/office/drawing/2014/main" id="{5406FF4F-C30A-4D14-8A2E-618BE2623B0B}"/>
              </a:ext>
            </a:extLst>
          </p:cNvPr>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sp>
        <p:nvSpPr>
          <p:cNvPr id="7" name="Title 1">
            <a:extLst>
              <a:ext uri="{FF2B5EF4-FFF2-40B4-BE49-F238E27FC236}">
                <a16:creationId xmlns:a16="http://schemas.microsoft.com/office/drawing/2014/main" id="{9C687EE3-F7B5-4542-80C1-8D4D5B4B2157}"/>
              </a:ext>
            </a:extLst>
          </p:cNvPr>
          <p:cNvSpPr txBox="1">
            <a:spLocks/>
          </p:cNvSpPr>
          <p:nvPr/>
        </p:nvSpPr>
        <p:spPr>
          <a:xfrm>
            <a:off x="1050491" y="923500"/>
            <a:ext cx="7249447" cy="483269"/>
          </a:xfrm>
          <a:prstGeom prst="rect">
            <a:avLst/>
          </a:prstGeom>
          <a:solidFill>
            <a:schemeClr val="accent1">
              <a:lumMod val="20000"/>
              <a:lumOff val="8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2800" dirty="0"/>
              <a:t>How do you view the relationship in lines 55-78?</a:t>
            </a:r>
            <a:endParaRPr lang="en-GB" sz="2800" b="1" dirty="0"/>
          </a:p>
        </p:txBody>
      </p:sp>
    </p:spTree>
    <p:extLst>
      <p:ext uri="{BB962C8B-B14F-4D97-AF65-F5344CB8AC3E}">
        <p14:creationId xmlns:p14="http://schemas.microsoft.com/office/powerpoint/2010/main" val="2559984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76142"/>
          </a:xfrm>
          <a:solidFill>
            <a:schemeClr val="accent1">
              <a:lumMod val="20000"/>
              <a:lumOff val="80000"/>
            </a:schemeClr>
          </a:solidFill>
        </p:spPr>
        <p:txBody>
          <a:bodyPr>
            <a:normAutofit fontScale="90000"/>
          </a:bodyPr>
          <a:lstStyle/>
          <a:p>
            <a:pPr marL="0" indent="0">
              <a:buNone/>
            </a:pPr>
            <a:r>
              <a:rPr lang="en-GB" sz="3200" b="1" u="sng" dirty="0"/>
              <a:t>Now consider the passage as a whole.  </a:t>
            </a:r>
            <a:r>
              <a:rPr lang="en-GB" sz="3200" u="sng" dirty="0"/>
              <a:t>A5: Evaluate the way the relationship is presented in this passage.</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5: Mastery</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115568" y="1561514"/>
            <a:ext cx="10659090" cy="4610686"/>
          </a:xfrm>
          <a:solidFill>
            <a:schemeClr val="accent1">
              <a:lumMod val="20000"/>
              <a:lumOff val="80000"/>
            </a:schemeClr>
          </a:solidFill>
        </p:spPr>
        <p:txBody>
          <a:bodyPr>
            <a:normAutofit/>
          </a:bodyPr>
          <a:lstStyle/>
          <a:p>
            <a:pPr marL="0" indent="0">
              <a:buNone/>
            </a:pPr>
            <a:r>
              <a:rPr lang="en-GB" sz="3000" dirty="0">
                <a:solidFill>
                  <a:srgbClr val="FF0000"/>
                </a:solidFill>
              </a:rPr>
              <a:t>When reading the beginning of the passage, I felt that the relationship had been formed for convenience rather than any real romantic feelings. </a:t>
            </a:r>
            <a:r>
              <a:rPr lang="en-GB" sz="3000" dirty="0">
                <a:solidFill>
                  <a:srgbClr val="FFC000"/>
                </a:solidFill>
              </a:rPr>
              <a:t>“It might have been anybody.” </a:t>
            </a:r>
            <a:r>
              <a:rPr lang="en-GB" sz="3000" dirty="0">
                <a:solidFill>
                  <a:srgbClr val="00B050"/>
                </a:solidFill>
              </a:rPr>
              <a:t>This short statement </a:t>
            </a:r>
            <a:r>
              <a:rPr lang="en-GB" sz="3000" dirty="0">
                <a:solidFill>
                  <a:srgbClr val="0070C0"/>
                </a:solidFill>
              </a:rPr>
              <a:t>instantly reveals that …</a:t>
            </a:r>
          </a:p>
        </p:txBody>
      </p:sp>
      <p:sp>
        <p:nvSpPr>
          <p:cNvPr id="7" name="Rounded Rectangle 3">
            <a:extLst>
              <a:ext uri="{FF2B5EF4-FFF2-40B4-BE49-F238E27FC236}">
                <a16:creationId xmlns:a16="http://schemas.microsoft.com/office/drawing/2014/main" id="{824B396E-4A7F-4EE3-985C-FD3A520E0DCD}"/>
              </a:ext>
            </a:extLst>
          </p:cNvPr>
          <p:cNvSpPr/>
          <p:nvPr/>
        </p:nvSpPr>
        <p:spPr>
          <a:xfrm>
            <a:off x="8169638" y="5897963"/>
            <a:ext cx="3886233" cy="83269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t>Use  </a:t>
            </a:r>
            <a:r>
              <a:rPr lang="en-GB" sz="4800" b="1" dirty="0">
                <a:solidFill>
                  <a:srgbClr val="FF0000"/>
                </a:solidFill>
              </a:rPr>
              <a:t>P</a:t>
            </a:r>
            <a:r>
              <a:rPr lang="en-GB" sz="4800" b="1" dirty="0">
                <a:solidFill>
                  <a:srgbClr val="FFC000"/>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t>!</a:t>
            </a:r>
          </a:p>
        </p:txBody>
      </p:sp>
      <p:sp>
        <p:nvSpPr>
          <p:cNvPr id="5" name="TextBox 4">
            <a:extLst>
              <a:ext uri="{FF2B5EF4-FFF2-40B4-BE49-F238E27FC236}">
                <a16:creationId xmlns:a16="http://schemas.microsoft.com/office/drawing/2014/main" id="{DDCBDF00-489F-4965-ADE4-EFCDB392364F}"/>
              </a:ext>
            </a:extLst>
          </p:cNvPr>
          <p:cNvSpPr txBox="1"/>
          <p:nvPr/>
        </p:nvSpPr>
        <p:spPr>
          <a:xfrm>
            <a:off x="835078" y="6423305"/>
            <a:ext cx="4046412" cy="307777"/>
          </a:xfrm>
          <a:prstGeom prst="rect">
            <a:avLst/>
          </a:prstGeom>
          <a:solidFill>
            <a:schemeClr val="accent1">
              <a:lumMod val="20000"/>
              <a:lumOff val="80000"/>
            </a:schemeClr>
          </a:solidFill>
        </p:spPr>
        <p:txBody>
          <a:bodyPr wrap="square" rtlCol="0">
            <a:spAutoFit/>
          </a:bodyPr>
          <a:lstStyle/>
          <a:p>
            <a:r>
              <a:rPr lang="en-GB" sz="1400" dirty="0"/>
              <a:t>LO: To make personal judgements about a text.</a:t>
            </a:r>
          </a:p>
        </p:txBody>
      </p:sp>
    </p:spTree>
    <p:extLst>
      <p:ext uri="{BB962C8B-B14F-4D97-AF65-F5344CB8AC3E}">
        <p14:creationId xmlns:p14="http://schemas.microsoft.com/office/powerpoint/2010/main" val="23445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835077" y="130673"/>
            <a:ext cx="9673028" cy="583005"/>
          </a:xfrm>
          <a:solidFill>
            <a:schemeClr val="accent1">
              <a:lumMod val="20000"/>
              <a:lumOff val="80000"/>
            </a:schemeClr>
          </a:solidFill>
        </p:spPr>
        <p:txBody>
          <a:bodyPr>
            <a:normAutofit/>
          </a:bodyPr>
          <a:lstStyle/>
          <a:p>
            <a:r>
              <a:rPr lang="en-GB" sz="3200" b="1" dirty="0"/>
              <a:t>Check your answers:</a:t>
            </a:r>
          </a:p>
        </p:txBody>
      </p:sp>
      <p:sp>
        <p:nvSpPr>
          <p:cNvPr id="5" name="Content Placeholder 4"/>
          <p:cNvSpPr>
            <a:spLocks noGrp="1"/>
          </p:cNvSpPr>
          <p:nvPr>
            <p:ph idx="1"/>
          </p:nvPr>
        </p:nvSpPr>
        <p:spPr>
          <a:xfrm>
            <a:off x="835077" y="1070518"/>
            <a:ext cx="11230543" cy="5067524"/>
          </a:xfrm>
          <a:solidFill>
            <a:schemeClr val="accent1">
              <a:lumMod val="20000"/>
              <a:lumOff val="80000"/>
            </a:schemeClr>
          </a:solidFill>
        </p:spPr>
        <p:txBody>
          <a:bodyPr>
            <a:normAutofit/>
          </a:bodyPr>
          <a:lstStyle/>
          <a:p>
            <a:pPr marL="342900" indent="-342900">
              <a:buAutoNum type="arabicPeriod"/>
            </a:pPr>
            <a:r>
              <a:rPr lang="en-GB" b="0" i="0" dirty="0">
                <a:solidFill>
                  <a:srgbClr val="222222"/>
                </a:solidFill>
                <a:effectLst/>
                <a:latin typeface="arial" panose="020B0604020202020204" pitchFamily="34" charset="0"/>
              </a:rPr>
              <a:t>  </a:t>
            </a:r>
            <a:r>
              <a:rPr lang="en-GB" b="1" dirty="0"/>
              <a:t>Serene:</a:t>
            </a:r>
            <a:r>
              <a:rPr lang="en-GB" b="0" i="0" dirty="0">
                <a:solidFill>
                  <a:srgbClr val="222222"/>
                </a:solidFill>
                <a:effectLst/>
                <a:latin typeface="arial" panose="020B0604020202020204" pitchFamily="34" charset="0"/>
              </a:rPr>
              <a:t> calm, peaceful, and untroubled; tranquil.</a:t>
            </a:r>
            <a:endParaRPr lang="en-GB" i="0" dirty="0">
              <a:solidFill>
                <a:srgbClr val="222222"/>
              </a:solidFill>
              <a:effectLst/>
              <a:latin typeface="arial" panose="020B0604020202020204" pitchFamily="34" charset="0"/>
            </a:endParaRPr>
          </a:p>
          <a:p>
            <a:pPr marL="514350" indent="-514350">
              <a:buAutoNum type="arabicPeriod"/>
            </a:pPr>
            <a:r>
              <a:rPr lang="en-GB" b="1" dirty="0"/>
              <a:t>Nocturnal: </a:t>
            </a:r>
            <a:r>
              <a:rPr lang="en-GB" b="0" i="0" dirty="0">
                <a:solidFill>
                  <a:srgbClr val="222222"/>
                </a:solidFill>
                <a:effectLst/>
                <a:latin typeface="arial" panose="020B0604020202020204" pitchFamily="34" charset="0"/>
              </a:rPr>
              <a:t>done, occurring, or active at night.</a:t>
            </a:r>
            <a:endParaRPr lang="en-GB" b="0" dirty="0">
              <a:solidFill>
                <a:srgbClr val="222222"/>
              </a:solidFill>
              <a:latin typeface="arial" panose="020B0604020202020204" pitchFamily="34" charset="0"/>
            </a:endParaRPr>
          </a:p>
          <a:p>
            <a:pPr marL="514350" indent="-514350">
              <a:buAutoNum type="arabicPeriod"/>
            </a:pPr>
            <a:r>
              <a:rPr lang="en-GB" b="1" dirty="0"/>
              <a:t>Correspondent: </a:t>
            </a:r>
            <a:r>
              <a:rPr lang="en-GB" b="0" i="0" dirty="0">
                <a:solidFill>
                  <a:srgbClr val="222222"/>
                </a:solidFill>
                <a:effectLst/>
                <a:latin typeface="arial" panose="020B0604020202020204" pitchFamily="34" charset="0"/>
              </a:rPr>
              <a:t>a person employed to report for a newspaper or broadcasting organisation.</a:t>
            </a:r>
          </a:p>
          <a:p>
            <a:pPr marL="514350" indent="-514350">
              <a:buFont typeface="Arial" panose="020B0604020202020204" pitchFamily="34" charset="0"/>
              <a:buAutoNum type="arabicPeriod"/>
            </a:pPr>
            <a:r>
              <a:rPr lang="en-GB" b="1" dirty="0"/>
              <a:t>Corrugated: </a:t>
            </a:r>
            <a:r>
              <a:rPr lang="en-GB" b="0" i="0" dirty="0">
                <a:solidFill>
                  <a:srgbClr val="222222"/>
                </a:solidFill>
                <a:effectLst/>
                <a:latin typeface="arial" panose="020B0604020202020204" pitchFamily="34" charset="0"/>
              </a:rPr>
              <a:t>shaped into a series of parallel ridges and grooves so as to give added rigidity and strength.</a:t>
            </a:r>
            <a:endParaRPr lang="en-GB" dirty="0">
              <a:solidFill>
                <a:srgbClr val="222222"/>
              </a:solidFill>
              <a:latin typeface="arial" panose="020B0604020202020204" pitchFamily="34" charset="0"/>
            </a:endParaRPr>
          </a:p>
          <a:p>
            <a:pPr marL="514350" indent="-514350">
              <a:buAutoNum type="arabicPeriod"/>
            </a:pPr>
            <a:r>
              <a:rPr lang="en-GB" b="1" dirty="0"/>
              <a:t>Sensational: </a:t>
            </a:r>
            <a:r>
              <a:rPr lang="en-GB" b="0" i="0" dirty="0">
                <a:solidFill>
                  <a:srgbClr val="222222"/>
                </a:solidFill>
                <a:effectLst/>
                <a:latin typeface="arial" panose="020B0604020202020204" pitchFamily="34" charset="0"/>
              </a:rPr>
              <a:t>causing great public interest and excitement.</a:t>
            </a:r>
          </a:p>
          <a:p>
            <a:pPr marL="514350" indent="-514350">
              <a:buAutoNum type="arabicPeriod"/>
            </a:pPr>
            <a:r>
              <a:rPr lang="en-GB" b="1" dirty="0"/>
              <a:t>Distaste: </a:t>
            </a:r>
            <a:r>
              <a:rPr lang="en-GB" b="0" i="0" dirty="0">
                <a:solidFill>
                  <a:srgbClr val="222222"/>
                </a:solidFill>
                <a:effectLst/>
                <a:latin typeface="arial" panose="020B0604020202020204" pitchFamily="34" charset="0"/>
              </a:rPr>
              <a:t>mild dislike or aversion.</a:t>
            </a:r>
            <a:endParaRPr lang="en-GB" sz="4000" b="1" dirty="0"/>
          </a:p>
          <a:p>
            <a:pPr marL="0" indent="0" algn="ctr">
              <a:buNone/>
            </a:pPr>
            <a:endParaRPr lang="en-GB" sz="2600" b="1"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Answers</a:t>
            </a:r>
          </a:p>
        </p:txBody>
      </p:sp>
      <p:sp>
        <p:nvSpPr>
          <p:cNvPr id="7" name="TextBox 6"/>
          <p:cNvSpPr txBox="1"/>
          <p:nvPr/>
        </p:nvSpPr>
        <p:spPr>
          <a:xfrm>
            <a:off x="835077" y="6423306"/>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46827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A1</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a:bodyPr>
          <a:lstStyle/>
          <a:p>
            <a:pPr marL="0" indent="0">
              <a:buNone/>
            </a:pPr>
            <a:r>
              <a:rPr lang="en-GB" sz="4400" dirty="0">
                <a:latin typeface="Arial" panose="020B0604020202020204" pitchFamily="34" charset="0"/>
                <a:cs typeface="Arial" panose="020B0604020202020204" pitchFamily="34" charset="0"/>
              </a:rPr>
              <a:t>Focusing on information retrieval.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FIND 5 FACTS/THINGS….</a:t>
            </a:r>
            <a:br>
              <a:rPr lang="en-GB" sz="4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Needs to have 5 separate ideas – try to get your points from different sentences/areas of the section.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Avoid using quotations – rewrite in your own words instead.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Should take about 5-7 minutes.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Worth 5 marks.</a:t>
            </a:r>
            <a:endParaRPr lang="en-GB"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7" name="TextBox 6"/>
          <p:cNvSpPr txBox="1"/>
          <p:nvPr/>
        </p:nvSpPr>
        <p:spPr>
          <a:xfrm>
            <a:off x="835077" y="6423305"/>
            <a:ext cx="4721661"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201835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1:Reading</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BB156D59-296C-44FF-973E-442F64EF666D}"/>
              </a:ext>
            </a:extLst>
          </p:cNvPr>
          <p:cNvPicPr>
            <a:picLocks noChangeAspect="1"/>
          </p:cNvPicPr>
          <p:nvPr/>
        </p:nvPicPr>
        <p:blipFill rotWithShape="1">
          <a:blip r:embed="rId3"/>
          <a:srcRect l="7901" t="21808" r="12357" b="10392"/>
          <a:stretch/>
        </p:blipFill>
        <p:spPr>
          <a:xfrm>
            <a:off x="1115568" y="1170046"/>
            <a:ext cx="10681691" cy="5106068"/>
          </a:xfrm>
          <a:prstGeom prst="rect">
            <a:avLst/>
          </a:prstGeom>
        </p:spPr>
      </p:pic>
    </p:spTree>
    <p:extLst>
      <p:ext uri="{BB962C8B-B14F-4D97-AF65-F5344CB8AC3E}">
        <p14:creationId xmlns:p14="http://schemas.microsoft.com/office/powerpoint/2010/main" val="181755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 Mastery</a:t>
            </a:r>
          </a:p>
        </p:txBody>
      </p:sp>
      <p:sp>
        <p:nvSpPr>
          <p:cNvPr id="7" name="TextBox 6"/>
          <p:cNvSpPr txBox="1"/>
          <p:nvPr/>
        </p:nvSpPr>
        <p:spPr>
          <a:xfrm>
            <a:off x="835077" y="6423305"/>
            <a:ext cx="4651323"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BB156D59-296C-44FF-973E-442F64EF666D}"/>
              </a:ext>
            </a:extLst>
          </p:cNvPr>
          <p:cNvPicPr>
            <a:picLocks noChangeAspect="1"/>
          </p:cNvPicPr>
          <p:nvPr/>
        </p:nvPicPr>
        <p:blipFill rotWithShape="1">
          <a:blip r:embed="rId3"/>
          <a:srcRect l="7901" t="21808" r="12357" b="62509"/>
          <a:stretch/>
        </p:blipFill>
        <p:spPr>
          <a:xfrm>
            <a:off x="1115568" y="2226919"/>
            <a:ext cx="10681691" cy="1181060"/>
          </a:xfrm>
          <a:prstGeom prst="rect">
            <a:avLst/>
          </a:prstGeom>
        </p:spPr>
      </p:pic>
      <p:sp>
        <p:nvSpPr>
          <p:cNvPr id="9" name="Title 3">
            <a:extLst>
              <a:ext uri="{FF2B5EF4-FFF2-40B4-BE49-F238E27FC236}">
                <a16:creationId xmlns:a16="http://schemas.microsoft.com/office/drawing/2014/main" id="{69175054-7D8D-4645-993B-C38F75337680}"/>
              </a:ext>
            </a:extLst>
          </p:cNvPr>
          <p:cNvSpPr txBox="1">
            <a:spLocks/>
          </p:cNvSpPr>
          <p:nvPr/>
        </p:nvSpPr>
        <p:spPr>
          <a:xfrm>
            <a:off x="1693888" y="4153939"/>
            <a:ext cx="4032355" cy="1512907"/>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3000" b="1" dirty="0"/>
              <a:t>How many points can be found in this section of the text?</a:t>
            </a:r>
            <a:endParaRPr lang="en-GB" sz="3000" dirty="0"/>
          </a:p>
        </p:txBody>
      </p:sp>
      <p:cxnSp>
        <p:nvCxnSpPr>
          <p:cNvPr id="5" name="Straight Arrow Connector 4">
            <a:extLst>
              <a:ext uri="{FF2B5EF4-FFF2-40B4-BE49-F238E27FC236}">
                <a16:creationId xmlns:a16="http://schemas.microsoft.com/office/drawing/2014/main" id="{225DA8B4-E988-40A5-8985-3FCA7651B4F9}"/>
              </a:ext>
            </a:extLst>
          </p:cNvPr>
          <p:cNvCxnSpPr/>
          <p:nvPr/>
        </p:nvCxnSpPr>
        <p:spPr>
          <a:xfrm flipV="1">
            <a:off x="4032354" y="3151372"/>
            <a:ext cx="659567" cy="11471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18E07BD-5064-4494-B9AA-74001C98C780}"/>
              </a:ext>
            </a:extLst>
          </p:cNvPr>
          <p:cNvSpPr txBox="1">
            <a:spLocks/>
          </p:cNvSpPr>
          <p:nvPr/>
        </p:nvSpPr>
        <p:spPr>
          <a:xfrm>
            <a:off x="7797383" y="4068160"/>
            <a:ext cx="2965555" cy="1512907"/>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3000" i="1" dirty="0"/>
              <a:t>There is nothing relevant to the question!</a:t>
            </a:r>
          </a:p>
        </p:txBody>
      </p:sp>
    </p:spTree>
    <p:extLst>
      <p:ext uri="{BB962C8B-B14F-4D97-AF65-F5344CB8AC3E}">
        <p14:creationId xmlns:p14="http://schemas.microsoft.com/office/powerpoint/2010/main" val="26782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 Mastery</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BB156D59-296C-44FF-973E-442F64EF666D}"/>
              </a:ext>
            </a:extLst>
          </p:cNvPr>
          <p:cNvPicPr>
            <a:picLocks noChangeAspect="1"/>
          </p:cNvPicPr>
          <p:nvPr/>
        </p:nvPicPr>
        <p:blipFill rotWithShape="1">
          <a:blip r:embed="rId3"/>
          <a:srcRect l="7901" t="36725" r="12357" b="10392"/>
          <a:stretch/>
        </p:blipFill>
        <p:spPr>
          <a:xfrm>
            <a:off x="1115568" y="1226972"/>
            <a:ext cx="10681691" cy="3982619"/>
          </a:xfrm>
          <a:prstGeom prst="rect">
            <a:avLst/>
          </a:prstGeom>
        </p:spPr>
      </p:pic>
      <p:sp>
        <p:nvSpPr>
          <p:cNvPr id="2" name="Title 3">
            <a:extLst>
              <a:ext uri="{FF2B5EF4-FFF2-40B4-BE49-F238E27FC236}">
                <a16:creationId xmlns:a16="http://schemas.microsoft.com/office/drawing/2014/main" id="{1A795917-1BB5-40C1-8FA1-ED51170FC64F}"/>
              </a:ext>
            </a:extLst>
          </p:cNvPr>
          <p:cNvSpPr txBox="1">
            <a:spLocks/>
          </p:cNvSpPr>
          <p:nvPr/>
        </p:nvSpPr>
        <p:spPr>
          <a:xfrm>
            <a:off x="2146740" y="5509982"/>
            <a:ext cx="8619345" cy="612933"/>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3000" b="1" dirty="0"/>
              <a:t>Find your 5 points from the rest of the section.</a:t>
            </a:r>
            <a:endParaRPr lang="en-GB" sz="3000" dirty="0"/>
          </a:p>
        </p:txBody>
      </p:sp>
    </p:spTree>
    <p:extLst>
      <p:ext uri="{BB962C8B-B14F-4D97-AF65-F5344CB8AC3E}">
        <p14:creationId xmlns:p14="http://schemas.microsoft.com/office/powerpoint/2010/main" val="24797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A2</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fontScale="85000" lnSpcReduction="10000"/>
          </a:bodyPr>
          <a:lstStyle/>
          <a:p>
            <a:r>
              <a:rPr lang="en-GB" sz="4400" dirty="0"/>
              <a:t>Language and structure analysis question 5 marks – 7/8 minutes. </a:t>
            </a:r>
          </a:p>
          <a:p>
            <a:r>
              <a:rPr lang="en-GB" sz="4400" dirty="0"/>
              <a:t>3-5 quotes (some embedded) Use PETER!</a:t>
            </a:r>
          </a:p>
          <a:p>
            <a:r>
              <a:rPr lang="en-GB" sz="4400" dirty="0"/>
              <a:t>Explore hidden and obvious meaning and effect – link to writers’ intentions</a:t>
            </a:r>
          </a:p>
          <a:p>
            <a:r>
              <a:rPr lang="en-GB" sz="4400" b="1" i="1" dirty="0"/>
              <a:t>How does the writer …</a:t>
            </a:r>
            <a:endParaRPr lang="en-GB" sz="3600"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3790293795"/>
      </p:ext>
    </p:extLst>
  </p:cSld>
  <p:clrMapOvr>
    <a:masterClrMapping/>
  </p:clrMapOvr>
</p:sld>
</file>

<file path=ppt/theme/theme1.xml><?xml version="1.0" encoding="utf-8"?>
<a:theme xmlns:a="http://schemas.openxmlformats.org/drawingml/2006/main" name="AccentBoxVTI">
  <a:themeElements>
    <a:clrScheme name="AnalogousFromDarkSeed_2SEEDS">
      <a:dk1>
        <a:srgbClr val="000000"/>
      </a:dk1>
      <a:lt1>
        <a:srgbClr val="FFFFFF"/>
      </a:lt1>
      <a:dk2>
        <a:srgbClr val="243441"/>
      </a:dk2>
      <a:lt2>
        <a:srgbClr val="E8E4E2"/>
      </a:lt2>
      <a:accent1>
        <a:srgbClr val="3881B4"/>
      </a:accent1>
      <a:accent2>
        <a:srgbClr val="43B3B2"/>
      </a:accent2>
      <a:accent3>
        <a:srgbClr val="4A5FC6"/>
      </a:accent3>
      <a:accent4>
        <a:srgbClr val="A038B4"/>
      </a:accent4>
      <a:accent5>
        <a:srgbClr val="C64AA6"/>
      </a:accent5>
      <a:accent6>
        <a:srgbClr val="B43861"/>
      </a:accent6>
      <a:hlink>
        <a:srgbClr val="BA51C5"/>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243141"/>
      </a:dk2>
      <a:lt2>
        <a:srgbClr val="E2E8E3"/>
      </a:lt2>
      <a:accent1>
        <a:srgbClr val="E729BE"/>
      </a:accent1>
      <a:accent2>
        <a:srgbClr val="AE17D5"/>
      </a:accent2>
      <a:accent3>
        <a:srgbClr val="742DE7"/>
      </a:accent3>
      <a:accent4>
        <a:srgbClr val="454ADD"/>
      </a:accent4>
      <a:accent5>
        <a:srgbClr val="297FE7"/>
      </a:accent5>
      <a:accent6>
        <a:srgbClr val="16B3CB"/>
      </a:accent6>
      <a:hlink>
        <a:srgbClr val="5676C6"/>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2946</Words>
  <Application>Microsoft Office PowerPoint</Application>
  <PresentationFormat>Widescreen</PresentationFormat>
  <Paragraphs>287</Paragraphs>
  <Slides>39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Arial</vt:lpstr>
      <vt:lpstr>Avenir Next LT Pro</vt:lpstr>
      <vt:lpstr>Bradley Hand ITC</vt:lpstr>
      <vt:lpstr>Calibri</vt:lpstr>
      <vt:lpstr>Century Gothic</vt:lpstr>
      <vt:lpstr>Daytona</vt:lpstr>
      <vt:lpstr>Elephant</vt:lpstr>
      <vt:lpstr>Eras Bold ITC</vt:lpstr>
      <vt:lpstr>AccentBoxVTI</vt:lpstr>
      <vt:lpstr>BrushVTI</vt:lpstr>
      <vt:lpstr>Paper 1: Mary &amp; Richard Turner Q1&amp;2</vt:lpstr>
      <vt:lpstr>Paper 1: Mary &amp; Richard Turner Q1&amp;2</vt:lpstr>
      <vt:lpstr>Match the vocabulary to the correct definitions.</vt:lpstr>
      <vt:lpstr>Check your answers:</vt:lpstr>
      <vt:lpstr>Question A1</vt:lpstr>
      <vt:lpstr>Read lines 1-14. A1: List five things you learn about Mary and Richard Turner in these lines.</vt:lpstr>
      <vt:lpstr>Read lines 1-14. A1: List five things you learn about Mary and Richard Turner in these lines.</vt:lpstr>
      <vt:lpstr>Read lines 1-14. A1: List five things you learn about Mary and Richard Turner in these lines.</vt:lpstr>
      <vt:lpstr>Question A2</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Paper 1: Mary &amp; Richard Turner Q3</vt:lpstr>
      <vt:lpstr>Paper 1: Mary &amp; Richard Turner Q3</vt:lpstr>
      <vt:lpstr>Question A3</vt:lpstr>
      <vt:lpstr>Read lines 29-54. A3: How does the writer show Mary’s thoughts and feelings in these lines? You should write about: - the writer’s use of language to show Mary’s thoughts and feelings; - the effects on the reader</vt:lpstr>
      <vt:lpstr>Read lines 29-54. A3: How does the writer show Mary’s thoughts and feelings in these lines? You should write about: - the writer’s use of language to show Mary’s thoughts and feelings; - the effects on the reader</vt:lpstr>
      <vt:lpstr>Read lines 29-54. A3: How does the writer show Mary’s thoughts and feelings in these lines? You should write about: - the writer’s use of language to show Mary’s thoughts and feelings; - the effects on the reader</vt:lpstr>
      <vt:lpstr>Read lines 29-54. A3: How does the writer show Mary’s thoughts and feelings in these lines? You should write about: - the writer’s use of language to show Mary’s thoughts and feelings; - the effects on the reader</vt:lpstr>
      <vt:lpstr>Read lines 29-54. A3: How does the writer show Mary’s thoughts and feelings in these lines? You should write about: - the writer’s use of language to show Mary’s thoughts and feelings; - the effects on the reader</vt:lpstr>
      <vt:lpstr>Read lines 29-54. A3: How does the writer show Mary’s thoughts and feelings in these lines? You should write about: - the writer’s use of language to show Mary’s thoughts and feelings; - the effects on the reader</vt:lpstr>
      <vt:lpstr>Read lines 29-54. A3: How does the writer show Mary’s thoughts and feelings in these lines? You should write about: - the writer’s use of language to show Mary’s thoughts and feelings; - the effects on the reader</vt:lpstr>
      <vt:lpstr>Paper 1: Mary &amp; Richard Turner Q4</vt:lpstr>
      <vt:lpstr>Question A4</vt:lpstr>
      <vt:lpstr>Read lines 55 to the end. A4: What impressions do you get of Richard in these lines? You must refer to the text to support your answer, using relevant subject terminology.</vt:lpstr>
      <vt:lpstr>Read lines 55 to the end. A4: What impressions do you get of Richard in these lines? You must refer to the text to support your answer, using relevant subject terminology.</vt:lpstr>
      <vt:lpstr>Read lines 55 to the end. A4: What impressions do you get of Richard in these lines? You must refer to the text to support your answer, using relevant subject terminology.</vt:lpstr>
      <vt:lpstr>Read lines 55 to the end. A4: What impressions do you get of Richard in these lines? You must refer to the text to support your answer, using relevant subject terminology.</vt:lpstr>
      <vt:lpstr>Read lines 55 to the end. A4: What impressions do you get of Richard in these lines? You must refer to the text to support your answer, using relevant subject terminology.</vt:lpstr>
      <vt:lpstr>Read lines 55 to the end. A4: What impressions do you get of Richard in these lines? You must refer to the text to support your answer, using relevant subject terminology.</vt:lpstr>
      <vt:lpstr>Paper 1: Mary &amp; Richard Turner Q5</vt:lpstr>
      <vt:lpstr>Question A5</vt:lpstr>
      <vt:lpstr>PowerPoint Presentation</vt:lpstr>
      <vt:lpstr>A5: Evaluate the way the relationship is presented in this passage.</vt:lpstr>
      <vt:lpstr>A5: Evaluate the way the relationship is presented in this passage.</vt:lpstr>
      <vt:lpstr>A5: Evaluate the way the relationship is presented in this passage.</vt:lpstr>
      <vt:lpstr>Now consider the passage as a whole.  A5: Evaluate the way the relationship is presented in this passage.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Amanda Allen</cp:lastModifiedBy>
  <cp:revision>60</cp:revision>
  <dcterms:created xsi:type="dcterms:W3CDTF">2020-07-16T13:44:33Z</dcterms:created>
  <dcterms:modified xsi:type="dcterms:W3CDTF">2020-09-03T13:16:49Z</dcterms:modified>
</cp:coreProperties>
</file>