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1"/>
  </p:sldMasterIdLst>
  <p:notesMasterIdLst>
    <p:notesMasterId r:id="rId27"/>
  </p:notesMasterIdLst>
  <p:sldIdLst>
    <p:sldId id="256" r:id="rId2"/>
    <p:sldId id="264" r:id="rId3"/>
    <p:sldId id="265" r:id="rId4"/>
    <p:sldId id="257" r:id="rId5"/>
    <p:sldId id="258" r:id="rId6"/>
    <p:sldId id="259" r:id="rId7"/>
    <p:sldId id="260" r:id="rId8"/>
    <p:sldId id="261" r:id="rId9"/>
    <p:sldId id="262" r:id="rId10"/>
    <p:sldId id="263"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anda Allen" initials="AA" lastIdx="1" clrIdx="0">
    <p:extLst>
      <p:ext uri="{19B8F6BF-5375-455C-9EA6-DF929625EA0E}">
        <p15:presenceInfo xmlns:p15="http://schemas.microsoft.com/office/powerpoint/2012/main" userId="6b61a81e56fa5e2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21879"/>
    <a:srgbClr val="96125D"/>
    <a:srgbClr val="E63098"/>
    <a:srgbClr val="98F0BA"/>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p:scale>
          <a:sx n="66" d="100"/>
          <a:sy n="66" d="100"/>
        </p:scale>
        <p:origin x="90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52E091-549C-42F8-B891-3492F352446C}" type="datetimeFigureOut">
              <a:rPr lang="en-GB" smtClean="0"/>
              <a:t>16/07/2020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C18691-DE5E-49AC-93A6-C06DF42466D4}" type="slidenum">
              <a:rPr lang="en-GB" smtClean="0"/>
              <a:t>‹#›</a:t>
            </a:fld>
            <a:endParaRPr lang="en-GB"/>
          </a:p>
        </p:txBody>
      </p:sp>
    </p:spTree>
    <p:extLst>
      <p:ext uri="{BB962C8B-B14F-4D97-AF65-F5344CB8AC3E}">
        <p14:creationId xmlns:p14="http://schemas.microsoft.com/office/powerpoint/2010/main" val="383201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LESSON 1</a:t>
            </a:r>
          </a:p>
        </p:txBody>
      </p:sp>
      <p:sp>
        <p:nvSpPr>
          <p:cNvPr id="4" name="Slide Number Placeholder 3"/>
          <p:cNvSpPr>
            <a:spLocks noGrp="1"/>
          </p:cNvSpPr>
          <p:nvPr>
            <p:ph type="sldNum" sz="quarter" idx="5"/>
          </p:nvPr>
        </p:nvSpPr>
        <p:spPr/>
        <p:txBody>
          <a:bodyPr/>
          <a:lstStyle/>
          <a:p>
            <a:fld id="{0FC18691-DE5E-49AC-93A6-C06DF42466D4}" type="slidenum">
              <a:rPr lang="en-GB" smtClean="0"/>
              <a:t>1</a:t>
            </a:fld>
            <a:endParaRPr lang="en-GB"/>
          </a:p>
        </p:txBody>
      </p:sp>
    </p:spTree>
    <p:extLst>
      <p:ext uri="{BB962C8B-B14F-4D97-AF65-F5344CB8AC3E}">
        <p14:creationId xmlns:p14="http://schemas.microsoft.com/office/powerpoint/2010/main" val="42697569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LESSON 3</a:t>
            </a:r>
          </a:p>
        </p:txBody>
      </p:sp>
      <p:sp>
        <p:nvSpPr>
          <p:cNvPr id="4" name="Slide Number Placeholder 3"/>
          <p:cNvSpPr>
            <a:spLocks noGrp="1"/>
          </p:cNvSpPr>
          <p:nvPr>
            <p:ph type="sldNum" sz="quarter" idx="5"/>
          </p:nvPr>
        </p:nvSpPr>
        <p:spPr/>
        <p:txBody>
          <a:bodyPr/>
          <a:lstStyle/>
          <a:p>
            <a:fld id="{0FC18691-DE5E-49AC-93A6-C06DF42466D4}" type="slidenum">
              <a:rPr lang="en-GB" smtClean="0"/>
              <a:t>16</a:t>
            </a:fld>
            <a:endParaRPr lang="en-GB"/>
          </a:p>
        </p:txBody>
      </p:sp>
    </p:spTree>
    <p:extLst>
      <p:ext uri="{BB962C8B-B14F-4D97-AF65-F5344CB8AC3E}">
        <p14:creationId xmlns:p14="http://schemas.microsoft.com/office/powerpoint/2010/main" val="42697569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FC18691-DE5E-49AC-93A6-C06DF42466D4}" type="slidenum">
              <a:rPr lang="en-GB" smtClean="0"/>
              <a:t>17</a:t>
            </a:fld>
            <a:endParaRPr lang="en-GB"/>
          </a:p>
        </p:txBody>
      </p:sp>
    </p:spTree>
    <p:extLst>
      <p:ext uri="{BB962C8B-B14F-4D97-AF65-F5344CB8AC3E}">
        <p14:creationId xmlns:p14="http://schemas.microsoft.com/office/powerpoint/2010/main" val="35744741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FC18691-DE5E-49AC-93A6-C06DF42466D4}" type="slidenum">
              <a:rPr lang="en-GB" smtClean="0"/>
              <a:t>18</a:t>
            </a:fld>
            <a:endParaRPr lang="en-GB"/>
          </a:p>
        </p:txBody>
      </p:sp>
    </p:spTree>
    <p:extLst>
      <p:ext uri="{BB962C8B-B14F-4D97-AF65-F5344CB8AC3E}">
        <p14:creationId xmlns:p14="http://schemas.microsoft.com/office/powerpoint/2010/main" val="35744741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FC18691-DE5E-49AC-93A6-C06DF42466D4}" type="slidenum">
              <a:rPr lang="en-GB" smtClean="0"/>
              <a:t>19</a:t>
            </a:fld>
            <a:endParaRPr lang="en-GB"/>
          </a:p>
        </p:txBody>
      </p:sp>
    </p:spTree>
    <p:extLst>
      <p:ext uri="{BB962C8B-B14F-4D97-AF65-F5344CB8AC3E}">
        <p14:creationId xmlns:p14="http://schemas.microsoft.com/office/powerpoint/2010/main" val="35744741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FC18691-DE5E-49AC-93A6-C06DF42466D4}" type="slidenum">
              <a:rPr lang="en-GB" smtClean="0"/>
              <a:t>20</a:t>
            </a:fld>
            <a:endParaRPr lang="en-GB"/>
          </a:p>
        </p:txBody>
      </p:sp>
    </p:spTree>
    <p:extLst>
      <p:ext uri="{BB962C8B-B14F-4D97-AF65-F5344CB8AC3E}">
        <p14:creationId xmlns:p14="http://schemas.microsoft.com/office/powerpoint/2010/main" val="35744741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LESSON 4</a:t>
            </a:r>
          </a:p>
        </p:txBody>
      </p:sp>
      <p:sp>
        <p:nvSpPr>
          <p:cNvPr id="4" name="Slide Number Placeholder 3"/>
          <p:cNvSpPr>
            <a:spLocks noGrp="1"/>
          </p:cNvSpPr>
          <p:nvPr>
            <p:ph type="sldNum" sz="quarter" idx="5"/>
          </p:nvPr>
        </p:nvSpPr>
        <p:spPr/>
        <p:txBody>
          <a:bodyPr/>
          <a:lstStyle/>
          <a:p>
            <a:fld id="{0FC18691-DE5E-49AC-93A6-C06DF42466D4}" type="slidenum">
              <a:rPr lang="en-GB" smtClean="0"/>
              <a:t>21</a:t>
            </a:fld>
            <a:endParaRPr lang="en-GB"/>
          </a:p>
        </p:txBody>
      </p:sp>
    </p:spTree>
    <p:extLst>
      <p:ext uri="{BB962C8B-B14F-4D97-AF65-F5344CB8AC3E}">
        <p14:creationId xmlns:p14="http://schemas.microsoft.com/office/powerpoint/2010/main" val="42697569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FC18691-DE5E-49AC-93A6-C06DF42466D4}" type="slidenum">
              <a:rPr lang="en-GB" smtClean="0"/>
              <a:t>22</a:t>
            </a:fld>
            <a:endParaRPr lang="en-GB"/>
          </a:p>
        </p:txBody>
      </p:sp>
    </p:spTree>
    <p:extLst>
      <p:ext uri="{BB962C8B-B14F-4D97-AF65-F5344CB8AC3E}">
        <p14:creationId xmlns:p14="http://schemas.microsoft.com/office/powerpoint/2010/main" val="35744741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FC18691-DE5E-49AC-93A6-C06DF42466D4}" type="slidenum">
              <a:rPr lang="en-GB" smtClean="0"/>
              <a:t>23</a:t>
            </a:fld>
            <a:endParaRPr lang="en-GB"/>
          </a:p>
        </p:txBody>
      </p:sp>
    </p:spTree>
    <p:extLst>
      <p:ext uri="{BB962C8B-B14F-4D97-AF65-F5344CB8AC3E}">
        <p14:creationId xmlns:p14="http://schemas.microsoft.com/office/powerpoint/2010/main" val="35744741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FC18691-DE5E-49AC-93A6-C06DF42466D4}" type="slidenum">
              <a:rPr lang="en-GB" smtClean="0"/>
              <a:t>24</a:t>
            </a:fld>
            <a:endParaRPr lang="en-GB"/>
          </a:p>
        </p:txBody>
      </p:sp>
    </p:spTree>
    <p:extLst>
      <p:ext uri="{BB962C8B-B14F-4D97-AF65-F5344CB8AC3E}">
        <p14:creationId xmlns:p14="http://schemas.microsoft.com/office/powerpoint/2010/main" val="35744741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FC18691-DE5E-49AC-93A6-C06DF42466D4}" type="slidenum">
              <a:rPr lang="en-GB" smtClean="0"/>
              <a:t>25</a:t>
            </a:fld>
            <a:endParaRPr lang="en-GB"/>
          </a:p>
        </p:txBody>
      </p:sp>
    </p:spTree>
    <p:extLst>
      <p:ext uri="{BB962C8B-B14F-4D97-AF65-F5344CB8AC3E}">
        <p14:creationId xmlns:p14="http://schemas.microsoft.com/office/powerpoint/2010/main" val="3574474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FC18691-DE5E-49AC-93A6-C06DF42466D4}" type="slidenum">
              <a:rPr lang="en-GB" smtClean="0"/>
              <a:t>2</a:t>
            </a:fld>
            <a:endParaRPr lang="en-GB"/>
          </a:p>
        </p:txBody>
      </p:sp>
    </p:spTree>
    <p:extLst>
      <p:ext uri="{BB962C8B-B14F-4D97-AF65-F5344CB8AC3E}">
        <p14:creationId xmlns:p14="http://schemas.microsoft.com/office/powerpoint/2010/main" val="42697569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FC18691-DE5E-49AC-93A6-C06DF42466D4}" type="slidenum">
              <a:rPr lang="en-GB" smtClean="0"/>
              <a:t>3</a:t>
            </a:fld>
            <a:endParaRPr lang="en-GB"/>
          </a:p>
        </p:txBody>
      </p:sp>
    </p:spTree>
    <p:extLst>
      <p:ext uri="{BB962C8B-B14F-4D97-AF65-F5344CB8AC3E}">
        <p14:creationId xmlns:p14="http://schemas.microsoft.com/office/powerpoint/2010/main" val="42697569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LESSON 2</a:t>
            </a:r>
          </a:p>
        </p:txBody>
      </p:sp>
      <p:sp>
        <p:nvSpPr>
          <p:cNvPr id="4" name="Slide Number Placeholder 3"/>
          <p:cNvSpPr>
            <a:spLocks noGrp="1"/>
          </p:cNvSpPr>
          <p:nvPr>
            <p:ph type="sldNum" sz="quarter" idx="5"/>
          </p:nvPr>
        </p:nvSpPr>
        <p:spPr/>
        <p:txBody>
          <a:bodyPr/>
          <a:lstStyle/>
          <a:p>
            <a:fld id="{0FC18691-DE5E-49AC-93A6-C06DF42466D4}" type="slidenum">
              <a:rPr lang="en-GB" smtClean="0"/>
              <a:t>10</a:t>
            </a:fld>
            <a:endParaRPr lang="en-GB"/>
          </a:p>
        </p:txBody>
      </p:sp>
    </p:spTree>
    <p:extLst>
      <p:ext uri="{BB962C8B-B14F-4D97-AF65-F5344CB8AC3E}">
        <p14:creationId xmlns:p14="http://schemas.microsoft.com/office/powerpoint/2010/main" val="42697569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FC18691-DE5E-49AC-93A6-C06DF42466D4}" type="slidenum">
              <a:rPr lang="en-GB" smtClean="0"/>
              <a:t>11</a:t>
            </a:fld>
            <a:endParaRPr lang="en-GB"/>
          </a:p>
        </p:txBody>
      </p:sp>
    </p:spTree>
    <p:extLst>
      <p:ext uri="{BB962C8B-B14F-4D97-AF65-F5344CB8AC3E}">
        <p14:creationId xmlns:p14="http://schemas.microsoft.com/office/powerpoint/2010/main" val="35744741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FC18691-DE5E-49AC-93A6-C06DF42466D4}" type="slidenum">
              <a:rPr lang="en-GB" smtClean="0"/>
              <a:t>12</a:t>
            </a:fld>
            <a:endParaRPr lang="en-GB"/>
          </a:p>
        </p:txBody>
      </p:sp>
    </p:spTree>
    <p:extLst>
      <p:ext uri="{BB962C8B-B14F-4D97-AF65-F5344CB8AC3E}">
        <p14:creationId xmlns:p14="http://schemas.microsoft.com/office/powerpoint/2010/main" val="35744741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FC18691-DE5E-49AC-93A6-C06DF42466D4}" type="slidenum">
              <a:rPr lang="en-GB" smtClean="0"/>
              <a:t>13</a:t>
            </a:fld>
            <a:endParaRPr lang="en-GB"/>
          </a:p>
        </p:txBody>
      </p:sp>
    </p:spTree>
    <p:extLst>
      <p:ext uri="{BB962C8B-B14F-4D97-AF65-F5344CB8AC3E}">
        <p14:creationId xmlns:p14="http://schemas.microsoft.com/office/powerpoint/2010/main" val="35744741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FC18691-DE5E-49AC-93A6-C06DF42466D4}" type="slidenum">
              <a:rPr lang="en-GB" smtClean="0"/>
              <a:t>14</a:t>
            </a:fld>
            <a:endParaRPr lang="en-GB"/>
          </a:p>
        </p:txBody>
      </p:sp>
    </p:spTree>
    <p:extLst>
      <p:ext uri="{BB962C8B-B14F-4D97-AF65-F5344CB8AC3E}">
        <p14:creationId xmlns:p14="http://schemas.microsoft.com/office/powerpoint/2010/main" val="35744741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FC18691-DE5E-49AC-93A6-C06DF42466D4}" type="slidenum">
              <a:rPr lang="en-GB" smtClean="0"/>
              <a:t>15</a:t>
            </a:fld>
            <a:endParaRPr lang="en-GB"/>
          </a:p>
        </p:txBody>
      </p:sp>
    </p:spTree>
    <p:extLst>
      <p:ext uri="{BB962C8B-B14F-4D97-AF65-F5344CB8AC3E}">
        <p14:creationId xmlns:p14="http://schemas.microsoft.com/office/powerpoint/2010/main" val="3574474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7/16/2020</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47056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7/16/2020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01437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7/16/2020</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98381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7/16/2020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93036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7/16/2020</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90691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7/16/2020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0193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7/16/2020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02378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7/16/2020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80766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7/16/2020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67029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7/16/2020</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255115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7/16/2020</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79405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7/16/2020</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30832029"/>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29" r:id="rId6"/>
    <p:sldLayoutId id="2147483725" r:id="rId7"/>
    <p:sldLayoutId id="2147483726" r:id="rId8"/>
    <p:sldLayoutId id="2147483727" r:id="rId9"/>
    <p:sldLayoutId id="2147483728" r:id="rId10"/>
    <p:sldLayoutId id="2147483730" r:id="rId11"/>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1" name="Picture 3">
            <a:extLst>
              <a:ext uri="{FF2B5EF4-FFF2-40B4-BE49-F238E27FC236}">
                <a16:creationId xmlns:a16="http://schemas.microsoft.com/office/drawing/2014/main" id="{68492F93-3923-43F9-A539-21E25BF362F8}"/>
              </a:ext>
            </a:extLst>
          </p:cNvPr>
          <p:cNvPicPr>
            <a:picLocks noChangeAspect="1"/>
          </p:cNvPicPr>
          <p:nvPr/>
        </p:nvPicPr>
        <p:blipFill rotWithShape="1">
          <a:blip r:embed="rId3"/>
          <a:srcRect t="13486" b="2244"/>
          <a:stretch/>
        </p:blipFill>
        <p:spPr>
          <a:xfrm>
            <a:off x="20" y="10"/>
            <a:ext cx="12191980" cy="6857990"/>
          </a:xfrm>
          <a:prstGeom prst="rect">
            <a:avLst/>
          </a:prstGeom>
        </p:spPr>
      </p:pic>
      <p:sp>
        <p:nvSpPr>
          <p:cNvPr id="5" name="Title 4">
            <a:extLst>
              <a:ext uri="{FF2B5EF4-FFF2-40B4-BE49-F238E27FC236}">
                <a16:creationId xmlns:a16="http://schemas.microsoft.com/office/drawing/2014/main" id="{556A06DF-CE0D-4E5C-9352-4D123D981A99}"/>
              </a:ext>
            </a:extLst>
          </p:cNvPr>
          <p:cNvSpPr>
            <a:spLocks noGrp="1"/>
          </p:cNvSpPr>
          <p:nvPr>
            <p:ph type="title"/>
          </p:nvPr>
        </p:nvSpPr>
        <p:spPr>
          <a:xfrm>
            <a:off x="834496" y="168812"/>
            <a:ext cx="8196962" cy="839235"/>
          </a:xfrm>
          <a:solidFill>
            <a:schemeClr val="accent1">
              <a:lumMod val="20000"/>
              <a:lumOff val="80000"/>
            </a:schemeClr>
          </a:solidFill>
        </p:spPr>
        <p:txBody>
          <a:bodyPr>
            <a:normAutofit/>
          </a:bodyPr>
          <a:lstStyle/>
          <a:p>
            <a:r>
              <a:rPr lang="en-GB" sz="4000" u="sng" dirty="0">
                <a:solidFill>
                  <a:schemeClr val="bg1"/>
                </a:solidFill>
              </a:rPr>
              <a:t>Paper 1: Hurricane Hazel Q1&amp;2</a:t>
            </a:r>
          </a:p>
        </p:txBody>
      </p:sp>
      <p:sp>
        <p:nvSpPr>
          <p:cNvPr id="6" name="Content Placeholder 5">
            <a:extLst>
              <a:ext uri="{FF2B5EF4-FFF2-40B4-BE49-F238E27FC236}">
                <a16:creationId xmlns:a16="http://schemas.microsoft.com/office/drawing/2014/main" id="{715AAC3A-09A0-4321-8C1D-20935E07D2F4}"/>
              </a:ext>
            </a:extLst>
          </p:cNvPr>
          <p:cNvSpPr>
            <a:spLocks noGrp="1"/>
          </p:cNvSpPr>
          <p:nvPr>
            <p:ph idx="1"/>
          </p:nvPr>
        </p:nvSpPr>
        <p:spPr>
          <a:xfrm>
            <a:off x="1561513" y="1561514"/>
            <a:ext cx="9425353" cy="4628271"/>
          </a:xfrm>
          <a:solidFill>
            <a:schemeClr val="accent1">
              <a:lumMod val="20000"/>
              <a:lumOff val="80000"/>
            </a:schemeClr>
          </a:solidFill>
        </p:spPr>
        <p:txBody>
          <a:bodyPr>
            <a:normAutofit/>
          </a:bodyPr>
          <a:lstStyle/>
          <a:p>
            <a:pPr marL="0" indent="0">
              <a:buNone/>
            </a:pPr>
            <a:r>
              <a:rPr lang="en-GB" sz="4400" u="sng" dirty="0">
                <a:solidFill>
                  <a:schemeClr val="bg1"/>
                </a:solidFill>
              </a:rPr>
              <a:t>Prefixes and Suffixes</a:t>
            </a:r>
            <a:endParaRPr lang="en-GB" sz="4400" dirty="0">
              <a:solidFill>
                <a:schemeClr val="bg1"/>
              </a:solidFill>
            </a:endParaRPr>
          </a:p>
          <a:p>
            <a:pPr marL="742950" indent="-742950">
              <a:buFont typeface="+mj-lt"/>
              <a:buAutoNum type="arabicPeriod"/>
            </a:pPr>
            <a:r>
              <a:rPr lang="en-GB" sz="4400" dirty="0">
                <a:solidFill>
                  <a:schemeClr val="bg1"/>
                </a:solidFill>
              </a:rPr>
              <a:t>How many words can you write down that use the prefix (PRE-)?</a:t>
            </a:r>
          </a:p>
          <a:p>
            <a:pPr marL="742950" indent="-742950">
              <a:buFont typeface="+mj-lt"/>
              <a:buAutoNum type="arabicPeriod"/>
            </a:pPr>
            <a:r>
              <a:rPr lang="en-GB" sz="4400" dirty="0">
                <a:solidFill>
                  <a:schemeClr val="bg1"/>
                </a:solidFill>
              </a:rPr>
              <a:t>How many words can you write down that use the suffix (-MENT)?</a:t>
            </a:r>
          </a:p>
        </p:txBody>
      </p:sp>
      <p:sp>
        <p:nvSpPr>
          <p:cNvPr id="7" name="TextBox 6">
            <a:extLst>
              <a:ext uri="{FF2B5EF4-FFF2-40B4-BE49-F238E27FC236}">
                <a16:creationId xmlns:a16="http://schemas.microsoft.com/office/drawing/2014/main" id="{A5AF3163-B60D-4E3D-93B2-AFBE0ECA7439}"/>
              </a:ext>
            </a:extLst>
          </p:cNvPr>
          <p:cNvSpPr txBox="1"/>
          <p:nvPr/>
        </p:nvSpPr>
        <p:spPr>
          <a:xfrm rot="16200000">
            <a:off x="-3075052" y="3075050"/>
            <a:ext cx="6857990" cy="707886"/>
          </a:xfrm>
          <a:prstGeom prst="rect">
            <a:avLst/>
          </a:prstGeom>
          <a:solidFill>
            <a:srgbClr val="98F0BA"/>
          </a:solidFill>
        </p:spPr>
        <p:txBody>
          <a:bodyPr wrap="square" rtlCol="0">
            <a:spAutoFit/>
          </a:bodyPr>
          <a:lstStyle/>
          <a:p>
            <a:pPr algn="ctr"/>
            <a:r>
              <a:rPr lang="en-GB" sz="4000" b="1" dirty="0">
                <a:solidFill>
                  <a:schemeClr val="bg1"/>
                </a:solidFill>
                <a:latin typeface="Century Gothic" panose="020B0502020202020204" pitchFamily="34" charset="0"/>
              </a:rPr>
              <a:t>Do Now</a:t>
            </a:r>
          </a:p>
        </p:txBody>
      </p:sp>
      <p:sp>
        <p:nvSpPr>
          <p:cNvPr id="2" name="TextBox 1">
            <a:extLst>
              <a:ext uri="{FF2B5EF4-FFF2-40B4-BE49-F238E27FC236}">
                <a16:creationId xmlns:a16="http://schemas.microsoft.com/office/drawing/2014/main" id="{66BFC1DB-03AC-40F4-A9C0-0ABD6F121DF4}"/>
              </a:ext>
            </a:extLst>
          </p:cNvPr>
          <p:cNvSpPr txBox="1"/>
          <p:nvPr/>
        </p:nvSpPr>
        <p:spPr>
          <a:xfrm>
            <a:off x="834496" y="6443003"/>
            <a:ext cx="5763252" cy="369332"/>
          </a:xfrm>
          <a:prstGeom prst="rect">
            <a:avLst/>
          </a:prstGeom>
          <a:noFill/>
        </p:spPr>
        <p:txBody>
          <a:bodyPr wrap="square" rtlCol="0">
            <a:spAutoFit/>
          </a:bodyPr>
          <a:lstStyle/>
          <a:p>
            <a:r>
              <a:rPr lang="en-GB" dirty="0"/>
              <a:t>LO: To explain how language creates meaning and effect.</a:t>
            </a:r>
          </a:p>
        </p:txBody>
      </p:sp>
    </p:spTree>
    <p:extLst>
      <p:ext uri="{BB962C8B-B14F-4D97-AF65-F5344CB8AC3E}">
        <p14:creationId xmlns:p14="http://schemas.microsoft.com/office/powerpoint/2010/main" val="3505543911"/>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1" name="Picture 3">
            <a:extLst>
              <a:ext uri="{FF2B5EF4-FFF2-40B4-BE49-F238E27FC236}">
                <a16:creationId xmlns:a16="http://schemas.microsoft.com/office/drawing/2014/main" id="{68492F93-3923-43F9-A539-21E25BF362F8}"/>
              </a:ext>
            </a:extLst>
          </p:cNvPr>
          <p:cNvPicPr>
            <a:picLocks noChangeAspect="1"/>
          </p:cNvPicPr>
          <p:nvPr/>
        </p:nvPicPr>
        <p:blipFill rotWithShape="1">
          <a:blip r:embed="rId3"/>
          <a:srcRect t="13486" b="2244"/>
          <a:stretch/>
        </p:blipFill>
        <p:spPr>
          <a:xfrm>
            <a:off x="20" y="10"/>
            <a:ext cx="12191980" cy="6857990"/>
          </a:xfrm>
          <a:prstGeom prst="rect">
            <a:avLst/>
          </a:prstGeom>
        </p:spPr>
      </p:pic>
      <p:sp>
        <p:nvSpPr>
          <p:cNvPr id="5" name="Title 4">
            <a:extLst>
              <a:ext uri="{FF2B5EF4-FFF2-40B4-BE49-F238E27FC236}">
                <a16:creationId xmlns:a16="http://schemas.microsoft.com/office/drawing/2014/main" id="{556A06DF-CE0D-4E5C-9352-4D123D981A99}"/>
              </a:ext>
            </a:extLst>
          </p:cNvPr>
          <p:cNvSpPr>
            <a:spLocks noGrp="1"/>
          </p:cNvSpPr>
          <p:nvPr>
            <p:ph type="title"/>
          </p:nvPr>
        </p:nvSpPr>
        <p:spPr>
          <a:xfrm>
            <a:off x="834496" y="168812"/>
            <a:ext cx="7470055" cy="839235"/>
          </a:xfrm>
          <a:solidFill>
            <a:schemeClr val="accent1">
              <a:lumMod val="20000"/>
              <a:lumOff val="80000"/>
            </a:schemeClr>
          </a:solidFill>
        </p:spPr>
        <p:txBody>
          <a:bodyPr>
            <a:normAutofit/>
          </a:bodyPr>
          <a:lstStyle/>
          <a:p>
            <a:r>
              <a:rPr lang="en-GB" sz="4000" u="sng" dirty="0">
                <a:solidFill>
                  <a:schemeClr val="bg1"/>
                </a:solidFill>
              </a:rPr>
              <a:t>Paper 1: Hurricane Hazel Q3</a:t>
            </a:r>
          </a:p>
        </p:txBody>
      </p:sp>
      <p:sp>
        <p:nvSpPr>
          <p:cNvPr id="6" name="Content Placeholder 5">
            <a:extLst>
              <a:ext uri="{FF2B5EF4-FFF2-40B4-BE49-F238E27FC236}">
                <a16:creationId xmlns:a16="http://schemas.microsoft.com/office/drawing/2014/main" id="{715AAC3A-09A0-4321-8C1D-20935E07D2F4}"/>
              </a:ext>
            </a:extLst>
          </p:cNvPr>
          <p:cNvSpPr>
            <a:spLocks noGrp="1"/>
          </p:cNvSpPr>
          <p:nvPr>
            <p:ph idx="1"/>
          </p:nvPr>
        </p:nvSpPr>
        <p:spPr>
          <a:xfrm>
            <a:off x="1561513" y="1561514"/>
            <a:ext cx="9425353" cy="4628271"/>
          </a:xfrm>
          <a:solidFill>
            <a:schemeClr val="accent1">
              <a:lumMod val="20000"/>
              <a:lumOff val="80000"/>
            </a:schemeClr>
          </a:solidFill>
        </p:spPr>
        <p:txBody>
          <a:bodyPr>
            <a:normAutofit/>
          </a:bodyPr>
          <a:lstStyle/>
          <a:p>
            <a:pPr marL="0" indent="0">
              <a:buNone/>
            </a:pPr>
            <a:r>
              <a:rPr lang="en-GB" sz="4400" b="1" u="sng" dirty="0">
                <a:solidFill>
                  <a:schemeClr val="bg1"/>
                </a:solidFill>
              </a:rPr>
              <a:t>Discussion Points: </a:t>
            </a:r>
            <a:endParaRPr lang="en-GB" sz="4400" b="1" dirty="0">
              <a:solidFill>
                <a:schemeClr val="bg1"/>
              </a:solidFill>
            </a:endParaRPr>
          </a:p>
          <a:p>
            <a:pPr marL="742950" indent="-742950">
              <a:buFont typeface="+mj-lt"/>
              <a:buAutoNum type="arabicPeriod"/>
            </a:pPr>
            <a:r>
              <a:rPr lang="en-GB" sz="4400" dirty="0">
                <a:solidFill>
                  <a:schemeClr val="bg1"/>
                </a:solidFill>
              </a:rPr>
              <a:t>What is your opinion of Hazel?</a:t>
            </a:r>
          </a:p>
          <a:p>
            <a:pPr marL="742950" indent="-742950">
              <a:buFont typeface="+mj-lt"/>
              <a:buAutoNum type="arabicPeriod"/>
            </a:pPr>
            <a:r>
              <a:rPr lang="en-GB" sz="4400" dirty="0">
                <a:solidFill>
                  <a:schemeClr val="bg1"/>
                </a:solidFill>
              </a:rPr>
              <a:t>What is your opinion of Buddy?</a:t>
            </a:r>
          </a:p>
          <a:p>
            <a:pPr marL="742950" indent="-742950">
              <a:buFont typeface="+mj-lt"/>
              <a:buAutoNum type="arabicPeriod"/>
            </a:pPr>
            <a:r>
              <a:rPr lang="en-GB" sz="4400" dirty="0">
                <a:solidFill>
                  <a:schemeClr val="bg1"/>
                </a:solidFill>
              </a:rPr>
              <a:t>Do you think they are a good match?</a:t>
            </a:r>
          </a:p>
        </p:txBody>
      </p:sp>
      <p:sp>
        <p:nvSpPr>
          <p:cNvPr id="7" name="TextBox 6">
            <a:extLst>
              <a:ext uri="{FF2B5EF4-FFF2-40B4-BE49-F238E27FC236}">
                <a16:creationId xmlns:a16="http://schemas.microsoft.com/office/drawing/2014/main" id="{A5AF3163-B60D-4E3D-93B2-AFBE0ECA7439}"/>
              </a:ext>
            </a:extLst>
          </p:cNvPr>
          <p:cNvSpPr txBox="1"/>
          <p:nvPr/>
        </p:nvSpPr>
        <p:spPr>
          <a:xfrm rot="16200000">
            <a:off x="-3075052" y="3075050"/>
            <a:ext cx="6857990" cy="707886"/>
          </a:xfrm>
          <a:prstGeom prst="rect">
            <a:avLst/>
          </a:prstGeom>
          <a:solidFill>
            <a:srgbClr val="98F0BA"/>
          </a:solidFill>
        </p:spPr>
        <p:txBody>
          <a:bodyPr wrap="square" rtlCol="0">
            <a:spAutoFit/>
          </a:bodyPr>
          <a:lstStyle/>
          <a:p>
            <a:pPr algn="ctr"/>
            <a:r>
              <a:rPr lang="en-GB" sz="4000" b="1" dirty="0">
                <a:solidFill>
                  <a:schemeClr val="bg1"/>
                </a:solidFill>
                <a:latin typeface="Century Gothic" panose="020B0502020202020204" pitchFamily="34" charset="0"/>
              </a:rPr>
              <a:t>Do Now</a:t>
            </a:r>
          </a:p>
        </p:txBody>
      </p:sp>
      <p:sp>
        <p:nvSpPr>
          <p:cNvPr id="2" name="TextBox 1">
            <a:extLst>
              <a:ext uri="{FF2B5EF4-FFF2-40B4-BE49-F238E27FC236}">
                <a16:creationId xmlns:a16="http://schemas.microsoft.com/office/drawing/2014/main" id="{66BFC1DB-03AC-40F4-A9C0-0ABD6F121DF4}"/>
              </a:ext>
            </a:extLst>
          </p:cNvPr>
          <p:cNvSpPr txBox="1"/>
          <p:nvPr/>
        </p:nvSpPr>
        <p:spPr>
          <a:xfrm>
            <a:off x="834496" y="6443003"/>
            <a:ext cx="5763252" cy="369332"/>
          </a:xfrm>
          <a:prstGeom prst="rect">
            <a:avLst/>
          </a:prstGeom>
          <a:noFill/>
        </p:spPr>
        <p:txBody>
          <a:bodyPr wrap="square" rtlCol="0">
            <a:spAutoFit/>
          </a:bodyPr>
          <a:lstStyle/>
          <a:p>
            <a:r>
              <a:rPr lang="en-GB" dirty="0"/>
              <a:t>LO: To make inferences and deductions.</a:t>
            </a:r>
          </a:p>
        </p:txBody>
      </p:sp>
    </p:spTree>
    <p:extLst>
      <p:ext uri="{BB962C8B-B14F-4D97-AF65-F5344CB8AC3E}">
        <p14:creationId xmlns:p14="http://schemas.microsoft.com/office/powerpoint/2010/main" val="2499472404"/>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1" name="Picture 3">
            <a:extLst>
              <a:ext uri="{FF2B5EF4-FFF2-40B4-BE49-F238E27FC236}">
                <a16:creationId xmlns:a16="http://schemas.microsoft.com/office/drawing/2014/main" id="{68492F93-3923-43F9-A539-21E25BF362F8}"/>
              </a:ext>
            </a:extLst>
          </p:cNvPr>
          <p:cNvPicPr>
            <a:picLocks noChangeAspect="1"/>
          </p:cNvPicPr>
          <p:nvPr/>
        </p:nvPicPr>
        <p:blipFill rotWithShape="1">
          <a:blip r:embed="rId3"/>
          <a:srcRect t="13486" b="2244"/>
          <a:stretch/>
        </p:blipFill>
        <p:spPr>
          <a:xfrm>
            <a:off x="20" y="10"/>
            <a:ext cx="12191980" cy="6857990"/>
          </a:xfrm>
          <a:prstGeom prst="rect">
            <a:avLst/>
          </a:prstGeom>
        </p:spPr>
      </p:pic>
      <p:sp>
        <p:nvSpPr>
          <p:cNvPr id="5" name="Title 4">
            <a:extLst>
              <a:ext uri="{FF2B5EF4-FFF2-40B4-BE49-F238E27FC236}">
                <a16:creationId xmlns:a16="http://schemas.microsoft.com/office/drawing/2014/main" id="{556A06DF-CE0D-4E5C-9352-4D123D981A99}"/>
              </a:ext>
            </a:extLst>
          </p:cNvPr>
          <p:cNvSpPr>
            <a:spLocks noGrp="1"/>
          </p:cNvSpPr>
          <p:nvPr>
            <p:ph type="title"/>
          </p:nvPr>
        </p:nvSpPr>
        <p:spPr>
          <a:xfrm>
            <a:off x="4065469" y="176053"/>
            <a:ext cx="4061061" cy="839235"/>
          </a:xfrm>
          <a:solidFill>
            <a:schemeClr val="accent1">
              <a:lumMod val="20000"/>
              <a:lumOff val="80000"/>
            </a:schemeClr>
          </a:solidFill>
        </p:spPr>
        <p:txBody>
          <a:bodyPr>
            <a:normAutofit fontScale="90000"/>
          </a:bodyPr>
          <a:lstStyle/>
          <a:p>
            <a:pPr algn="ctr"/>
            <a:r>
              <a:rPr lang="en-GB" sz="5400" u="sng" dirty="0">
                <a:solidFill>
                  <a:schemeClr val="bg1"/>
                </a:solidFill>
              </a:rPr>
              <a:t>Question A3</a:t>
            </a:r>
          </a:p>
        </p:txBody>
      </p:sp>
      <p:sp>
        <p:nvSpPr>
          <p:cNvPr id="6" name="Content Placeholder 5">
            <a:extLst>
              <a:ext uri="{FF2B5EF4-FFF2-40B4-BE49-F238E27FC236}">
                <a16:creationId xmlns:a16="http://schemas.microsoft.com/office/drawing/2014/main" id="{715AAC3A-09A0-4321-8C1D-20935E07D2F4}"/>
              </a:ext>
            </a:extLst>
          </p:cNvPr>
          <p:cNvSpPr>
            <a:spLocks noGrp="1"/>
          </p:cNvSpPr>
          <p:nvPr>
            <p:ph idx="1"/>
          </p:nvPr>
        </p:nvSpPr>
        <p:spPr>
          <a:xfrm>
            <a:off x="1561513" y="1561514"/>
            <a:ext cx="9425353" cy="4628271"/>
          </a:xfrm>
          <a:solidFill>
            <a:schemeClr val="accent1">
              <a:lumMod val="20000"/>
              <a:lumOff val="80000"/>
            </a:schemeClr>
          </a:solidFill>
        </p:spPr>
        <p:txBody>
          <a:bodyPr>
            <a:normAutofit fontScale="55000" lnSpcReduction="20000"/>
          </a:bodyPr>
          <a:lstStyle/>
          <a:p>
            <a:r>
              <a:rPr lang="en-GB" sz="6600" dirty="0">
                <a:solidFill>
                  <a:schemeClr val="bg1"/>
                </a:solidFill>
              </a:rPr>
              <a:t>Language and structure analysis question 10 marks – 15 minutes. </a:t>
            </a:r>
          </a:p>
          <a:p>
            <a:r>
              <a:rPr lang="en-GB" sz="6600" dirty="0">
                <a:solidFill>
                  <a:schemeClr val="bg1"/>
                </a:solidFill>
              </a:rPr>
              <a:t>7-8 quotes (some embedded) Use PETER!</a:t>
            </a:r>
          </a:p>
          <a:p>
            <a:r>
              <a:rPr lang="en-GB" sz="6600" dirty="0">
                <a:solidFill>
                  <a:schemeClr val="bg1"/>
                </a:solidFill>
              </a:rPr>
              <a:t>Explore hidden and obvious meaning and effect – link to writers’ intentions</a:t>
            </a:r>
          </a:p>
          <a:p>
            <a:r>
              <a:rPr lang="en-GB" sz="6600" b="1" i="1" dirty="0">
                <a:solidFill>
                  <a:schemeClr val="bg1"/>
                </a:solidFill>
              </a:rPr>
              <a:t>How does the writer…</a:t>
            </a:r>
            <a:endParaRPr lang="en-GB" sz="6600" dirty="0">
              <a:solidFill>
                <a:schemeClr val="bg1"/>
              </a:solidFill>
            </a:endParaRPr>
          </a:p>
        </p:txBody>
      </p:sp>
      <p:sp>
        <p:nvSpPr>
          <p:cNvPr id="7" name="TextBox 6">
            <a:extLst>
              <a:ext uri="{FF2B5EF4-FFF2-40B4-BE49-F238E27FC236}">
                <a16:creationId xmlns:a16="http://schemas.microsoft.com/office/drawing/2014/main" id="{A5AF3163-B60D-4E3D-93B2-AFBE0ECA7439}"/>
              </a:ext>
            </a:extLst>
          </p:cNvPr>
          <p:cNvSpPr txBox="1"/>
          <p:nvPr/>
        </p:nvSpPr>
        <p:spPr>
          <a:xfrm rot="16200000">
            <a:off x="-3075052" y="3075050"/>
            <a:ext cx="6857990" cy="707886"/>
          </a:xfrm>
          <a:prstGeom prst="rect">
            <a:avLst/>
          </a:prstGeom>
          <a:solidFill>
            <a:srgbClr val="98F0BA"/>
          </a:solidFill>
        </p:spPr>
        <p:txBody>
          <a:bodyPr wrap="square" rtlCol="0">
            <a:spAutoFit/>
          </a:bodyPr>
          <a:lstStyle/>
          <a:p>
            <a:pPr algn="ctr"/>
            <a:r>
              <a:rPr lang="en-GB" sz="4000" b="1" dirty="0">
                <a:solidFill>
                  <a:schemeClr val="bg1"/>
                </a:solidFill>
                <a:latin typeface="Century Gothic" panose="020B0502020202020204" pitchFamily="34" charset="0"/>
              </a:rPr>
              <a:t>Learning Content</a:t>
            </a:r>
          </a:p>
        </p:txBody>
      </p:sp>
      <p:sp>
        <p:nvSpPr>
          <p:cNvPr id="2" name="TextBox 1">
            <a:extLst>
              <a:ext uri="{FF2B5EF4-FFF2-40B4-BE49-F238E27FC236}">
                <a16:creationId xmlns:a16="http://schemas.microsoft.com/office/drawing/2014/main" id="{66BFC1DB-03AC-40F4-A9C0-0ABD6F121DF4}"/>
              </a:ext>
            </a:extLst>
          </p:cNvPr>
          <p:cNvSpPr txBox="1"/>
          <p:nvPr/>
        </p:nvSpPr>
        <p:spPr>
          <a:xfrm>
            <a:off x="834496" y="6443003"/>
            <a:ext cx="5763252" cy="369332"/>
          </a:xfrm>
          <a:prstGeom prst="rect">
            <a:avLst/>
          </a:prstGeom>
          <a:noFill/>
        </p:spPr>
        <p:txBody>
          <a:bodyPr wrap="square" rtlCol="0">
            <a:spAutoFit/>
          </a:bodyPr>
          <a:lstStyle/>
          <a:p>
            <a:r>
              <a:rPr lang="en-GB" dirty="0"/>
              <a:t>LO: To make inferences and deductions.</a:t>
            </a:r>
          </a:p>
        </p:txBody>
      </p:sp>
    </p:spTree>
    <p:extLst>
      <p:ext uri="{BB962C8B-B14F-4D97-AF65-F5344CB8AC3E}">
        <p14:creationId xmlns:p14="http://schemas.microsoft.com/office/powerpoint/2010/main" val="3088100641"/>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1" name="Picture 3">
            <a:extLst>
              <a:ext uri="{FF2B5EF4-FFF2-40B4-BE49-F238E27FC236}">
                <a16:creationId xmlns:a16="http://schemas.microsoft.com/office/drawing/2014/main" id="{68492F93-3923-43F9-A539-21E25BF362F8}"/>
              </a:ext>
            </a:extLst>
          </p:cNvPr>
          <p:cNvPicPr>
            <a:picLocks noChangeAspect="1"/>
          </p:cNvPicPr>
          <p:nvPr/>
        </p:nvPicPr>
        <p:blipFill rotWithShape="1">
          <a:blip r:embed="rId3"/>
          <a:srcRect t="13486" b="2244"/>
          <a:stretch/>
        </p:blipFill>
        <p:spPr>
          <a:xfrm>
            <a:off x="20" y="10"/>
            <a:ext cx="12191980" cy="6857990"/>
          </a:xfrm>
          <a:prstGeom prst="rect">
            <a:avLst/>
          </a:prstGeom>
        </p:spPr>
      </p:pic>
      <p:sp>
        <p:nvSpPr>
          <p:cNvPr id="5" name="Title 4">
            <a:extLst>
              <a:ext uri="{FF2B5EF4-FFF2-40B4-BE49-F238E27FC236}">
                <a16:creationId xmlns:a16="http://schemas.microsoft.com/office/drawing/2014/main" id="{556A06DF-CE0D-4E5C-9352-4D123D981A99}"/>
              </a:ext>
            </a:extLst>
          </p:cNvPr>
          <p:cNvSpPr>
            <a:spLocks noGrp="1"/>
          </p:cNvSpPr>
          <p:nvPr>
            <p:ph type="title"/>
          </p:nvPr>
        </p:nvSpPr>
        <p:spPr>
          <a:xfrm>
            <a:off x="834497" y="45666"/>
            <a:ext cx="11217596" cy="988656"/>
          </a:xfrm>
          <a:solidFill>
            <a:schemeClr val="accent1">
              <a:lumMod val="20000"/>
              <a:lumOff val="80000"/>
            </a:schemeClr>
          </a:solidFill>
        </p:spPr>
        <p:txBody>
          <a:bodyPr>
            <a:normAutofit/>
          </a:bodyPr>
          <a:lstStyle/>
          <a:p>
            <a:r>
              <a:rPr lang="en-GB" sz="2000" b="1" dirty="0">
                <a:solidFill>
                  <a:schemeClr val="bg1"/>
                </a:solidFill>
                <a:latin typeface="Arial" panose="020B0604020202020204" pitchFamily="34" charset="0"/>
                <a:cs typeface="Arial" panose="020B0604020202020204" pitchFamily="34" charset="0"/>
              </a:rPr>
              <a:t>Read lines 23-60.   A3. </a:t>
            </a:r>
            <a:r>
              <a:rPr lang="en-GB" sz="2000" dirty="0">
                <a:solidFill>
                  <a:schemeClr val="bg1"/>
                </a:solidFill>
                <a:latin typeface="Arial" panose="020B0604020202020204" pitchFamily="34" charset="0"/>
                <a:cs typeface="Arial" panose="020B0604020202020204" pitchFamily="34" charset="0"/>
              </a:rPr>
              <a:t>How does the writer suggest that the relationship Is not going to last? </a:t>
            </a:r>
            <a:r>
              <a:rPr lang="en-GB" sz="1600" i="1" dirty="0">
                <a:solidFill>
                  <a:schemeClr val="bg1"/>
                </a:solidFill>
                <a:latin typeface="Arial" panose="020B0604020202020204" pitchFamily="34" charset="0"/>
                <a:cs typeface="Arial" panose="020B0604020202020204" pitchFamily="34" charset="0"/>
              </a:rPr>
              <a:t>You must refer to the text to support your answer, using relevant  subject terminology where appropriate.</a:t>
            </a:r>
            <a:r>
              <a:rPr lang="en-GB" sz="1600" dirty="0">
                <a:solidFill>
                  <a:schemeClr val="bg1"/>
                </a:solidFill>
                <a:latin typeface="Arial" panose="020B0604020202020204" pitchFamily="34" charset="0"/>
                <a:cs typeface="Arial" panose="020B0604020202020204" pitchFamily="34" charset="0"/>
              </a:rPr>
              <a:t> </a:t>
            </a:r>
          </a:p>
        </p:txBody>
      </p:sp>
      <p:sp>
        <p:nvSpPr>
          <p:cNvPr id="6" name="Content Placeholder 5">
            <a:extLst>
              <a:ext uri="{FF2B5EF4-FFF2-40B4-BE49-F238E27FC236}">
                <a16:creationId xmlns:a16="http://schemas.microsoft.com/office/drawing/2014/main" id="{715AAC3A-09A0-4321-8C1D-20935E07D2F4}"/>
              </a:ext>
            </a:extLst>
          </p:cNvPr>
          <p:cNvSpPr>
            <a:spLocks noGrp="1"/>
          </p:cNvSpPr>
          <p:nvPr>
            <p:ph idx="1"/>
          </p:nvPr>
        </p:nvSpPr>
        <p:spPr>
          <a:xfrm>
            <a:off x="834497" y="1229194"/>
            <a:ext cx="11217596" cy="5168144"/>
          </a:xfrm>
          <a:solidFill>
            <a:schemeClr val="accent1">
              <a:lumMod val="20000"/>
              <a:lumOff val="80000"/>
            </a:schemeClr>
          </a:solidFill>
        </p:spPr>
        <p:txBody>
          <a:bodyPr>
            <a:noAutofit/>
          </a:bodyPr>
          <a:lstStyle/>
          <a:p>
            <a:pPr marL="0" indent="0">
              <a:buNone/>
            </a:pPr>
            <a:r>
              <a:rPr lang="en-GB" sz="2000" dirty="0">
                <a:solidFill>
                  <a:schemeClr val="bg1"/>
                </a:solidFill>
              </a:rPr>
              <a:t>We went to drive-in movies, but we always had to go to the early show because I wasn’t allowed to stay out past eleven. My father didn’t object to my having boyfriends, as such, but wanted them to be prompt in their pick-up and delivery. He didn’t see why they had to wait around outside the front door when they were dropping me off. </a:t>
            </a:r>
            <a:r>
              <a:rPr lang="en-GB" sz="2000" dirty="0">
                <a:solidFill>
                  <a:schemeClr val="bg1"/>
                </a:solidFill>
                <a:highlight>
                  <a:srgbClr val="FFFF00"/>
                </a:highlight>
              </a:rPr>
              <a:t>Buddy wasn’t as bad in this respect as some of the later ones, in my father’s opinion. </a:t>
            </a:r>
            <a:r>
              <a:rPr lang="en-GB" sz="2000" dirty="0">
                <a:solidFill>
                  <a:schemeClr val="bg1"/>
                </a:solidFill>
              </a:rPr>
              <a:t>When I got into the habit of coming in after the deadline, my father would sit me down and explain very patiently that if I was on my way to catch a train and I was late for it, the train would go without me, and that was why I should always be on time. This cut no ice with me at all, since, as I would point out, our house wasn’t a train. It must have been then that I began to lose faith in reasonable argument as the sole measure of truth. My mother’s reason for promptness was more understandable: if I wasn’t home on time she would think I had been in a car accident. We knew what the hidden agenda was in these discussions. My mother knew about cars and accidents.</a:t>
            </a:r>
          </a:p>
          <a:p>
            <a:pPr marL="0" indent="0">
              <a:buNone/>
            </a:pPr>
            <a:r>
              <a:rPr lang="en-GB" sz="2000" dirty="0">
                <a:solidFill>
                  <a:schemeClr val="bg1"/>
                </a:solidFill>
              </a:rPr>
              <a:t>After I had been going out with Buddy for about a month I told him I would be away for the summer. </a:t>
            </a:r>
            <a:r>
              <a:rPr lang="en-GB" sz="2000" dirty="0">
                <a:solidFill>
                  <a:schemeClr val="bg1"/>
                </a:solidFill>
                <a:highlight>
                  <a:srgbClr val="FFFF00"/>
                </a:highlight>
              </a:rPr>
              <a:t>I was vague about where I was actually going. It wasn’t easy to explain my parents’ preference for solitude </a:t>
            </a:r>
            <a:r>
              <a:rPr lang="en-GB" sz="2000" dirty="0">
                <a:solidFill>
                  <a:schemeClr val="bg1"/>
                </a:solidFill>
              </a:rPr>
              <a:t>but I couldn’t refuse to give him the address.</a:t>
            </a:r>
          </a:p>
        </p:txBody>
      </p:sp>
      <p:sp>
        <p:nvSpPr>
          <p:cNvPr id="7" name="TextBox 6">
            <a:extLst>
              <a:ext uri="{FF2B5EF4-FFF2-40B4-BE49-F238E27FC236}">
                <a16:creationId xmlns:a16="http://schemas.microsoft.com/office/drawing/2014/main" id="{A5AF3163-B60D-4E3D-93B2-AFBE0ECA7439}"/>
              </a:ext>
            </a:extLst>
          </p:cNvPr>
          <p:cNvSpPr txBox="1"/>
          <p:nvPr/>
        </p:nvSpPr>
        <p:spPr>
          <a:xfrm rot="16200000">
            <a:off x="-3075052" y="3075050"/>
            <a:ext cx="6857990" cy="707886"/>
          </a:xfrm>
          <a:prstGeom prst="rect">
            <a:avLst/>
          </a:prstGeom>
          <a:solidFill>
            <a:srgbClr val="98F0BA"/>
          </a:solidFill>
        </p:spPr>
        <p:txBody>
          <a:bodyPr wrap="square" rtlCol="0">
            <a:spAutoFit/>
          </a:bodyPr>
          <a:lstStyle/>
          <a:p>
            <a:pPr algn="ctr"/>
            <a:r>
              <a:rPr lang="en-GB" sz="4000" b="1" dirty="0">
                <a:solidFill>
                  <a:schemeClr val="bg1"/>
                </a:solidFill>
                <a:latin typeface="Century Gothic" panose="020B0502020202020204" pitchFamily="34" charset="0"/>
              </a:rPr>
              <a:t>Question 3: Reading</a:t>
            </a:r>
          </a:p>
        </p:txBody>
      </p:sp>
      <p:sp>
        <p:nvSpPr>
          <p:cNvPr id="2" name="TextBox 1">
            <a:extLst>
              <a:ext uri="{FF2B5EF4-FFF2-40B4-BE49-F238E27FC236}">
                <a16:creationId xmlns:a16="http://schemas.microsoft.com/office/drawing/2014/main" id="{66BFC1DB-03AC-40F4-A9C0-0ABD6F121DF4}"/>
              </a:ext>
            </a:extLst>
          </p:cNvPr>
          <p:cNvSpPr txBox="1"/>
          <p:nvPr/>
        </p:nvSpPr>
        <p:spPr>
          <a:xfrm>
            <a:off x="834496" y="6443003"/>
            <a:ext cx="5763252" cy="369332"/>
          </a:xfrm>
          <a:prstGeom prst="rect">
            <a:avLst/>
          </a:prstGeom>
          <a:noFill/>
        </p:spPr>
        <p:txBody>
          <a:bodyPr wrap="square" rtlCol="0">
            <a:spAutoFit/>
          </a:bodyPr>
          <a:lstStyle/>
          <a:p>
            <a:r>
              <a:rPr lang="en-GB" dirty="0"/>
              <a:t>LO: To make inferences and deductions.</a:t>
            </a:r>
          </a:p>
        </p:txBody>
      </p:sp>
    </p:spTree>
    <p:extLst>
      <p:ext uri="{BB962C8B-B14F-4D97-AF65-F5344CB8AC3E}">
        <p14:creationId xmlns:p14="http://schemas.microsoft.com/office/powerpoint/2010/main" val="1469975225"/>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1" name="Picture 3">
            <a:extLst>
              <a:ext uri="{FF2B5EF4-FFF2-40B4-BE49-F238E27FC236}">
                <a16:creationId xmlns:a16="http://schemas.microsoft.com/office/drawing/2014/main" id="{68492F93-3923-43F9-A539-21E25BF362F8}"/>
              </a:ext>
            </a:extLst>
          </p:cNvPr>
          <p:cNvPicPr>
            <a:picLocks noChangeAspect="1"/>
          </p:cNvPicPr>
          <p:nvPr/>
        </p:nvPicPr>
        <p:blipFill rotWithShape="1">
          <a:blip r:embed="rId3"/>
          <a:srcRect t="13486" b="2244"/>
          <a:stretch/>
        </p:blipFill>
        <p:spPr>
          <a:xfrm>
            <a:off x="20" y="10"/>
            <a:ext cx="12191980" cy="6857990"/>
          </a:xfrm>
          <a:prstGeom prst="rect">
            <a:avLst/>
          </a:prstGeom>
        </p:spPr>
      </p:pic>
      <p:sp>
        <p:nvSpPr>
          <p:cNvPr id="5" name="Title 4">
            <a:extLst>
              <a:ext uri="{FF2B5EF4-FFF2-40B4-BE49-F238E27FC236}">
                <a16:creationId xmlns:a16="http://schemas.microsoft.com/office/drawing/2014/main" id="{556A06DF-CE0D-4E5C-9352-4D123D981A99}"/>
              </a:ext>
            </a:extLst>
          </p:cNvPr>
          <p:cNvSpPr>
            <a:spLocks noGrp="1"/>
          </p:cNvSpPr>
          <p:nvPr>
            <p:ph type="title"/>
          </p:nvPr>
        </p:nvSpPr>
        <p:spPr>
          <a:xfrm>
            <a:off x="834497" y="45666"/>
            <a:ext cx="11217596" cy="988656"/>
          </a:xfrm>
          <a:solidFill>
            <a:schemeClr val="accent1">
              <a:lumMod val="20000"/>
              <a:lumOff val="80000"/>
            </a:schemeClr>
          </a:solidFill>
        </p:spPr>
        <p:txBody>
          <a:bodyPr>
            <a:normAutofit/>
          </a:bodyPr>
          <a:lstStyle/>
          <a:p>
            <a:r>
              <a:rPr lang="en-GB" sz="2000" b="1" dirty="0">
                <a:solidFill>
                  <a:schemeClr val="bg1"/>
                </a:solidFill>
                <a:latin typeface="Arial" panose="020B0604020202020204" pitchFamily="34" charset="0"/>
                <a:cs typeface="Arial" panose="020B0604020202020204" pitchFamily="34" charset="0"/>
              </a:rPr>
              <a:t>Read lines 23-60.   A3. </a:t>
            </a:r>
            <a:r>
              <a:rPr lang="en-GB" sz="2000" dirty="0">
                <a:solidFill>
                  <a:schemeClr val="bg1"/>
                </a:solidFill>
                <a:latin typeface="Arial" panose="020B0604020202020204" pitchFamily="34" charset="0"/>
                <a:cs typeface="Arial" panose="020B0604020202020204" pitchFamily="34" charset="0"/>
              </a:rPr>
              <a:t>How does the writer suggest that the relationship Is not going to last? </a:t>
            </a:r>
            <a:r>
              <a:rPr lang="en-GB" sz="1600" i="1" dirty="0">
                <a:solidFill>
                  <a:schemeClr val="bg1"/>
                </a:solidFill>
                <a:latin typeface="Arial" panose="020B0604020202020204" pitchFamily="34" charset="0"/>
                <a:cs typeface="Arial" panose="020B0604020202020204" pitchFamily="34" charset="0"/>
              </a:rPr>
              <a:t>You must refer to the text to support your answer, using relevant subject terminology where appropriate.</a:t>
            </a:r>
            <a:r>
              <a:rPr lang="en-GB" sz="1600" dirty="0">
                <a:solidFill>
                  <a:schemeClr val="bg1"/>
                </a:solidFill>
                <a:latin typeface="Arial" panose="020B0604020202020204" pitchFamily="34" charset="0"/>
                <a:cs typeface="Arial" panose="020B0604020202020204" pitchFamily="34" charset="0"/>
              </a:rPr>
              <a:t> </a:t>
            </a:r>
          </a:p>
        </p:txBody>
      </p:sp>
      <p:sp>
        <p:nvSpPr>
          <p:cNvPr id="6" name="Content Placeholder 5">
            <a:extLst>
              <a:ext uri="{FF2B5EF4-FFF2-40B4-BE49-F238E27FC236}">
                <a16:creationId xmlns:a16="http://schemas.microsoft.com/office/drawing/2014/main" id="{715AAC3A-09A0-4321-8C1D-20935E07D2F4}"/>
              </a:ext>
            </a:extLst>
          </p:cNvPr>
          <p:cNvSpPr>
            <a:spLocks noGrp="1"/>
          </p:cNvSpPr>
          <p:nvPr>
            <p:ph idx="1"/>
          </p:nvPr>
        </p:nvSpPr>
        <p:spPr>
          <a:xfrm>
            <a:off x="834497" y="1229194"/>
            <a:ext cx="11217596" cy="5168144"/>
          </a:xfrm>
          <a:solidFill>
            <a:schemeClr val="accent1">
              <a:lumMod val="20000"/>
              <a:lumOff val="80000"/>
            </a:schemeClr>
          </a:solidFill>
        </p:spPr>
        <p:txBody>
          <a:bodyPr>
            <a:noAutofit/>
          </a:bodyPr>
          <a:lstStyle/>
          <a:p>
            <a:pPr marL="0" indent="0">
              <a:buNone/>
            </a:pPr>
            <a:r>
              <a:rPr lang="en-GB" sz="1600" dirty="0">
                <a:solidFill>
                  <a:schemeClr val="bg1"/>
                </a:solidFill>
              </a:rPr>
              <a:t>Buddy arrived unannounced one Sunday morning in August as I was carrying a pail of  water up the slippery and wooden steps from the river. When I saw Buddy’s car I was surprised and almost horrified. I felt I had been caught out. What would he think of the decaying cabin, the decrepit furniture, the jam jar with its drooping flowers? Buddy got out of the car and looked up at the trees. He gazed around but gave no indication that he thought this place where I was living was hardly what he had expected. We decided to go on a picnic to Pike Lake where there was a public beach. My mother didn’t seem to mind my going off with Buddy for a whole day, because we would be back before dark, although she told him to drive carefully. </a:t>
            </a:r>
          </a:p>
          <a:p>
            <a:pPr marL="0" indent="0">
              <a:buNone/>
            </a:pPr>
            <a:r>
              <a:rPr lang="en-GB" sz="1600" dirty="0">
                <a:solidFill>
                  <a:schemeClr val="bg1"/>
                </a:solidFill>
              </a:rPr>
              <a:t>The lake was shallow and weedy so I floated on my back in the lukewarm water, squinting up at the cloudless sky. Buddy swam out to join me and spurted water out of his mouth, grinning. After that we swam back to the beach and lay down on a beach towel. Buddy lit a cigarette and looked at me in an odd way, as if he was making his mind up about something. Then he said, “I want you to have something.” His voice was the way it usually was but his eyes weren’t. He looked frightened. He undid the silver bracelet from his wrist. I knew what was written on it: Buddy, engraved in flowing script.</a:t>
            </a:r>
          </a:p>
          <a:p>
            <a:pPr marL="0" indent="0">
              <a:buNone/>
            </a:pPr>
            <a:r>
              <a:rPr lang="en-GB" sz="1600" dirty="0">
                <a:solidFill>
                  <a:schemeClr val="bg1"/>
                </a:solidFill>
              </a:rPr>
              <a:t>“My identity bracelet,” he said.</a:t>
            </a:r>
          </a:p>
          <a:p>
            <a:pPr marL="0" indent="0">
              <a:buNone/>
            </a:pPr>
            <a:r>
              <a:rPr lang="en-GB" sz="1600" dirty="0">
                <a:solidFill>
                  <a:schemeClr val="bg1"/>
                </a:solidFill>
              </a:rPr>
              <a:t>“Oh,” I said as he slid it over my hand. I ran my fingers over Buddy’s silver name as if admiring it. I had no thought of refusing it but I felt that now Buddy had something on me. Perhaps he was handing over to me his identity, some part of himself that I was expected to keep for him and watch over. Another interpretation was that he was putting his name on me, like an ownership label, or a tattoo on a cow’s ear, or a brand. When I was back at the log house, I took off the identity bracelet and hid it under the bed. I was embarrassed by it, though the reason I gave myself was that I didn’t want it to get lost.</a:t>
            </a:r>
          </a:p>
        </p:txBody>
      </p:sp>
      <p:sp>
        <p:nvSpPr>
          <p:cNvPr id="7" name="TextBox 6">
            <a:extLst>
              <a:ext uri="{FF2B5EF4-FFF2-40B4-BE49-F238E27FC236}">
                <a16:creationId xmlns:a16="http://schemas.microsoft.com/office/drawing/2014/main" id="{A5AF3163-B60D-4E3D-93B2-AFBE0ECA7439}"/>
              </a:ext>
            </a:extLst>
          </p:cNvPr>
          <p:cNvSpPr txBox="1"/>
          <p:nvPr/>
        </p:nvSpPr>
        <p:spPr>
          <a:xfrm rot="16200000">
            <a:off x="-3075052" y="3075050"/>
            <a:ext cx="6857990" cy="707886"/>
          </a:xfrm>
          <a:prstGeom prst="rect">
            <a:avLst/>
          </a:prstGeom>
          <a:solidFill>
            <a:srgbClr val="98F0BA"/>
          </a:solidFill>
        </p:spPr>
        <p:txBody>
          <a:bodyPr wrap="square" rtlCol="0">
            <a:spAutoFit/>
          </a:bodyPr>
          <a:lstStyle/>
          <a:p>
            <a:pPr algn="ctr"/>
            <a:r>
              <a:rPr lang="en-GB" sz="4000" b="1" dirty="0">
                <a:solidFill>
                  <a:schemeClr val="bg1"/>
                </a:solidFill>
                <a:latin typeface="Century Gothic" panose="020B0502020202020204" pitchFamily="34" charset="0"/>
              </a:rPr>
              <a:t>Question 3: Reading</a:t>
            </a:r>
          </a:p>
        </p:txBody>
      </p:sp>
      <p:sp>
        <p:nvSpPr>
          <p:cNvPr id="2" name="TextBox 1">
            <a:extLst>
              <a:ext uri="{FF2B5EF4-FFF2-40B4-BE49-F238E27FC236}">
                <a16:creationId xmlns:a16="http://schemas.microsoft.com/office/drawing/2014/main" id="{66BFC1DB-03AC-40F4-A9C0-0ABD6F121DF4}"/>
              </a:ext>
            </a:extLst>
          </p:cNvPr>
          <p:cNvSpPr txBox="1"/>
          <p:nvPr/>
        </p:nvSpPr>
        <p:spPr>
          <a:xfrm>
            <a:off x="834496" y="6443003"/>
            <a:ext cx="5763252" cy="369332"/>
          </a:xfrm>
          <a:prstGeom prst="rect">
            <a:avLst/>
          </a:prstGeom>
          <a:noFill/>
        </p:spPr>
        <p:txBody>
          <a:bodyPr wrap="square" rtlCol="0">
            <a:spAutoFit/>
          </a:bodyPr>
          <a:lstStyle/>
          <a:p>
            <a:r>
              <a:rPr lang="en-GB" dirty="0"/>
              <a:t>LO: To make inferences and deductions.</a:t>
            </a:r>
          </a:p>
        </p:txBody>
      </p:sp>
    </p:spTree>
    <p:extLst>
      <p:ext uri="{BB962C8B-B14F-4D97-AF65-F5344CB8AC3E}">
        <p14:creationId xmlns:p14="http://schemas.microsoft.com/office/powerpoint/2010/main" val="152385182"/>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1" name="Picture 3">
            <a:extLst>
              <a:ext uri="{FF2B5EF4-FFF2-40B4-BE49-F238E27FC236}">
                <a16:creationId xmlns:a16="http://schemas.microsoft.com/office/drawing/2014/main" id="{68492F93-3923-43F9-A539-21E25BF362F8}"/>
              </a:ext>
            </a:extLst>
          </p:cNvPr>
          <p:cNvPicPr>
            <a:picLocks noChangeAspect="1"/>
          </p:cNvPicPr>
          <p:nvPr/>
        </p:nvPicPr>
        <p:blipFill rotWithShape="1">
          <a:blip r:embed="rId3"/>
          <a:srcRect t="13486" b="2244"/>
          <a:stretch/>
        </p:blipFill>
        <p:spPr>
          <a:xfrm>
            <a:off x="20" y="10"/>
            <a:ext cx="12191980" cy="6857990"/>
          </a:xfrm>
          <a:prstGeom prst="rect">
            <a:avLst/>
          </a:prstGeom>
        </p:spPr>
      </p:pic>
      <p:sp>
        <p:nvSpPr>
          <p:cNvPr id="5" name="Title 4">
            <a:extLst>
              <a:ext uri="{FF2B5EF4-FFF2-40B4-BE49-F238E27FC236}">
                <a16:creationId xmlns:a16="http://schemas.microsoft.com/office/drawing/2014/main" id="{556A06DF-CE0D-4E5C-9352-4D123D981A99}"/>
              </a:ext>
            </a:extLst>
          </p:cNvPr>
          <p:cNvSpPr>
            <a:spLocks noGrp="1"/>
          </p:cNvSpPr>
          <p:nvPr>
            <p:ph type="title"/>
          </p:nvPr>
        </p:nvSpPr>
        <p:spPr>
          <a:xfrm>
            <a:off x="834497" y="45666"/>
            <a:ext cx="11217596" cy="988656"/>
          </a:xfrm>
          <a:solidFill>
            <a:schemeClr val="accent1">
              <a:lumMod val="20000"/>
              <a:lumOff val="80000"/>
            </a:schemeClr>
          </a:solidFill>
        </p:spPr>
        <p:txBody>
          <a:bodyPr>
            <a:normAutofit/>
          </a:bodyPr>
          <a:lstStyle/>
          <a:p>
            <a:r>
              <a:rPr lang="en-GB" sz="2000" b="1" dirty="0">
                <a:solidFill>
                  <a:schemeClr val="bg1"/>
                </a:solidFill>
                <a:latin typeface="Arial" panose="020B0604020202020204" pitchFamily="34" charset="0"/>
                <a:cs typeface="Arial" panose="020B0604020202020204" pitchFamily="34" charset="0"/>
              </a:rPr>
              <a:t>Read lines 23-60.   A3. </a:t>
            </a:r>
            <a:r>
              <a:rPr lang="en-GB" sz="2000" dirty="0">
                <a:solidFill>
                  <a:schemeClr val="bg1"/>
                </a:solidFill>
                <a:latin typeface="Arial" panose="020B0604020202020204" pitchFamily="34" charset="0"/>
                <a:cs typeface="Arial" panose="020B0604020202020204" pitchFamily="34" charset="0"/>
              </a:rPr>
              <a:t>How does the writer suggest that the relationship Is not going to last? </a:t>
            </a:r>
            <a:r>
              <a:rPr lang="en-GB" sz="1600" i="1" dirty="0">
                <a:solidFill>
                  <a:schemeClr val="bg1"/>
                </a:solidFill>
                <a:latin typeface="Arial" panose="020B0604020202020204" pitchFamily="34" charset="0"/>
                <a:cs typeface="Arial" panose="020B0604020202020204" pitchFamily="34" charset="0"/>
              </a:rPr>
              <a:t>You must refer to the text to support your answer, using relevant subject terminology where appropriate.</a:t>
            </a:r>
            <a:r>
              <a:rPr lang="en-GB" sz="1600" dirty="0">
                <a:solidFill>
                  <a:schemeClr val="bg1"/>
                </a:solidFill>
                <a:latin typeface="Arial" panose="020B0604020202020204" pitchFamily="34" charset="0"/>
                <a:cs typeface="Arial" panose="020B0604020202020204" pitchFamily="34" charset="0"/>
              </a:rPr>
              <a:t> </a:t>
            </a:r>
          </a:p>
        </p:txBody>
      </p:sp>
      <p:sp>
        <p:nvSpPr>
          <p:cNvPr id="7" name="TextBox 6">
            <a:extLst>
              <a:ext uri="{FF2B5EF4-FFF2-40B4-BE49-F238E27FC236}">
                <a16:creationId xmlns:a16="http://schemas.microsoft.com/office/drawing/2014/main" id="{A5AF3163-B60D-4E3D-93B2-AFBE0ECA7439}"/>
              </a:ext>
            </a:extLst>
          </p:cNvPr>
          <p:cNvSpPr txBox="1"/>
          <p:nvPr/>
        </p:nvSpPr>
        <p:spPr>
          <a:xfrm rot="16200000">
            <a:off x="-3075052" y="3075050"/>
            <a:ext cx="6857990" cy="707886"/>
          </a:xfrm>
          <a:prstGeom prst="rect">
            <a:avLst/>
          </a:prstGeom>
          <a:solidFill>
            <a:srgbClr val="98F0BA"/>
          </a:solidFill>
        </p:spPr>
        <p:txBody>
          <a:bodyPr wrap="square" rtlCol="0">
            <a:spAutoFit/>
          </a:bodyPr>
          <a:lstStyle/>
          <a:p>
            <a:pPr algn="ctr"/>
            <a:r>
              <a:rPr lang="en-GB" sz="4000" b="1" dirty="0">
                <a:solidFill>
                  <a:schemeClr val="bg1"/>
                </a:solidFill>
                <a:latin typeface="Century Gothic" panose="020B0502020202020204" pitchFamily="34" charset="0"/>
              </a:rPr>
              <a:t>Question 3: Mastery</a:t>
            </a:r>
          </a:p>
        </p:txBody>
      </p:sp>
      <p:sp>
        <p:nvSpPr>
          <p:cNvPr id="2" name="TextBox 1">
            <a:extLst>
              <a:ext uri="{FF2B5EF4-FFF2-40B4-BE49-F238E27FC236}">
                <a16:creationId xmlns:a16="http://schemas.microsoft.com/office/drawing/2014/main" id="{66BFC1DB-03AC-40F4-A9C0-0ABD6F121DF4}"/>
              </a:ext>
            </a:extLst>
          </p:cNvPr>
          <p:cNvSpPr txBox="1"/>
          <p:nvPr/>
        </p:nvSpPr>
        <p:spPr>
          <a:xfrm>
            <a:off x="834496" y="6443003"/>
            <a:ext cx="5763252" cy="369332"/>
          </a:xfrm>
          <a:prstGeom prst="rect">
            <a:avLst/>
          </a:prstGeom>
          <a:noFill/>
        </p:spPr>
        <p:txBody>
          <a:bodyPr wrap="square" rtlCol="0">
            <a:spAutoFit/>
          </a:bodyPr>
          <a:lstStyle/>
          <a:p>
            <a:r>
              <a:rPr lang="en-GB" dirty="0"/>
              <a:t>LO: To make inferences and deductions.</a:t>
            </a:r>
          </a:p>
        </p:txBody>
      </p:sp>
      <p:graphicFrame>
        <p:nvGraphicFramePr>
          <p:cNvPr id="9" name="Table 9">
            <a:extLst>
              <a:ext uri="{FF2B5EF4-FFF2-40B4-BE49-F238E27FC236}">
                <a16:creationId xmlns:a16="http://schemas.microsoft.com/office/drawing/2014/main" id="{85364362-6E76-4951-89AD-1F1CC07B8AAC}"/>
              </a:ext>
            </a:extLst>
          </p:cNvPr>
          <p:cNvGraphicFramePr>
            <a:graphicFrameLocks noGrp="1"/>
          </p:cNvGraphicFramePr>
          <p:nvPr>
            <p:ph idx="1"/>
            <p:extLst>
              <p:ext uri="{D42A27DB-BD31-4B8C-83A1-F6EECF244321}">
                <p14:modId xmlns:p14="http://schemas.microsoft.com/office/powerpoint/2010/main" val="861669067"/>
              </p:ext>
            </p:extLst>
          </p:nvPr>
        </p:nvGraphicFramePr>
        <p:xfrm>
          <a:off x="934967" y="1487122"/>
          <a:ext cx="11117124" cy="4296937"/>
        </p:xfrm>
        <a:graphic>
          <a:graphicData uri="http://schemas.openxmlformats.org/drawingml/2006/table">
            <a:tbl>
              <a:tblPr firstRow="1" bandRow="1">
                <a:tableStyleId>{7DF18680-E054-41AD-8BC1-D1AEF772440D}</a:tableStyleId>
              </a:tblPr>
              <a:tblGrid>
                <a:gridCol w="3705708">
                  <a:extLst>
                    <a:ext uri="{9D8B030D-6E8A-4147-A177-3AD203B41FA5}">
                      <a16:colId xmlns:a16="http://schemas.microsoft.com/office/drawing/2014/main" val="2383130343"/>
                    </a:ext>
                  </a:extLst>
                </a:gridCol>
                <a:gridCol w="3705708">
                  <a:extLst>
                    <a:ext uri="{9D8B030D-6E8A-4147-A177-3AD203B41FA5}">
                      <a16:colId xmlns:a16="http://schemas.microsoft.com/office/drawing/2014/main" val="3503612123"/>
                    </a:ext>
                  </a:extLst>
                </a:gridCol>
                <a:gridCol w="3705708">
                  <a:extLst>
                    <a:ext uri="{9D8B030D-6E8A-4147-A177-3AD203B41FA5}">
                      <a16:colId xmlns:a16="http://schemas.microsoft.com/office/drawing/2014/main" val="1642738872"/>
                    </a:ext>
                  </a:extLst>
                </a:gridCol>
              </a:tblGrid>
              <a:tr h="836353">
                <a:tc>
                  <a:txBody>
                    <a:bodyPr/>
                    <a:lstStyle/>
                    <a:p>
                      <a:pPr algn="ctr"/>
                      <a:r>
                        <a:rPr lang="en-GB" sz="2400" dirty="0">
                          <a:solidFill>
                            <a:schemeClr val="bg1"/>
                          </a:solidFill>
                        </a:rPr>
                        <a:t>Quotation</a:t>
                      </a:r>
                    </a:p>
                  </a:txBody>
                  <a:tcPr/>
                </a:tc>
                <a:tc>
                  <a:txBody>
                    <a:bodyPr/>
                    <a:lstStyle/>
                    <a:p>
                      <a:pPr algn="ctr"/>
                      <a:r>
                        <a:rPr lang="en-GB" sz="2400" dirty="0">
                          <a:solidFill>
                            <a:schemeClr val="bg1"/>
                          </a:solidFill>
                        </a:rPr>
                        <a:t>How does this suggest the relationship won’t last? </a:t>
                      </a:r>
                    </a:p>
                  </a:txBody>
                  <a:tcPr/>
                </a:tc>
                <a:tc>
                  <a:txBody>
                    <a:bodyPr/>
                    <a:lstStyle/>
                    <a:p>
                      <a:pPr algn="ctr"/>
                      <a:r>
                        <a:rPr lang="en-GB" sz="2400" dirty="0">
                          <a:solidFill>
                            <a:schemeClr val="bg1"/>
                          </a:solidFill>
                        </a:rPr>
                        <a:t>Which word/phrase helps to imply this? Why?</a:t>
                      </a:r>
                    </a:p>
                  </a:txBody>
                  <a:tcPr/>
                </a:tc>
                <a:extLst>
                  <a:ext uri="{0D108BD9-81ED-4DB2-BD59-A6C34878D82A}">
                    <a16:rowId xmlns:a16="http://schemas.microsoft.com/office/drawing/2014/main" val="1171755377"/>
                  </a:ext>
                </a:extLst>
              </a:tr>
              <a:tr h="1523674">
                <a:tc>
                  <a:txBody>
                    <a:bodyPr/>
                    <a:lstStyle/>
                    <a:p>
                      <a:r>
                        <a:rPr lang="en-GB" sz="2000" dirty="0">
                          <a:solidFill>
                            <a:schemeClr val="bg1"/>
                          </a:solidFill>
                        </a:rPr>
                        <a:t>“Buddy wasn’t as bad in this respect as some of the later ones, in my father’s opinion.”</a:t>
                      </a:r>
                      <a:endParaRPr lang="en-GB" sz="2000" dirty="0"/>
                    </a:p>
                  </a:txBody>
                  <a:tcPr/>
                </a:tc>
                <a:tc>
                  <a:txBody>
                    <a:bodyPr/>
                    <a:lstStyle/>
                    <a:p>
                      <a:r>
                        <a:rPr lang="en-GB" sz="2000" dirty="0"/>
                        <a:t>Buddy is compared to other boyfriends. </a:t>
                      </a:r>
                    </a:p>
                  </a:txBody>
                  <a:tcPr/>
                </a:tc>
                <a:tc>
                  <a:txBody>
                    <a:bodyPr/>
                    <a:lstStyle/>
                    <a:p>
                      <a:r>
                        <a:rPr lang="en-GB" sz="2000" dirty="0"/>
                        <a:t>“Later ones” shows that these boyfriends come after Buddy.</a:t>
                      </a:r>
                    </a:p>
                  </a:txBody>
                  <a:tcPr/>
                </a:tc>
                <a:extLst>
                  <a:ext uri="{0D108BD9-81ED-4DB2-BD59-A6C34878D82A}">
                    <a16:rowId xmlns:a16="http://schemas.microsoft.com/office/drawing/2014/main" val="2187136348"/>
                  </a:ext>
                </a:extLst>
              </a:tr>
              <a:tr h="617935">
                <a:tc>
                  <a:txBody>
                    <a:bodyPr/>
                    <a:lstStyle/>
                    <a:p>
                      <a:r>
                        <a:rPr lang="en-GB" sz="2000" dirty="0">
                          <a:solidFill>
                            <a:schemeClr val="bg1"/>
                          </a:solidFill>
                        </a:rPr>
                        <a:t>I was vague about where I was actually going. </a:t>
                      </a:r>
                      <a:endParaRPr lang="en-GB" sz="2000" dirty="0"/>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3783929697"/>
                  </a:ext>
                </a:extLst>
              </a:tr>
              <a:tr h="617935">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405602260"/>
                  </a:ext>
                </a:extLst>
              </a:tr>
              <a:tr h="617935">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1012099168"/>
                  </a:ext>
                </a:extLst>
              </a:tr>
            </a:tbl>
          </a:graphicData>
        </a:graphic>
      </p:graphicFrame>
    </p:spTree>
    <p:extLst>
      <p:ext uri="{BB962C8B-B14F-4D97-AF65-F5344CB8AC3E}">
        <p14:creationId xmlns:p14="http://schemas.microsoft.com/office/powerpoint/2010/main" val="1433948895"/>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1" name="Picture 3">
            <a:extLst>
              <a:ext uri="{FF2B5EF4-FFF2-40B4-BE49-F238E27FC236}">
                <a16:creationId xmlns:a16="http://schemas.microsoft.com/office/drawing/2014/main" id="{68492F93-3923-43F9-A539-21E25BF362F8}"/>
              </a:ext>
            </a:extLst>
          </p:cNvPr>
          <p:cNvPicPr>
            <a:picLocks noChangeAspect="1"/>
          </p:cNvPicPr>
          <p:nvPr/>
        </p:nvPicPr>
        <p:blipFill rotWithShape="1">
          <a:blip r:embed="rId3"/>
          <a:srcRect t="13486" b="2244"/>
          <a:stretch/>
        </p:blipFill>
        <p:spPr>
          <a:xfrm>
            <a:off x="20" y="10"/>
            <a:ext cx="12191980" cy="6857990"/>
          </a:xfrm>
          <a:prstGeom prst="rect">
            <a:avLst/>
          </a:prstGeom>
        </p:spPr>
      </p:pic>
      <p:sp>
        <p:nvSpPr>
          <p:cNvPr id="5" name="Title 4">
            <a:extLst>
              <a:ext uri="{FF2B5EF4-FFF2-40B4-BE49-F238E27FC236}">
                <a16:creationId xmlns:a16="http://schemas.microsoft.com/office/drawing/2014/main" id="{556A06DF-CE0D-4E5C-9352-4D123D981A99}"/>
              </a:ext>
            </a:extLst>
          </p:cNvPr>
          <p:cNvSpPr>
            <a:spLocks noGrp="1"/>
          </p:cNvSpPr>
          <p:nvPr>
            <p:ph type="title"/>
          </p:nvPr>
        </p:nvSpPr>
        <p:spPr>
          <a:xfrm>
            <a:off x="834497" y="45666"/>
            <a:ext cx="11217596" cy="988656"/>
          </a:xfrm>
          <a:solidFill>
            <a:schemeClr val="accent1">
              <a:lumMod val="20000"/>
              <a:lumOff val="80000"/>
            </a:schemeClr>
          </a:solidFill>
        </p:spPr>
        <p:txBody>
          <a:bodyPr>
            <a:normAutofit/>
          </a:bodyPr>
          <a:lstStyle/>
          <a:p>
            <a:r>
              <a:rPr lang="en-GB" sz="2000" b="1" dirty="0">
                <a:solidFill>
                  <a:schemeClr val="bg1"/>
                </a:solidFill>
                <a:latin typeface="Arial" panose="020B0604020202020204" pitchFamily="34" charset="0"/>
                <a:cs typeface="Arial" panose="020B0604020202020204" pitchFamily="34" charset="0"/>
              </a:rPr>
              <a:t>Read lines 23-60.   A3. </a:t>
            </a:r>
            <a:r>
              <a:rPr lang="en-GB" sz="2000" dirty="0">
                <a:solidFill>
                  <a:schemeClr val="bg1"/>
                </a:solidFill>
                <a:latin typeface="Arial" panose="020B0604020202020204" pitchFamily="34" charset="0"/>
                <a:cs typeface="Arial" panose="020B0604020202020204" pitchFamily="34" charset="0"/>
              </a:rPr>
              <a:t>How does the writer suggest that the relationship Is not going to last? </a:t>
            </a:r>
            <a:r>
              <a:rPr lang="en-GB" sz="1600" i="1" dirty="0">
                <a:solidFill>
                  <a:schemeClr val="bg1"/>
                </a:solidFill>
                <a:latin typeface="Arial" panose="020B0604020202020204" pitchFamily="34" charset="0"/>
                <a:cs typeface="Arial" panose="020B0604020202020204" pitchFamily="34" charset="0"/>
              </a:rPr>
              <a:t>You must refer to the text to support your answer, using relevant subject terminology where appropriate.</a:t>
            </a:r>
            <a:r>
              <a:rPr lang="en-GB" sz="1600" dirty="0">
                <a:solidFill>
                  <a:schemeClr val="bg1"/>
                </a:solidFill>
                <a:latin typeface="Arial" panose="020B0604020202020204" pitchFamily="34" charset="0"/>
                <a:cs typeface="Arial" panose="020B0604020202020204" pitchFamily="34" charset="0"/>
              </a:rPr>
              <a:t> </a:t>
            </a:r>
          </a:p>
        </p:txBody>
      </p:sp>
      <p:sp>
        <p:nvSpPr>
          <p:cNvPr id="6" name="Content Placeholder 5">
            <a:extLst>
              <a:ext uri="{FF2B5EF4-FFF2-40B4-BE49-F238E27FC236}">
                <a16:creationId xmlns:a16="http://schemas.microsoft.com/office/drawing/2014/main" id="{715AAC3A-09A0-4321-8C1D-20935E07D2F4}"/>
              </a:ext>
            </a:extLst>
          </p:cNvPr>
          <p:cNvSpPr>
            <a:spLocks noGrp="1"/>
          </p:cNvSpPr>
          <p:nvPr>
            <p:ph idx="1"/>
          </p:nvPr>
        </p:nvSpPr>
        <p:spPr>
          <a:xfrm>
            <a:off x="1424066" y="1375558"/>
            <a:ext cx="9743608" cy="5021780"/>
          </a:xfrm>
          <a:solidFill>
            <a:schemeClr val="accent1">
              <a:lumMod val="20000"/>
              <a:lumOff val="80000"/>
            </a:schemeClr>
          </a:solidFill>
        </p:spPr>
        <p:txBody>
          <a:bodyPr>
            <a:noAutofit/>
          </a:bodyPr>
          <a:lstStyle/>
          <a:p>
            <a:pPr marL="0" indent="0">
              <a:buNone/>
            </a:pPr>
            <a:r>
              <a:rPr lang="en-GB" sz="3600" dirty="0">
                <a:solidFill>
                  <a:srgbClr val="FF0000"/>
                </a:solidFill>
              </a:rPr>
              <a:t>At the beginning of this section, the writer makes comparisons between Buddy and other relationships that Hazel has. We are told Hazel’s father believes </a:t>
            </a:r>
            <a:r>
              <a:rPr lang="en-GB" sz="3600" dirty="0">
                <a:solidFill>
                  <a:srgbClr val="FFC000"/>
                </a:solidFill>
              </a:rPr>
              <a:t>“Buddy wasn’t as bad in this respect as some of the later ones” </a:t>
            </a:r>
            <a:r>
              <a:rPr lang="en-GB" sz="3600" dirty="0">
                <a:solidFill>
                  <a:srgbClr val="00B050"/>
                </a:solidFill>
              </a:rPr>
              <a:t>By using the adverbial phrase </a:t>
            </a:r>
            <a:r>
              <a:rPr lang="en-GB" sz="3600" dirty="0">
                <a:solidFill>
                  <a:srgbClr val="FFC000"/>
                </a:solidFill>
              </a:rPr>
              <a:t>“later ones” </a:t>
            </a:r>
            <a:r>
              <a:rPr lang="en-GB" sz="3600" dirty="0">
                <a:solidFill>
                  <a:srgbClr val="0070C0"/>
                </a:solidFill>
              </a:rPr>
              <a:t>the writer informs us…</a:t>
            </a:r>
          </a:p>
          <a:p>
            <a:pPr marL="0" indent="0">
              <a:buNone/>
            </a:pPr>
            <a:r>
              <a:rPr lang="en-GB" sz="3600" dirty="0">
                <a:solidFill>
                  <a:srgbClr val="7030A0"/>
                </a:solidFill>
              </a:rPr>
              <a:t>Therefore showing the reader…</a:t>
            </a:r>
          </a:p>
        </p:txBody>
      </p:sp>
      <p:sp>
        <p:nvSpPr>
          <p:cNvPr id="7" name="TextBox 6">
            <a:extLst>
              <a:ext uri="{FF2B5EF4-FFF2-40B4-BE49-F238E27FC236}">
                <a16:creationId xmlns:a16="http://schemas.microsoft.com/office/drawing/2014/main" id="{A5AF3163-B60D-4E3D-93B2-AFBE0ECA7439}"/>
              </a:ext>
            </a:extLst>
          </p:cNvPr>
          <p:cNvSpPr txBox="1"/>
          <p:nvPr/>
        </p:nvSpPr>
        <p:spPr>
          <a:xfrm rot="16200000">
            <a:off x="-3075053" y="3075050"/>
            <a:ext cx="6857991" cy="707886"/>
          </a:xfrm>
          <a:prstGeom prst="rect">
            <a:avLst/>
          </a:prstGeom>
          <a:solidFill>
            <a:srgbClr val="98F0BA"/>
          </a:solidFill>
        </p:spPr>
        <p:txBody>
          <a:bodyPr wrap="square" rtlCol="0">
            <a:spAutoFit/>
          </a:bodyPr>
          <a:lstStyle/>
          <a:p>
            <a:pPr algn="ctr"/>
            <a:r>
              <a:rPr lang="en-GB" sz="4000" b="1" dirty="0">
                <a:solidFill>
                  <a:schemeClr val="bg1"/>
                </a:solidFill>
                <a:latin typeface="Century Gothic" panose="020B0502020202020204" pitchFamily="34" charset="0"/>
              </a:rPr>
              <a:t>Question 3: Mastery</a:t>
            </a:r>
          </a:p>
        </p:txBody>
      </p:sp>
      <p:sp>
        <p:nvSpPr>
          <p:cNvPr id="2" name="TextBox 1">
            <a:extLst>
              <a:ext uri="{FF2B5EF4-FFF2-40B4-BE49-F238E27FC236}">
                <a16:creationId xmlns:a16="http://schemas.microsoft.com/office/drawing/2014/main" id="{66BFC1DB-03AC-40F4-A9C0-0ABD6F121DF4}"/>
              </a:ext>
            </a:extLst>
          </p:cNvPr>
          <p:cNvSpPr txBox="1"/>
          <p:nvPr/>
        </p:nvSpPr>
        <p:spPr>
          <a:xfrm>
            <a:off x="834496" y="6443003"/>
            <a:ext cx="5763252" cy="369332"/>
          </a:xfrm>
          <a:prstGeom prst="rect">
            <a:avLst/>
          </a:prstGeom>
          <a:noFill/>
        </p:spPr>
        <p:txBody>
          <a:bodyPr wrap="square" rtlCol="0">
            <a:spAutoFit/>
          </a:bodyPr>
          <a:lstStyle/>
          <a:p>
            <a:r>
              <a:rPr lang="en-GB" dirty="0"/>
              <a:t>LO: To make inferences and deductions.</a:t>
            </a:r>
          </a:p>
        </p:txBody>
      </p:sp>
      <p:sp>
        <p:nvSpPr>
          <p:cNvPr id="3" name="Rounded Rectangle 3">
            <a:extLst>
              <a:ext uri="{FF2B5EF4-FFF2-40B4-BE49-F238E27FC236}">
                <a16:creationId xmlns:a16="http://schemas.microsoft.com/office/drawing/2014/main" id="{D2D1BC5E-0C3A-4D94-9BAB-C2900C26B55C}"/>
              </a:ext>
            </a:extLst>
          </p:cNvPr>
          <p:cNvSpPr/>
          <p:nvPr/>
        </p:nvSpPr>
        <p:spPr>
          <a:xfrm>
            <a:off x="8812696" y="6082748"/>
            <a:ext cx="3243176" cy="647906"/>
          </a:xfrm>
          <a:prstGeom prst="roundRect">
            <a:avLst/>
          </a:prstGeom>
          <a:solidFill>
            <a:schemeClr val="accent1">
              <a:lumMod val="20000"/>
              <a:lumOff val="80000"/>
            </a:schemeClr>
          </a:solidFill>
          <a:ln>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4400" b="1" dirty="0"/>
              <a:t>Use  </a:t>
            </a:r>
            <a:r>
              <a:rPr lang="en-GB" sz="4400" b="1" dirty="0">
                <a:solidFill>
                  <a:srgbClr val="FF0000"/>
                </a:solidFill>
              </a:rPr>
              <a:t>P</a:t>
            </a:r>
            <a:r>
              <a:rPr lang="en-GB" sz="4400" b="1" dirty="0">
                <a:solidFill>
                  <a:srgbClr val="FFC000"/>
                </a:solidFill>
              </a:rPr>
              <a:t>E</a:t>
            </a:r>
            <a:r>
              <a:rPr lang="en-GB" sz="4400" b="1" dirty="0">
                <a:solidFill>
                  <a:srgbClr val="00B050"/>
                </a:solidFill>
              </a:rPr>
              <a:t>T</a:t>
            </a:r>
            <a:r>
              <a:rPr lang="en-GB" sz="4400" b="1" dirty="0">
                <a:solidFill>
                  <a:srgbClr val="0070C0"/>
                </a:solidFill>
              </a:rPr>
              <a:t>E</a:t>
            </a:r>
            <a:r>
              <a:rPr lang="en-GB" sz="4400" b="1" dirty="0">
                <a:solidFill>
                  <a:srgbClr val="7030A0"/>
                </a:solidFill>
              </a:rPr>
              <a:t>R</a:t>
            </a:r>
            <a:r>
              <a:rPr lang="en-GB" sz="4400" b="1" dirty="0"/>
              <a:t>!</a:t>
            </a:r>
          </a:p>
        </p:txBody>
      </p:sp>
    </p:spTree>
    <p:extLst>
      <p:ext uri="{BB962C8B-B14F-4D97-AF65-F5344CB8AC3E}">
        <p14:creationId xmlns:p14="http://schemas.microsoft.com/office/powerpoint/2010/main" val="3480716379"/>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1" name="Picture 3">
            <a:extLst>
              <a:ext uri="{FF2B5EF4-FFF2-40B4-BE49-F238E27FC236}">
                <a16:creationId xmlns:a16="http://schemas.microsoft.com/office/drawing/2014/main" id="{68492F93-3923-43F9-A539-21E25BF362F8}"/>
              </a:ext>
            </a:extLst>
          </p:cNvPr>
          <p:cNvPicPr>
            <a:picLocks noChangeAspect="1"/>
          </p:cNvPicPr>
          <p:nvPr/>
        </p:nvPicPr>
        <p:blipFill rotWithShape="1">
          <a:blip r:embed="rId3"/>
          <a:srcRect t="13486" b="2244"/>
          <a:stretch/>
        </p:blipFill>
        <p:spPr>
          <a:xfrm>
            <a:off x="20" y="10"/>
            <a:ext cx="12191980" cy="6857990"/>
          </a:xfrm>
          <a:prstGeom prst="rect">
            <a:avLst/>
          </a:prstGeom>
        </p:spPr>
      </p:pic>
      <p:sp>
        <p:nvSpPr>
          <p:cNvPr id="5" name="Title 4">
            <a:extLst>
              <a:ext uri="{FF2B5EF4-FFF2-40B4-BE49-F238E27FC236}">
                <a16:creationId xmlns:a16="http://schemas.microsoft.com/office/drawing/2014/main" id="{556A06DF-CE0D-4E5C-9352-4D123D981A99}"/>
              </a:ext>
            </a:extLst>
          </p:cNvPr>
          <p:cNvSpPr>
            <a:spLocks noGrp="1"/>
          </p:cNvSpPr>
          <p:nvPr>
            <p:ph type="title"/>
          </p:nvPr>
        </p:nvSpPr>
        <p:spPr>
          <a:xfrm>
            <a:off x="834496" y="168812"/>
            <a:ext cx="7530015" cy="839235"/>
          </a:xfrm>
          <a:solidFill>
            <a:schemeClr val="accent1">
              <a:lumMod val="20000"/>
              <a:lumOff val="80000"/>
            </a:schemeClr>
          </a:solidFill>
        </p:spPr>
        <p:txBody>
          <a:bodyPr>
            <a:normAutofit/>
          </a:bodyPr>
          <a:lstStyle/>
          <a:p>
            <a:r>
              <a:rPr lang="en-GB" sz="4000" u="sng" dirty="0">
                <a:solidFill>
                  <a:schemeClr val="bg1"/>
                </a:solidFill>
              </a:rPr>
              <a:t>Paper 1: Hurricane Hazel Q4</a:t>
            </a:r>
          </a:p>
        </p:txBody>
      </p:sp>
      <p:sp>
        <p:nvSpPr>
          <p:cNvPr id="6" name="Content Placeholder 5">
            <a:extLst>
              <a:ext uri="{FF2B5EF4-FFF2-40B4-BE49-F238E27FC236}">
                <a16:creationId xmlns:a16="http://schemas.microsoft.com/office/drawing/2014/main" id="{715AAC3A-09A0-4321-8C1D-20935E07D2F4}"/>
              </a:ext>
            </a:extLst>
          </p:cNvPr>
          <p:cNvSpPr>
            <a:spLocks noGrp="1"/>
          </p:cNvSpPr>
          <p:nvPr>
            <p:ph idx="1"/>
          </p:nvPr>
        </p:nvSpPr>
        <p:spPr>
          <a:xfrm>
            <a:off x="1225871" y="1740597"/>
            <a:ext cx="10448144" cy="3969856"/>
          </a:xfrm>
          <a:solidFill>
            <a:schemeClr val="accent1">
              <a:lumMod val="20000"/>
              <a:lumOff val="80000"/>
            </a:schemeClr>
          </a:solidFill>
        </p:spPr>
        <p:txBody>
          <a:bodyPr>
            <a:normAutofit/>
          </a:bodyPr>
          <a:lstStyle/>
          <a:p>
            <a:pPr marL="0" indent="0">
              <a:buNone/>
            </a:pPr>
            <a:r>
              <a:rPr lang="en-GB" sz="4800" b="1" u="sng" dirty="0">
                <a:solidFill>
                  <a:schemeClr val="bg1"/>
                </a:solidFill>
              </a:rPr>
              <a:t>Character Impressions </a:t>
            </a:r>
          </a:p>
          <a:p>
            <a:pPr marL="742950" indent="-742950">
              <a:buFont typeface="+mj-lt"/>
              <a:buAutoNum type="arabicPeriod"/>
            </a:pPr>
            <a:r>
              <a:rPr lang="en-GB" sz="3200" dirty="0">
                <a:solidFill>
                  <a:schemeClr val="bg1"/>
                </a:solidFill>
              </a:rPr>
              <a:t>How could a writer show a character is DISAPPOINTED?</a:t>
            </a:r>
          </a:p>
          <a:p>
            <a:pPr marL="742950" indent="-742950">
              <a:buFont typeface="+mj-lt"/>
              <a:buAutoNum type="arabicPeriod"/>
            </a:pPr>
            <a:r>
              <a:rPr lang="en-GB" sz="3200" dirty="0">
                <a:solidFill>
                  <a:schemeClr val="bg1"/>
                </a:solidFill>
              </a:rPr>
              <a:t>How could a writer show a character is FRUSTRATED?</a:t>
            </a:r>
          </a:p>
          <a:p>
            <a:pPr marL="742950" indent="-742950">
              <a:buFont typeface="+mj-lt"/>
              <a:buAutoNum type="arabicPeriod"/>
            </a:pPr>
            <a:r>
              <a:rPr lang="en-GB" sz="3200" dirty="0">
                <a:solidFill>
                  <a:schemeClr val="bg1"/>
                </a:solidFill>
              </a:rPr>
              <a:t>How could a writer show a character is RELIEVED?</a:t>
            </a:r>
          </a:p>
          <a:p>
            <a:pPr marL="742950" indent="-742950">
              <a:buFont typeface="+mj-lt"/>
              <a:buAutoNum type="arabicPeriod"/>
            </a:pPr>
            <a:r>
              <a:rPr lang="en-GB" sz="3200" dirty="0">
                <a:solidFill>
                  <a:schemeClr val="bg1"/>
                </a:solidFill>
              </a:rPr>
              <a:t>How could a writer show a character is STRESSED?</a:t>
            </a:r>
          </a:p>
        </p:txBody>
      </p:sp>
      <p:sp>
        <p:nvSpPr>
          <p:cNvPr id="7" name="TextBox 6">
            <a:extLst>
              <a:ext uri="{FF2B5EF4-FFF2-40B4-BE49-F238E27FC236}">
                <a16:creationId xmlns:a16="http://schemas.microsoft.com/office/drawing/2014/main" id="{A5AF3163-B60D-4E3D-93B2-AFBE0ECA7439}"/>
              </a:ext>
            </a:extLst>
          </p:cNvPr>
          <p:cNvSpPr txBox="1"/>
          <p:nvPr/>
        </p:nvSpPr>
        <p:spPr>
          <a:xfrm rot="16200000">
            <a:off x="-3075052" y="3075050"/>
            <a:ext cx="6857990" cy="707886"/>
          </a:xfrm>
          <a:prstGeom prst="rect">
            <a:avLst/>
          </a:prstGeom>
          <a:solidFill>
            <a:srgbClr val="98F0BA"/>
          </a:solidFill>
        </p:spPr>
        <p:txBody>
          <a:bodyPr wrap="square" rtlCol="0">
            <a:spAutoFit/>
          </a:bodyPr>
          <a:lstStyle/>
          <a:p>
            <a:pPr algn="ctr"/>
            <a:r>
              <a:rPr lang="en-GB" sz="4000" b="1" dirty="0">
                <a:solidFill>
                  <a:schemeClr val="bg1"/>
                </a:solidFill>
                <a:latin typeface="Century Gothic" panose="020B0502020202020204" pitchFamily="34" charset="0"/>
              </a:rPr>
              <a:t>Do Now</a:t>
            </a:r>
          </a:p>
        </p:txBody>
      </p:sp>
      <p:sp>
        <p:nvSpPr>
          <p:cNvPr id="2" name="TextBox 1">
            <a:extLst>
              <a:ext uri="{FF2B5EF4-FFF2-40B4-BE49-F238E27FC236}">
                <a16:creationId xmlns:a16="http://schemas.microsoft.com/office/drawing/2014/main" id="{66BFC1DB-03AC-40F4-A9C0-0ABD6F121DF4}"/>
              </a:ext>
            </a:extLst>
          </p:cNvPr>
          <p:cNvSpPr txBox="1"/>
          <p:nvPr/>
        </p:nvSpPr>
        <p:spPr>
          <a:xfrm>
            <a:off x="834496" y="6443003"/>
            <a:ext cx="5763252" cy="369332"/>
          </a:xfrm>
          <a:prstGeom prst="rect">
            <a:avLst/>
          </a:prstGeom>
          <a:noFill/>
        </p:spPr>
        <p:txBody>
          <a:bodyPr wrap="square" rtlCol="0">
            <a:spAutoFit/>
          </a:bodyPr>
          <a:lstStyle/>
          <a:p>
            <a:r>
              <a:rPr lang="en-GB" dirty="0"/>
              <a:t>LO: To comment on how impressions are created.</a:t>
            </a:r>
          </a:p>
        </p:txBody>
      </p:sp>
    </p:spTree>
    <p:extLst>
      <p:ext uri="{BB962C8B-B14F-4D97-AF65-F5344CB8AC3E}">
        <p14:creationId xmlns:p14="http://schemas.microsoft.com/office/powerpoint/2010/main" val="148950968"/>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1" name="Picture 3">
            <a:extLst>
              <a:ext uri="{FF2B5EF4-FFF2-40B4-BE49-F238E27FC236}">
                <a16:creationId xmlns:a16="http://schemas.microsoft.com/office/drawing/2014/main" id="{68492F93-3923-43F9-A539-21E25BF362F8}"/>
              </a:ext>
            </a:extLst>
          </p:cNvPr>
          <p:cNvPicPr>
            <a:picLocks noChangeAspect="1"/>
          </p:cNvPicPr>
          <p:nvPr/>
        </p:nvPicPr>
        <p:blipFill rotWithShape="1">
          <a:blip r:embed="rId3"/>
          <a:srcRect t="13486" b="2244"/>
          <a:stretch/>
        </p:blipFill>
        <p:spPr>
          <a:xfrm>
            <a:off x="20" y="10"/>
            <a:ext cx="12191980" cy="6857990"/>
          </a:xfrm>
          <a:prstGeom prst="rect">
            <a:avLst/>
          </a:prstGeom>
        </p:spPr>
      </p:pic>
      <p:sp>
        <p:nvSpPr>
          <p:cNvPr id="5" name="Title 4">
            <a:extLst>
              <a:ext uri="{FF2B5EF4-FFF2-40B4-BE49-F238E27FC236}">
                <a16:creationId xmlns:a16="http://schemas.microsoft.com/office/drawing/2014/main" id="{556A06DF-CE0D-4E5C-9352-4D123D981A99}"/>
              </a:ext>
            </a:extLst>
          </p:cNvPr>
          <p:cNvSpPr>
            <a:spLocks noGrp="1"/>
          </p:cNvSpPr>
          <p:nvPr>
            <p:ph type="title"/>
          </p:nvPr>
        </p:nvSpPr>
        <p:spPr>
          <a:xfrm>
            <a:off x="4065469" y="176053"/>
            <a:ext cx="4061061" cy="839235"/>
          </a:xfrm>
          <a:solidFill>
            <a:schemeClr val="accent1">
              <a:lumMod val="20000"/>
              <a:lumOff val="80000"/>
            </a:schemeClr>
          </a:solidFill>
        </p:spPr>
        <p:txBody>
          <a:bodyPr>
            <a:normAutofit fontScale="90000"/>
          </a:bodyPr>
          <a:lstStyle/>
          <a:p>
            <a:pPr algn="ctr"/>
            <a:r>
              <a:rPr lang="en-GB" sz="5400" u="sng" dirty="0">
                <a:solidFill>
                  <a:schemeClr val="bg1"/>
                </a:solidFill>
              </a:rPr>
              <a:t>Question A4</a:t>
            </a:r>
          </a:p>
        </p:txBody>
      </p:sp>
      <p:sp>
        <p:nvSpPr>
          <p:cNvPr id="6" name="Content Placeholder 5">
            <a:extLst>
              <a:ext uri="{FF2B5EF4-FFF2-40B4-BE49-F238E27FC236}">
                <a16:creationId xmlns:a16="http://schemas.microsoft.com/office/drawing/2014/main" id="{715AAC3A-09A0-4321-8C1D-20935E07D2F4}"/>
              </a:ext>
            </a:extLst>
          </p:cNvPr>
          <p:cNvSpPr>
            <a:spLocks noGrp="1"/>
          </p:cNvSpPr>
          <p:nvPr>
            <p:ph idx="1"/>
          </p:nvPr>
        </p:nvSpPr>
        <p:spPr>
          <a:xfrm>
            <a:off x="1561513" y="1561514"/>
            <a:ext cx="9425353" cy="4628271"/>
          </a:xfrm>
          <a:solidFill>
            <a:schemeClr val="accent1">
              <a:lumMod val="20000"/>
              <a:lumOff val="80000"/>
            </a:schemeClr>
          </a:solidFill>
        </p:spPr>
        <p:txBody>
          <a:bodyPr>
            <a:normAutofit fontScale="55000" lnSpcReduction="20000"/>
          </a:bodyPr>
          <a:lstStyle/>
          <a:p>
            <a:r>
              <a:rPr lang="en-GB" sz="6600" dirty="0">
                <a:solidFill>
                  <a:schemeClr val="bg1"/>
                </a:solidFill>
              </a:rPr>
              <a:t>Language analysis question 10 marks – 14/15 minutes. </a:t>
            </a:r>
          </a:p>
          <a:p>
            <a:r>
              <a:rPr lang="en-GB" sz="6600" dirty="0">
                <a:solidFill>
                  <a:schemeClr val="bg1"/>
                </a:solidFill>
              </a:rPr>
              <a:t>6-8 quotes (some embedded)  Use PETER!</a:t>
            </a:r>
          </a:p>
          <a:p>
            <a:r>
              <a:rPr lang="en-GB" sz="6600" dirty="0">
                <a:solidFill>
                  <a:schemeClr val="bg1"/>
                </a:solidFill>
              </a:rPr>
              <a:t>Explore hidden and obvious meaning and effect – link to writers’ intentions</a:t>
            </a:r>
          </a:p>
          <a:p>
            <a:r>
              <a:rPr lang="en-GB" sz="6600" dirty="0">
                <a:solidFill>
                  <a:schemeClr val="bg1"/>
                </a:solidFill>
              </a:rPr>
              <a:t>WHAT IMPRESSIONS DO YOU GET …</a:t>
            </a:r>
          </a:p>
        </p:txBody>
      </p:sp>
      <p:sp>
        <p:nvSpPr>
          <p:cNvPr id="7" name="TextBox 6">
            <a:extLst>
              <a:ext uri="{FF2B5EF4-FFF2-40B4-BE49-F238E27FC236}">
                <a16:creationId xmlns:a16="http://schemas.microsoft.com/office/drawing/2014/main" id="{A5AF3163-B60D-4E3D-93B2-AFBE0ECA7439}"/>
              </a:ext>
            </a:extLst>
          </p:cNvPr>
          <p:cNvSpPr txBox="1"/>
          <p:nvPr/>
        </p:nvSpPr>
        <p:spPr>
          <a:xfrm rot="16200000">
            <a:off x="-3075052" y="3075050"/>
            <a:ext cx="6857990" cy="707886"/>
          </a:xfrm>
          <a:prstGeom prst="rect">
            <a:avLst/>
          </a:prstGeom>
          <a:solidFill>
            <a:srgbClr val="98F0BA"/>
          </a:solidFill>
        </p:spPr>
        <p:txBody>
          <a:bodyPr wrap="square" rtlCol="0">
            <a:spAutoFit/>
          </a:bodyPr>
          <a:lstStyle/>
          <a:p>
            <a:pPr algn="ctr"/>
            <a:r>
              <a:rPr lang="en-GB" sz="4000" b="1" dirty="0">
                <a:solidFill>
                  <a:schemeClr val="bg1"/>
                </a:solidFill>
                <a:latin typeface="Century Gothic" panose="020B0502020202020204" pitchFamily="34" charset="0"/>
              </a:rPr>
              <a:t>Learning Content</a:t>
            </a:r>
          </a:p>
        </p:txBody>
      </p:sp>
      <p:sp>
        <p:nvSpPr>
          <p:cNvPr id="2" name="TextBox 1">
            <a:extLst>
              <a:ext uri="{FF2B5EF4-FFF2-40B4-BE49-F238E27FC236}">
                <a16:creationId xmlns:a16="http://schemas.microsoft.com/office/drawing/2014/main" id="{66BFC1DB-03AC-40F4-A9C0-0ABD6F121DF4}"/>
              </a:ext>
            </a:extLst>
          </p:cNvPr>
          <p:cNvSpPr txBox="1"/>
          <p:nvPr/>
        </p:nvSpPr>
        <p:spPr>
          <a:xfrm>
            <a:off x="834496" y="6443003"/>
            <a:ext cx="5763252" cy="369332"/>
          </a:xfrm>
          <a:prstGeom prst="rect">
            <a:avLst/>
          </a:prstGeom>
          <a:noFill/>
        </p:spPr>
        <p:txBody>
          <a:bodyPr wrap="square" rtlCol="0">
            <a:spAutoFit/>
          </a:bodyPr>
          <a:lstStyle/>
          <a:p>
            <a:r>
              <a:rPr lang="en-GB" dirty="0"/>
              <a:t>LO: To comment on how impression are created.</a:t>
            </a:r>
          </a:p>
        </p:txBody>
      </p:sp>
    </p:spTree>
    <p:extLst>
      <p:ext uri="{BB962C8B-B14F-4D97-AF65-F5344CB8AC3E}">
        <p14:creationId xmlns:p14="http://schemas.microsoft.com/office/powerpoint/2010/main" val="2030598995"/>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1" name="Picture 3">
            <a:extLst>
              <a:ext uri="{FF2B5EF4-FFF2-40B4-BE49-F238E27FC236}">
                <a16:creationId xmlns:a16="http://schemas.microsoft.com/office/drawing/2014/main" id="{68492F93-3923-43F9-A539-21E25BF362F8}"/>
              </a:ext>
            </a:extLst>
          </p:cNvPr>
          <p:cNvPicPr>
            <a:picLocks noChangeAspect="1"/>
          </p:cNvPicPr>
          <p:nvPr/>
        </p:nvPicPr>
        <p:blipFill rotWithShape="1">
          <a:blip r:embed="rId3"/>
          <a:srcRect t="13486" b="2244"/>
          <a:stretch/>
        </p:blipFill>
        <p:spPr>
          <a:xfrm>
            <a:off x="20" y="10"/>
            <a:ext cx="12191980" cy="6857990"/>
          </a:xfrm>
          <a:prstGeom prst="rect">
            <a:avLst/>
          </a:prstGeom>
        </p:spPr>
      </p:pic>
      <p:sp>
        <p:nvSpPr>
          <p:cNvPr id="5" name="Title 4">
            <a:extLst>
              <a:ext uri="{FF2B5EF4-FFF2-40B4-BE49-F238E27FC236}">
                <a16:creationId xmlns:a16="http://schemas.microsoft.com/office/drawing/2014/main" id="{556A06DF-CE0D-4E5C-9352-4D123D981A99}"/>
              </a:ext>
            </a:extLst>
          </p:cNvPr>
          <p:cNvSpPr>
            <a:spLocks noGrp="1"/>
          </p:cNvSpPr>
          <p:nvPr>
            <p:ph type="title"/>
          </p:nvPr>
        </p:nvSpPr>
        <p:spPr>
          <a:xfrm>
            <a:off x="834497" y="45666"/>
            <a:ext cx="11217596" cy="988656"/>
          </a:xfrm>
          <a:solidFill>
            <a:schemeClr val="accent1">
              <a:lumMod val="20000"/>
              <a:lumOff val="80000"/>
            </a:schemeClr>
          </a:solidFill>
        </p:spPr>
        <p:txBody>
          <a:bodyPr>
            <a:normAutofit/>
          </a:bodyPr>
          <a:lstStyle/>
          <a:p>
            <a:r>
              <a:rPr lang="en-GB" sz="2000" b="1" dirty="0">
                <a:solidFill>
                  <a:schemeClr val="bg1"/>
                </a:solidFill>
                <a:latin typeface="Arial" panose="020B0604020202020204" pitchFamily="34" charset="0"/>
                <a:cs typeface="Arial" panose="020B0604020202020204" pitchFamily="34" charset="0"/>
              </a:rPr>
              <a:t>Read lines 61 to the end.   A4. </a:t>
            </a:r>
            <a:r>
              <a:rPr lang="en-GB" sz="2000" dirty="0">
                <a:solidFill>
                  <a:schemeClr val="bg1"/>
                </a:solidFill>
                <a:latin typeface="Arial" panose="020B0604020202020204" pitchFamily="34" charset="0"/>
                <a:cs typeface="Arial" panose="020B0604020202020204" pitchFamily="34" charset="0"/>
              </a:rPr>
              <a:t>What impression do you get of buddy in these lines? </a:t>
            </a:r>
            <a:r>
              <a:rPr lang="en-GB" sz="1600" i="1" dirty="0">
                <a:solidFill>
                  <a:schemeClr val="bg1"/>
                </a:solidFill>
                <a:latin typeface="Arial" panose="020B0604020202020204" pitchFamily="34" charset="0"/>
                <a:cs typeface="Arial" panose="020B0604020202020204" pitchFamily="34" charset="0"/>
              </a:rPr>
              <a:t>You must refer to the text to support your answer, using relevant subject terminology where appropriate.</a:t>
            </a:r>
            <a:r>
              <a:rPr lang="en-GB" sz="1600" dirty="0">
                <a:solidFill>
                  <a:schemeClr val="bg1"/>
                </a:solidFill>
                <a:latin typeface="Arial" panose="020B0604020202020204" pitchFamily="34" charset="0"/>
                <a:cs typeface="Arial" panose="020B0604020202020204" pitchFamily="34" charset="0"/>
              </a:rPr>
              <a:t> </a:t>
            </a:r>
          </a:p>
        </p:txBody>
      </p:sp>
      <p:sp>
        <p:nvSpPr>
          <p:cNvPr id="6" name="Content Placeholder 5">
            <a:extLst>
              <a:ext uri="{FF2B5EF4-FFF2-40B4-BE49-F238E27FC236}">
                <a16:creationId xmlns:a16="http://schemas.microsoft.com/office/drawing/2014/main" id="{715AAC3A-09A0-4321-8C1D-20935E07D2F4}"/>
              </a:ext>
            </a:extLst>
          </p:cNvPr>
          <p:cNvSpPr>
            <a:spLocks noGrp="1"/>
          </p:cNvSpPr>
          <p:nvPr>
            <p:ph idx="1"/>
          </p:nvPr>
        </p:nvSpPr>
        <p:spPr>
          <a:xfrm>
            <a:off x="2798209" y="1229194"/>
            <a:ext cx="6915418" cy="5168144"/>
          </a:xfrm>
          <a:solidFill>
            <a:schemeClr val="accent1">
              <a:lumMod val="20000"/>
              <a:lumOff val="80000"/>
            </a:schemeClr>
          </a:solidFill>
        </p:spPr>
        <p:txBody>
          <a:bodyPr>
            <a:noAutofit/>
          </a:bodyPr>
          <a:lstStyle/>
          <a:p>
            <a:pPr marL="0" indent="0">
              <a:buNone/>
            </a:pPr>
            <a:r>
              <a:rPr lang="en-GB" sz="2600" dirty="0">
                <a:solidFill>
                  <a:schemeClr val="bg1"/>
                </a:solidFill>
              </a:rPr>
              <a:t>Buddy ended on a night in October, suddenly like a light being switched off. I was supposed to be going out with him but at the dinner table my father said a hurricane with torrential rain and gales was on its way and he didn’t think I should be out in it. My father said it was my decision, of course, but anyone who would go out on a night like this would have to be </a:t>
            </a:r>
            <a:r>
              <a:rPr lang="en-GB" sz="2600" dirty="0">
                <a:solidFill>
                  <a:schemeClr val="bg1"/>
                </a:solidFill>
                <a:highlight>
                  <a:srgbClr val="FFFF00"/>
                </a:highlight>
              </a:rPr>
              <a:t>crazy. Buddy phoned to see when he should pick me up</a:t>
            </a:r>
            <a:r>
              <a:rPr lang="en-GB" sz="2600" dirty="0">
                <a:solidFill>
                  <a:schemeClr val="bg1"/>
                </a:solidFill>
              </a:rPr>
              <a:t>. I said that the weather was bad, and maybe we should go out the next night. </a:t>
            </a:r>
            <a:r>
              <a:rPr lang="en-GB" sz="2600" dirty="0">
                <a:solidFill>
                  <a:schemeClr val="bg1"/>
                </a:solidFill>
                <a:highlight>
                  <a:srgbClr val="FFFF00"/>
                </a:highlight>
              </a:rPr>
              <a:t>Buddy said I was making excuses. </a:t>
            </a:r>
            <a:r>
              <a:rPr lang="en-GB" sz="2600" dirty="0">
                <a:solidFill>
                  <a:schemeClr val="bg1"/>
                </a:solidFill>
              </a:rPr>
              <a:t>I said I wasn’t. </a:t>
            </a:r>
          </a:p>
        </p:txBody>
      </p:sp>
      <p:sp>
        <p:nvSpPr>
          <p:cNvPr id="7" name="TextBox 6">
            <a:extLst>
              <a:ext uri="{FF2B5EF4-FFF2-40B4-BE49-F238E27FC236}">
                <a16:creationId xmlns:a16="http://schemas.microsoft.com/office/drawing/2014/main" id="{A5AF3163-B60D-4E3D-93B2-AFBE0ECA7439}"/>
              </a:ext>
            </a:extLst>
          </p:cNvPr>
          <p:cNvSpPr txBox="1"/>
          <p:nvPr/>
        </p:nvSpPr>
        <p:spPr>
          <a:xfrm rot="16200000">
            <a:off x="-3075052" y="3075050"/>
            <a:ext cx="6857990" cy="707886"/>
          </a:xfrm>
          <a:prstGeom prst="rect">
            <a:avLst/>
          </a:prstGeom>
          <a:solidFill>
            <a:srgbClr val="98F0BA"/>
          </a:solidFill>
        </p:spPr>
        <p:txBody>
          <a:bodyPr wrap="square" rtlCol="0">
            <a:spAutoFit/>
          </a:bodyPr>
          <a:lstStyle/>
          <a:p>
            <a:pPr algn="ctr"/>
            <a:r>
              <a:rPr lang="en-GB" sz="4000" b="1" dirty="0">
                <a:solidFill>
                  <a:schemeClr val="bg1"/>
                </a:solidFill>
                <a:latin typeface="Century Gothic" panose="020B0502020202020204" pitchFamily="34" charset="0"/>
              </a:rPr>
              <a:t>Question 4: Reading</a:t>
            </a:r>
          </a:p>
        </p:txBody>
      </p:sp>
      <p:sp>
        <p:nvSpPr>
          <p:cNvPr id="2" name="TextBox 1">
            <a:extLst>
              <a:ext uri="{FF2B5EF4-FFF2-40B4-BE49-F238E27FC236}">
                <a16:creationId xmlns:a16="http://schemas.microsoft.com/office/drawing/2014/main" id="{66BFC1DB-03AC-40F4-A9C0-0ABD6F121DF4}"/>
              </a:ext>
            </a:extLst>
          </p:cNvPr>
          <p:cNvSpPr txBox="1"/>
          <p:nvPr/>
        </p:nvSpPr>
        <p:spPr>
          <a:xfrm>
            <a:off x="834496" y="6443003"/>
            <a:ext cx="5763252" cy="369332"/>
          </a:xfrm>
          <a:prstGeom prst="rect">
            <a:avLst/>
          </a:prstGeom>
          <a:noFill/>
        </p:spPr>
        <p:txBody>
          <a:bodyPr wrap="square" rtlCol="0">
            <a:spAutoFit/>
          </a:bodyPr>
          <a:lstStyle/>
          <a:p>
            <a:r>
              <a:rPr lang="en-GB" dirty="0"/>
              <a:t>LO: To comment on how impressions are created.</a:t>
            </a:r>
          </a:p>
        </p:txBody>
      </p:sp>
    </p:spTree>
    <p:extLst>
      <p:ext uri="{BB962C8B-B14F-4D97-AF65-F5344CB8AC3E}">
        <p14:creationId xmlns:p14="http://schemas.microsoft.com/office/powerpoint/2010/main" val="2059610319"/>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1" name="Picture 3">
            <a:extLst>
              <a:ext uri="{FF2B5EF4-FFF2-40B4-BE49-F238E27FC236}">
                <a16:creationId xmlns:a16="http://schemas.microsoft.com/office/drawing/2014/main" id="{68492F93-3923-43F9-A539-21E25BF362F8}"/>
              </a:ext>
            </a:extLst>
          </p:cNvPr>
          <p:cNvPicPr>
            <a:picLocks noChangeAspect="1"/>
          </p:cNvPicPr>
          <p:nvPr/>
        </p:nvPicPr>
        <p:blipFill rotWithShape="1">
          <a:blip r:embed="rId3"/>
          <a:srcRect t="13486" b="2244"/>
          <a:stretch/>
        </p:blipFill>
        <p:spPr>
          <a:xfrm>
            <a:off x="20" y="10"/>
            <a:ext cx="12191980" cy="6857990"/>
          </a:xfrm>
          <a:prstGeom prst="rect">
            <a:avLst/>
          </a:prstGeom>
        </p:spPr>
      </p:pic>
      <p:sp>
        <p:nvSpPr>
          <p:cNvPr id="5" name="Title 4">
            <a:extLst>
              <a:ext uri="{FF2B5EF4-FFF2-40B4-BE49-F238E27FC236}">
                <a16:creationId xmlns:a16="http://schemas.microsoft.com/office/drawing/2014/main" id="{556A06DF-CE0D-4E5C-9352-4D123D981A99}"/>
              </a:ext>
            </a:extLst>
          </p:cNvPr>
          <p:cNvSpPr>
            <a:spLocks noGrp="1"/>
          </p:cNvSpPr>
          <p:nvPr>
            <p:ph type="title"/>
          </p:nvPr>
        </p:nvSpPr>
        <p:spPr>
          <a:xfrm>
            <a:off x="834497" y="45666"/>
            <a:ext cx="11217596" cy="988656"/>
          </a:xfrm>
          <a:solidFill>
            <a:schemeClr val="accent1">
              <a:lumMod val="20000"/>
              <a:lumOff val="80000"/>
            </a:schemeClr>
          </a:solidFill>
        </p:spPr>
        <p:txBody>
          <a:bodyPr>
            <a:normAutofit/>
          </a:bodyPr>
          <a:lstStyle/>
          <a:p>
            <a:r>
              <a:rPr lang="en-GB" sz="2000" b="1" dirty="0">
                <a:solidFill>
                  <a:schemeClr val="bg1"/>
                </a:solidFill>
                <a:latin typeface="Arial" panose="020B0604020202020204" pitchFamily="34" charset="0"/>
                <a:cs typeface="Arial" panose="020B0604020202020204" pitchFamily="34" charset="0"/>
              </a:rPr>
              <a:t>Read lines 61 to the end.   A4. </a:t>
            </a:r>
            <a:r>
              <a:rPr lang="en-GB" sz="2000" dirty="0">
                <a:solidFill>
                  <a:schemeClr val="bg1"/>
                </a:solidFill>
                <a:latin typeface="Arial" panose="020B0604020202020204" pitchFamily="34" charset="0"/>
                <a:cs typeface="Arial" panose="020B0604020202020204" pitchFamily="34" charset="0"/>
              </a:rPr>
              <a:t>What impression do you get of buddy in these lines? </a:t>
            </a:r>
            <a:r>
              <a:rPr lang="en-GB" sz="1600" i="1" dirty="0">
                <a:solidFill>
                  <a:schemeClr val="bg1"/>
                </a:solidFill>
                <a:latin typeface="Arial" panose="020B0604020202020204" pitchFamily="34" charset="0"/>
                <a:cs typeface="Arial" panose="020B0604020202020204" pitchFamily="34" charset="0"/>
              </a:rPr>
              <a:t>You must refer to the text to support your answer, using relevant subject terminology where appropriate.</a:t>
            </a:r>
            <a:r>
              <a:rPr lang="en-GB" sz="1600" dirty="0">
                <a:solidFill>
                  <a:schemeClr val="bg1"/>
                </a:solidFill>
                <a:latin typeface="Arial" panose="020B0604020202020204" pitchFamily="34" charset="0"/>
                <a:cs typeface="Arial" panose="020B0604020202020204" pitchFamily="34" charset="0"/>
              </a:rPr>
              <a:t> </a:t>
            </a:r>
          </a:p>
        </p:txBody>
      </p:sp>
      <p:sp>
        <p:nvSpPr>
          <p:cNvPr id="6" name="Content Placeholder 5">
            <a:extLst>
              <a:ext uri="{FF2B5EF4-FFF2-40B4-BE49-F238E27FC236}">
                <a16:creationId xmlns:a16="http://schemas.microsoft.com/office/drawing/2014/main" id="{715AAC3A-09A0-4321-8C1D-20935E07D2F4}"/>
              </a:ext>
            </a:extLst>
          </p:cNvPr>
          <p:cNvSpPr>
            <a:spLocks noGrp="1"/>
          </p:cNvSpPr>
          <p:nvPr>
            <p:ph idx="1"/>
          </p:nvPr>
        </p:nvSpPr>
        <p:spPr>
          <a:xfrm>
            <a:off x="2404294" y="1226773"/>
            <a:ext cx="8078002" cy="5168144"/>
          </a:xfrm>
          <a:solidFill>
            <a:schemeClr val="accent1">
              <a:lumMod val="20000"/>
              <a:lumOff val="80000"/>
            </a:schemeClr>
          </a:solidFill>
        </p:spPr>
        <p:txBody>
          <a:bodyPr>
            <a:noAutofit/>
          </a:bodyPr>
          <a:lstStyle/>
          <a:p>
            <a:pPr marL="0" indent="0">
              <a:buNone/>
            </a:pPr>
            <a:r>
              <a:rPr lang="en-GB" sz="2400" dirty="0">
                <a:solidFill>
                  <a:schemeClr val="bg1"/>
                </a:solidFill>
              </a:rPr>
              <a:t>My father walked past snapping his fingers. I said anyone who would go out on a night like this would have to be crazy. He said if I wouldn’t go out with him during a hurricane I didn’t love him enough. I was shocked. This was the first time he had ever used the word love. When I told him he was being stupid, he hung up on me. But he was right, of course.</a:t>
            </a:r>
          </a:p>
          <a:p>
            <a:pPr marL="0" indent="0">
              <a:buNone/>
            </a:pPr>
            <a:r>
              <a:rPr lang="en-GB" sz="2400" dirty="0">
                <a:solidFill>
                  <a:schemeClr val="bg1"/>
                </a:solidFill>
              </a:rPr>
              <a:t>It would be wrong to say that I didn’t miss Buddy but the morning after the hurricane I had only the sensation of having come unscathed through a major calamity.</a:t>
            </a:r>
          </a:p>
          <a:p>
            <a:pPr marL="0" indent="0">
              <a:buNone/>
            </a:pPr>
            <a:r>
              <a:rPr lang="en-GB" sz="2400" dirty="0">
                <a:solidFill>
                  <a:schemeClr val="bg1"/>
                </a:solidFill>
              </a:rPr>
              <a:t>After the break-up, he never spoke to me again. Later I heard he had been telling stories about how I’d lived in a cowshed all summer.</a:t>
            </a:r>
          </a:p>
        </p:txBody>
      </p:sp>
      <p:sp>
        <p:nvSpPr>
          <p:cNvPr id="7" name="TextBox 6">
            <a:extLst>
              <a:ext uri="{FF2B5EF4-FFF2-40B4-BE49-F238E27FC236}">
                <a16:creationId xmlns:a16="http://schemas.microsoft.com/office/drawing/2014/main" id="{A5AF3163-B60D-4E3D-93B2-AFBE0ECA7439}"/>
              </a:ext>
            </a:extLst>
          </p:cNvPr>
          <p:cNvSpPr txBox="1"/>
          <p:nvPr/>
        </p:nvSpPr>
        <p:spPr>
          <a:xfrm rot="16200000">
            <a:off x="-3075052" y="3075050"/>
            <a:ext cx="6857990" cy="707886"/>
          </a:xfrm>
          <a:prstGeom prst="rect">
            <a:avLst/>
          </a:prstGeom>
          <a:solidFill>
            <a:srgbClr val="98F0BA"/>
          </a:solidFill>
        </p:spPr>
        <p:txBody>
          <a:bodyPr wrap="square" rtlCol="0">
            <a:spAutoFit/>
          </a:bodyPr>
          <a:lstStyle/>
          <a:p>
            <a:pPr algn="ctr"/>
            <a:r>
              <a:rPr lang="en-GB" sz="4000" b="1" dirty="0">
                <a:solidFill>
                  <a:schemeClr val="bg1"/>
                </a:solidFill>
                <a:latin typeface="Century Gothic" panose="020B0502020202020204" pitchFamily="34" charset="0"/>
              </a:rPr>
              <a:t>Question 4: Reading</a:t>
            </a:r>
          </a:p>
        </p:txBody>
      </p:sp>
      <p:sp>
        <p:nvSpPr>
          <p:cNvPr id="2" name="TextBox 1">
            <a:extLst>
              <a:ext uri="{FF2B5EF4-FFF2-40B4-BE49-F238E27FC236}">
                <a16:creationId xmlns:a16="http://schemas.microsoft.com/office/drawing/2014/main" id="{66BFC1DB-03AC-40F4-A9C0-0ABD6F121DF4}"/>
              </a:ext>
            </a:extLst>
          </p:cNvPr>
          <p:cNvSpPr txBox="1"/>
          <p:nvPr/>
        </p:nvSpPr>
        <p:spPr>
          <a:xfrm>
            <a:off x="834496" y="6443003"/>
            <a:ext cx="5763252" cy="369332"/>
          </a:xfrm>
          <a:prstGeom prst="rect">
            <a:avLst/>
          </a:prstGeom>
          <a:noFill/>
        </p:spPr>
        <p:txBody>
          <a:bodyPr wrap="square" rtlCol="0">
            <a:spAutoFit/>
          </a:bodyPr>
          <a:lstStyle/>
          <a:p>
            <a:r>
              <a:rPr lang="en-GB" dirty="0"/>
              <a:t>LO: To comment on how impressions are created.</a:t>
            </a:r>
          </a:p>
        </p:txBody>
      </p:sp>
    </p:spTree>
    <p:extLst>
      <p:ext uri="{BB962C8B-B14F-4D97-AF65-F5344CB8AC3E}">
        <p14:creationId xmlns:p14="http://schemas.microsoft.com/office/powerpoint/2010/main" val="3827518830"/>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1" name="Picture 3">
            <a:extLst>
              <a:ext uri="{FF2B5EF4-FFF2-40B4-BE49-F238E27FC236}">
                <a16:creationId xmlns:a16="http://schemas.microsoft.com/office/drawing/2014/main" id="{68492F93-3923-43F9-A539-21E25BF362F8}"/>
              </a:ext>
            </a:extLst>
          </p:cNvPr>
          <p:cNvPicPr>
            <a:picLocks noChangeAspect="1"/>
          </p:cNvPicPr>
          <p:nvPr/>
        </p:nvPicPr>
        <p:blipFill rotWithShape="1">
          <a:blip r:embed="rId3"/>
          <a:srcRect t="13486" b="2244"/>
          <a:stretch/>
        </p:blipFill>
        <p:spPr>
          <a:xfrm>
            <a:off x="20" y="10"/>
            <a:ext cx="12191980" cy="6857990"/>
          </a:xfrm>
          <a:prstGeom prst="rect">
            <a:avLst/>
          </a:prstGeom>
        </p:spPr>
      </p:pic>
      <p:sp>
        <p:nvSpPr>
          <p:cNvPr id="5" name="Title 4">
            <a:extLst>
              <a:ext uri="{FF2B5EF4-FFF2-40B4-BE49-F238E27FC236}">
                <a16:creationId xmlns:a16="http://schemas.microsoft.com/office/drawing/2014/main" id="{556A06DF-CE0D-4E5C-9352-4D123D981A99}"/>
              </a:ext>
            </a:extLst>
          </p:cNvPr>
          <p:cNvSpPr>
            <a:spLocks noGrp="1"/>
          </p:cNvSpPr>
          <p:nvPr>
            <p:ph type="title"/>
          </p:nvPr>
        </p:nvSpPr>
        <p:spPr>
          <a:xfrm>
            <a:off x="834496" y="168812"/>
            <a:ext cx="10528048" cy="499403"/>
          </a:xfrm>
          <a:solidFill>
            <a:schemeClr val="accent1">
              <a:lumMod val="20000"/>
              <a:lumOff val="80000"/>
            </a:schemeClr>
          </a:solidFill>
        </p:spPr>
        <p:txBody>
          <a:bodyPr>
            <a:noAutofit/>
          </a:bodyPr>
          <a:lstStyle/>
          <a:p>
            <a:r>
              <a:rPr lang="en-GB" sz="3200" u="sng" dirty="0">
                <a:solidFill>
                  <a:schemeClr val="bg1"/>
                </a:solidFill>
              </a:rPr>
              <a:t>Match the vocabulary to the correct definitions.</a:t>
            </a:r>
          </a:p>
        </p:txBody>
      </p:sp>
      <p:sp>
        <p:nvSpPr>
          <p:cNvPr id="6" name="Content Placeholder 5">
            <a:extLst>
              <a:ext uri="{FF2B5EF4-FFF2-40B4-BE49-F238E27FC236}">
                <a16:creationId xmlns:a16="http://schemas.microsoft.com/office/drawing/2014/main" id="{715AAC3A-09A0-4321-8C1D-20935E07D2F4}"/>
              </a:ext>
            </a:extLst>
          </p:cNvPr>
          <p:cNvSpPr>
            <a:spLocks noGrp="1"/>
          </p:cNvSpPr>
          <p:nvPr>
            <p:ph idx="1"/>
          </p:nvPr>
        </p:nvSpPr>
        <p:spPr>
          <a:xfrm>
            <a:off x="834496" y="1034322"/>
            <a:ext cx="11067693" cy="5363016"/>
          </a:xfrm>
          <a:solidFill>
            <a:schemeClr val="accent1">
              <a:lumMod val="20000"/>
              <a:lumOff val="80000"/>
            </a:schemeClr>
          </a:solidFill>
        </p:spPr>
        <p:txBody>
          <a:bodyPr>
            <a:normAutofit/>
          </a:bodyPr>
          <a:lstStyle/>
          <a:p>
            <a:pPr marL="514350" indent="-514350">
              <a:buFont typeface="+mj-lt"/>
              <a:buAutoNum type="arabicPeriod"/>
            </a:pPr>
            <a:r>
              <a:rPr lang="en-GB" sz="2800" dirty="0">
                <a:solidFill>
                  <a:schemeClr val="bg1"/>
                </a:solidFill>
              </a:rPr>
              <a:t>the state or situation of being alone.</a:t>
            </a:r>
          </a:p>
          <a:p>
            <a:pPr marL="514350" indent="-514350">
              <a:buFont typeface="+mj-lt"/>
              <a:buAutoNum type="arabicPeriod"/>
            </a:pPr>
            <a:r>
              <a:rPr lang="en-GB" sz="2800" dirty="0">
                <a:solidFill>
                  <a:schemeClr val="bg1"/>
                </a:solidFill>
              </a:rPr>
              <a:t>an event causing great and often sudden damage or distress; a disaster.</a:t>
            </a:r>
          </a:p>
          <a:p>
            <a:pPr marL="514350" indent="-514350">
              <a:buFont typeface="+mj-lt"/>
              <a:buAutoNum type="arabicPeriod"/>
            </a:pPr>
            <a:r>
              <a:rPr lang="en-GB" sz="2800" dirty="0">
                <a:solidFill>
                  <a:schemeClr val="bg1"/>
                </a:solidFill>
              </a:rPr>
              <a:t> a word consisting of only one syllable. Brief words, used when reluctant to engage in conversation.</a:t>
            </a:r>
          </a:p>
          <a:p>
            <a:pPr marL="514350" indent="-514350">
              <a:buFont typeface="+mj-lt"/>
              <a:buAutoNum type="arabicPeriod"/>
            </a:pPr>
            <a:r>
              <a:rPr lang="en-GB" sz="2800" dirty="0">
                <a:solidFill>
                  <a:schemeClr val="bg1"/>
                </a:solidFill>
              </a:rPr>
              <a:t>a plan or scheme, especially one used to outwit an opponent or achieve an end.</a:t>
            </a:r>
          </a:p>
          <a:p>
            <a:pPr marL="514350" indent="-514350">
              <a:buFont typeface="+mj-lt"/>
              <a:buAutoNum type="arabicPeriod"/>
            </a:pPr>
            <a:r>
              <a:rPr lang="en-GB" sz="2800" dirty="0">
                <a:solidFill>
                  <a:schemeClr val="bg1"/>
                </a:solidFill>
              </a:rPr>
              <a:t>without suffering any injury, damage, or harm.</a:t>
            </a:r>
            <a:endParaRPr lang="en-GB" sz="4800" dirty="0">
              <a:solidFill>
                <a:schemeClr val="bg1"/>
              </a:solidFill>
            </a:endParaRPr>
          </a:p>
          <a:p>
            <a:pPr marL="0" indent="0" algn="ctr">
              <a:buNone/>
            </a:pPr>
            <a:r>
              <a:rPr lang="en-GB" sz="3300" b="1" dirty="0">
                <a:solidFill>
                  <a:schemeClr val="bg1"/>
                </a:solidFill>
              </a:rPr>
              <a:t>Monosyllables  Stratagems   Solitude   Unscathed   Calamity</a:t>
            </a:r>
          </a:p>
        </p:txBody>
      </p:sp>
      <p:sp>
        <p:nvSpPr>
          <p:cNvPr id="7" name="TextBox 6">
            <a:extLst>
              <a:ext uri="{FF2B5EF4-FFF2-40B4-BE49-F238E27FC236}">
                <a16:creationId xmlns:a16="http://schemas.microsoft.com/office/drawing/2014/main" id="{A5AF3163-B60D-4E3D-93B2-AFBE0ECA7439}"/>
              </a:ext>
            </a:extLst>
          </p:cNvPr>
          <p:cNvSpPr txBox="1"/>
          <p:nvPr/>
        </p:nvSpPr>
        <p:spPr>
          <a:xfrm rot="16200000">
            <a:off x="-3075052" y="3075050"/>
            <a:ext cx="6857990" cy="707886"/>
          </a:xfrm>
          <a:prstGeom prst="rect">
            <a:avLst/>
          </a:prstGeom>
          <a:solidFill>
            <a:srgbClr val="98F0BA"/>
          </a:solidFill>
        </p:spPr>
        <p:txBody>
          <a:bodyPr wrap="square" rtlCol="0">
            <a:spAutoFit/>
          </a:bodyPr>
          <a:lstStyle/>
          <a:p>
            <a:pPr algn="ctr"/>
            <a:r>
              <a:rPr lang="en-GB" sz="4000" b="1" dirty="0">
                <a:solidFill>
                  <a:schemeClr val="bg1"/>
                </a:solidFill>
                <a:latin typeface="Century Gothic" panose="020B0502020202020204" pitchFamily="34" charset="0"/>
              </a:rPr>
              <a:t>Unlocking Vocabulary</a:t>
            </a:r>
          </a:p>
        </p:txBody>
      </p:sp>
      <p:sp>
        <p:nvSpPr>
          <p:cNvPr id="2" name="TextBox 1">
            <a:extLst>
              <a:ext uri="{FF2B5EF4-FFF2-40B4-BE49-F238E27FC236}">
                <a16:creationId xmlns:a16="http://schemas.microsoft.com/office/drawing/2014/main" id="{66BFC1DB-03AC-40F4-A9C0-0ABD6F121DF4}"/>
              </a:ext>
            </a:extLst>
          </p:cNvPr>
          <p:cNvSpPr txBox="1"/>
          <p:nvPr/>
        </p:nvSpPr>
        <p:spPr>
          <a:xfrm>
            <a:off x="834496" y="6443003"/>
            <a:ext cx="5763252" cy="369332"/>
          </a:xfrm>
          <a:prstGeom prst="rect">
            <a:avLst/>
          </a:prstGeom>
          <a:noFill/>
        </p:spPr>
        <p:txBody>
          <a:bodyPr wrap="square" rtlCol="0">
            <a:spAutoFit/>
          </a:bodyPr>
          <a:lstStyle/>
          <a:p>
            <a:r>
              <a:rPr lang="en-GB" dirty="0"/>
              <a:t>LO: To explain how language creates meaning and effect.</a:t>
            </a:r>
          </a:p>
        </p:txBody>
      </p:sp>
    </p:spTree>
    <p:extLst>
      <p:ext uri="{BB962C8B-B14F-4D97-AF65-F5344CB8AC3E}">
        <p14:creationId xmlns:p14="http://schemas.microsoft.com/office/powerpoint/2010/main" val="1755448323"/>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1" name="Picture 3">
            <a:extLst>
              <a:ext uri="{FF2B5EF4-FFF2-40B4-BE49-F238E27FC236}">
                <a16:creationId xmlns:a16="http://schemas.microsoft.com/office/drawing/2014/main" id="{68492F93-3923-43F9-A539-21E25BF362F8}"/>
              </a:ext>
            </a:extLst>
          </p:cNvPr>
          <p:cNvPicPr>
            <a:picLocks noChangeAspect="1"/>
          </p:cNvPicPr>
          <p:nvPr/>
        </p:nvPicPr>
        <p:blipFill rotWithShape="1">
          <a:blip r:embed="rId3"/>
          <a:srcRect t="13486" b="2244"/>
          <a:stretch/>
        </p:blipFill>
        <p:spPr>
          <a:xfrm>
            <a:off x="20" y="10"/>
            <a:ext cx="12191980" cy="6857990"/>
          </a:xfrm>
          <a:prstGeom prst="rect">
            <a:avLst/>
          </a:prstGeom>
        </p:spPr>
      </p:pic>
      <p:sp>
        <p:nvSpPr>
          <p:cNvPr id="5" name="Title 4">
            <a:extLst>
              <a:ext uri="{FF2B5EF4-FFF2-40B4-BE49-F238E27FC236}">
                <a16:creationId xmlns:a16="http://schemas.microsoft.com/office/drawing/2014/main" id="{556A06DF-CE0D-4E5C-9352-4D123D981A99}"/>
              </a:ext>
            </a:extLst>
          </p:cNvPr>
          <p:cNvSpPr>
            <a:spLocks noGrp="1"/>
          </p:cNvSpPr>
          <p:nvPr>
            <p:ph type="title"/>
          </p:nvPr>
        </p:nvSpPr>
        <p:spPr>
          <a:xfrm>
            <a:off x="834497" y="45666"/>
            <a:ext cx="11217596" cy="988656"/>
          </a:xfrm>
          <a:solidFill>
            <a:schemeClr val="accent1">
              <a:lumMod val="20000"/>
              <a:lumOff val="80000"/>
            </a:schemeClr>
          </a:solidFill>
        </p:spPr>
        <p:txBody>
          <a:bodyPr>
            <a:normAutofit/>
          </a:bodyPr>
          <a:lstStyle/>
          <a:p>
            <a:r>
              <a:rPr lang="en-GB" sz="2000" b="1" dirty="0">
                <a:solidFill>
                  <a:schemeClr val="bg1"/>
                </a:solidFill>
                <a:latin typeface="Arial" panose="020B0604020202020204" pitchFamily="34" charset="0"/>
                <a:cs typeface="Arial" panose="020B0604020202020204" pitchFamily="34" charset="0"/>
              </a:rPr>
              <a:t>Read lines 61 to the end.   A4. </a:t>
            </a:r>
            <a:r>
              <a:rPr lang="en-GB" sz="2000" dirty="0">
                <a:solidFill>
                  <a:schemeClr val="bg1"/>
                </a:solidFill>
                <a:latin typeface="Arial" panose="020B0604020202020204" pitchFamily="34" charset="0"/>
                <a:cs typeface="Arial" panose="020B0604020202020204" pitchFamily="34" charset="0"/>
              </a:rPr>
              <a:t>What impression do you get of buddy in these lines? </a:t>
            </a:r>
            <a:r>
              <a:rPr lang="en-GB" sz="1600" i="1" dirty="0">
                <a:solidFill>
                  <a:schemeClr val="bg1"/>
                </a:solidFill>
                <a:latin typeface="Arial" panose="020B0604020202020204" pitchFamily="34" charset="0"/>
                <a:cs typeface="Arial" panose="020B0604020202020204" pitchFamily="34" charset="0"/>
              </a:rPr>
              <a:t>You must refer to the text to support your answer, using relevant subject terminology where appropriate.</a:t>
            </a:r>
            <a:r>
              <a:rPr lang="en-GB" sz="1600" dirty="0">
                <a:solidFill>
                  <a:schemeClr val="bg1"/>
                </a:solidFill>
                <a:latin typeface="Arial" panose="020B0604020202020204" pitchFamily="34" charset="0"/>
                <a:cs typeface="Arial" panose="020B0604020202020204" pitchFamily="34" charset="0"/>
              </a:rPr>
              <a:t> </a:t>
            </a:r>
          </a:p>
        </p:txBody>
      </p:sp>
      <p:sp>
        <p:nvSpPr>
          <p:cNvPr id="6" name="Content Placeholder 5">
            <a:extLst>
              <a:ext uri="{FF2B5EF4-FFF2-40B4-BE49-F238E27FC236}">
                <a16:creationId xmlns:a16="http://schemas.microsoft.com/office/drawing/2014/main" id="{715AAC3A-09A0-4321-8C1D-20935E07D2F4}"/>
              </a:ext>
            </a:extLst>
          </p:cNvPr>
          <p:cNvSpPr>
            <a:spLocks noGrp="1"/>
          </p:cNvSpPr>
          <p:nvPr>
            <p:ph idx="1"/>
          </p:nvPr>
        </p:nvSpPr>
        <p:spPr>
          <a:xfrm>
            <a:off x="2338466" y="1211783"/>
            <a:ext cx="7823345" cy="5168144"/>
          </a:xfrm>
          <a:solidFill>
            <a:schemeClr val="accent1">
              <a:lumMod val="20000"/>
              <a:lumOff val="80000"/>
            </a:schemeClr>
          </a:solidFill>
        </p:spPr>
        <p:txBody>
          <a:bodyPr>
            <a:noAutofit/>
          </a:bodyPr>
          <a:lstStyle/>
          <a:p>
            <a:pPr marL="0" indent="0">
              <a:buNone/>
            </a:pPr>
            <a:r>
              <a:rPr lang="en-GB" sz="3600" dirty="0">
                <a:solidFill>
                  <a:srgbClr val="FF0000"/>
                </a:solidFill>
              </a:rPr>
              <a:t>Immediately after Hazel’s dad says it would be </a:t>
            </a:r>
            <a:r>
              <a:rPr lang="en-GB" sz="3600" dirty="0">
                <a:solidFill>
                  <a:srgbClr val="FFC000"/>
                </a:solidFill>
              </a:rPr>
              <a:t>“crazy” </a:t>
            </a:r>
            <a:r>
              <a:rPr lang="en-GB" sz="3600" dirty="0">
                <a:solidFill>
                  <a:srgbClr val="FF0000"/>
                </a:solidFill>
              </a:rPr>
              <a:t>to go out in the hurricane, </a:t>
            </a:r>
            <a:r>
              <a:rPr lang="en-GB" sz="3600" dirty="0">
                <a:solidFill>
                  <a:srgbClr val="FFC000"/>
                </a:solidFill>
              </a:rPr>
              <a:t>“Buddy phoned to see when he should pick [Hazel] up.” </a:t>
            </a:r>
            <a:r>
              <a:rPr lang="en-GB" sz="3600" dirty="0">
                <a:solidFill>
                  <a:srgbClr val="00B050"/>
                </a:solidFill>
              </a:rPr>
              <a:t>This declarative sentence </a:t>
            </a:r>
            <a:r>
              <a:rPr lang="en-GB" sz="3600" dirty="0">
                <a:solidFill>
                  <a:srgbClr val="0070C0"/>
                </a:solidFill>
              </a:rPr>
              <a:t>gives the impression that Buddy_____</a:t>
            </a:r>
          </a:p>
          <a:p>
            <a:pPr marL="0" indent="0">
              <a:buNone/>
            </a:pPr>
            <a:r>
              <a:rPr lang="en-GB" sz="3600" dirty="0">
                <a:solidFill>
                  <a:srgbClr val="7030A0"/>
                </a:solidFill>
              </a:rPr>
              <a:t>It seems like Buddy ________________</a:t>
            </a:r>
            <a:endParaRPr lang="en-GB" sz="4000" dirty="0">
              <a:solidFill>
                <a:schemeClr val="bg1"/>
              </a:solidFill>
            </a:endParaRPr>
          </a:p>
        </p:txBody>
      </p:sp>
      <p:sp>
        <p:nvSpPr>
          <p:cNvPr id="7" name="TextBox 6">
            <a:extLst>
              <a:ext uri="{FF2B5EF4-FFF2-40B4-BE49-F238E27FC236}">
                <a16:creationId xmlns:a16="http://schemas.microsoft.com/office/drawing/2014/main" id="{A5AF3163-B60D-4E3D-93B2-AFBE0ECA7439}"/>
              </a:ext>
            </a:extLst>
          </p:cNvPr>
          <p:cNvSpPr txBox="1"/>
          <p:nvPr/>
        </p:nvSpPr>
        <p:spPr>
          <a:xfrm rot="16200000">
            <a:off x="-3075052" y="3075050"/>
            <a:ext cx="6857990" cy="707886"/>
          </a:xfrm>
          <a:prstGeom prst="rect">
            <a:avLst/>
          </a:prstGeom>
          <a:solidFill>
            <a:srgbClr val="98F0BA"/>
          </a:solidFill>
        </p:spPr>
        <p:txBody>
          <a:bodyPr wrap="square" rtlCol="0">
            <a:spAutoFit/>
          </a:bodyPr>
          <a:lstStyle/>
          <a:p>
            <a:pPr algn="ctr"/>
            <a:r>
              <a:rPr lang="en-GB" sz="4000" b="1" dirty="0">
                <a:solidFill>
                  <a:schemeClr val="bg1"/>
                </a:solidFill>
                <a:latin typeface="Century Gothic" panose="020B0502020202020204" pitchFamily="34" charset="0"/>
              </a:rPr>
              <a:t>Question 4: Mastery</a:t>
            </a:r>
          </a:p>
        </p:txBody>
      </p:sp>
      <p:sp>
        <p:nvSpPr>
          <p:cNvPr id="2" name="TextBox 1">
            <a:extLst>
              <a:ext uri="{FF2B5EF4-FFF2-40B4-BE49-F238E27FC236}">
                <a16:creationId xmlns:a16="http://schemas.microsoft.com/office/drawing/2014/main" id="{66BFC1DB-03AC-40F4-A9C0-0ABD6F121DF4}"/>
              </a:ext>
            </a:extLst>
          </p:cNvPr>
          <p:cNvSpPr txBox="1"/>
          <p:nvPr/>
        </p:nvSpPr>
        <p:spPr>
          <a:xfrm>
            <a:off x="834496" y="6443003"/>
            <a:ext cx="5763252" cy="369332"/>
          </a:xfrm>
          <a:prstGeom prst="rect">
            <a:avLst/>
          </a:prstGeom>
          <a:noFill/>
        </p:spPr>
        <p:txBody>
          <a:bodyPr wrap="square" rtlCol="0">
            <a:spAutoFit/>
          </a:bodyPr>
          <a:lstStyle/>
          <a:p>
            <a:r>
              <a:rPr lang="en-GB" dirty="0"/>
              <a:t>LO: To comment on how impressions are created.</a:t>
            </a:r>
          </a:p>
        </p:txBody>
      </p:sp>
      <p:sp>
        <p:nvSpPr>
          <p:cNvPr id="3" name="Rounded Rectangle 3">
            <a:extLst>
              <a:ext uri="{FF2B5EF4-FFF2-40B4-BE49-F238E27FC236}">
                <a16:creationId xmlns:a16="http://schemas.microsoft.com/office/drawing/2014/main" id="{33106FEF-35E0-4D12-A2CA-F692B06A2370}"/>
              </a:ext>
            </a:extLst>
          </p:cNvPr>
          <p:cNvSpPr/>
          <p:nvPr/>
        </p:nvSpPr>
        <p:spPr>
          <a:xfrm>
            <a:off x="8812696" y="6082748"/>
            <a:ext cx="3243176" cy="647906"/>
          </a:xfrm>
          <a:prstGeom prst="roundRect">
            <a:avLst/>
          </a:prstGeom>
          <a:solidFill>
            <a:schemeClr val="accent1">
              <a:lumMod val="20000"/>
              <a:lumOff val="80000"/>
            </a:schemeClr>
          </a:solidFill>
          <a:ln>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4400" b="1" dirty="0"/>
              <a:t>Use  </a:t>
            </a:r>
            <a:r>
              <a:rPr lang="en-GB" sz="4400" b="1" dirty="0">
                <a:solidFill>
                  <a:srgbClr val="FF0000"/>
                </a:solidFill>
              </a:rPr>
              <a:t>P</a:t>
            </a:r>
            <a:r>
              <a:rPr lang="en-GB" sz="4400" b="1" dirty="0">
                <a:solidFill>
                  <a:srgbClr val="FFC000"/>
                </a:solidFill>
              </a:rPr>
              <a:t>E</a:t>
            </a:r>
            <a:r>
              <a:rPr lang="en-GB" sz="4400" b="1" dirty="0">
                <a:solidFill>
                  <a:srgbClr val="00B050"/>
                </a:solidFill>
              </a:rPr>
              <a:t>T</a:t>
            </a:r>
            <a:r>
              <a:rPr lang="en-GB" sz="4400" b="1" dirty="0">
                <a:solidFill>
                  <a:srgbClr val="0070C0"/>
                </a:solidFill>
              </a:rPr>
              <a:t>E</a:t>
            </a:r>
            <a:r>
              <a:rPr lang="en-GB" sz="4400" b="1" dirty="0">
                <a:solidFill>
                  <a:srgbClr val="7030A0"/>
                </a:solidFill>
              </a:rPr>
              <a:t>R</a:t>
            </a:r>
            <a:r>
              <a:rPr lang="en-GB" sz="4400" b="1" dirty="0"/>
              <a:t>!</a:t>
            </a:r>
          </a:p>
        </p:txBody>
      </p:sp>
    </p:spTree>
    <p:extLst>
      <p:ext uri="{BB962C8B-B14F-4D97-AF65-F5344CB8AC3E}">
        <p14:creationId xmlns:p14="http://schemas.microsoft.com/office/powerpoint/2010/main" val="1224064013"/>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1" name="Picture 3">
            <a:extLst>
              <a:ext uri="{FF2B5EF4-FFF2-40B4-BE49-F238E27FC236}">
                <a16:creationId xmlns:a16="http://schemas.microsoft.com/office/drawing/2014/main" id="{68492F93-3923-43F9-A539-21E25BF362F8}"/>
              </a:ext>
            </a:extLst>
          </p:cNvPr>
          <p:cNvPicPr>
            <a:picLocks noChangeAspect="1"/>
          </p:cNvPicPr>
          <p:nvPr/>
        </p:nvPicPr>
        <p:blipFill rotWithShape="1">
          <a:blip r:embed="rId3"/>
          <a:srcRect t="13486" b="2244"/>
          <a:stretch/>
        </p:blipFill>
        <p:spPr>
          <a:xfrm>
            <a:off x="20" y="10"/>
            <a:ext cx="12191980" cy="6857990"/>
          </a:xfrm>
          <a:prstGeom prst="rect">
            <a:avLst/>
          </a:prstGeom>
        </p:spPr>
      </p:pic>
      <p:sp>
        <p:nvSpPr>
          <p:cNvPr id="5" name="Title 4">
            <a:extLst>
              <a:ext uri="{FF2B5EF4-FFF2-40B4-BE49-F238E27FC236}">
                <a16:creationId xmlns:a16="http://schemas.microsoft.com/office/drawing/2014/main" id="{556A06DF-CE0D-4E5C-9352-4D123D981A99}"/>
              </a:ext>
            </a:extLst>
          </p:cNvPr>
          <p:cNvSpPr>
            <a:spLocks noGrp="1"/>
          </p:cNvSpPr>
          <p:nvPr>
            <p:ph type="title"/>
          </p:nvPr>
        </p:nvSpPr>
        <p:spPr>
          <a:xfrm>
            <a:off x="834496" y="168812"/>
            <a:ext cx="7500035" cy="839235"/>
          </a:xfrm>
          <a:solidFill>
            <a:schemeClr val="accent1">
              <a:lumMod val="20000"/>
              <a:lumOff val="80000"/>
            </a:schemeClr>
          </a:solidFill>
        </p:spPr>
        <p:txBody>
          <a:bodyPr>
            <a:normAutofit/>
          </a:bodyPr>
          <a:lstStyle/>
          <a:p>
            <a:r>
              <a:rPr lang="en-GB" sz="4000" u="sng" dirty="0">
                <a:solidFill>
                  <a:schemeClr val="bg1"/>
                </a:solidFill>
              </a:rPr>
              <a:t>Paper 1: Hurricane Hazel Q5</a:t>
            </a:r>
          </a:p>
        </p:txBody>
      </p:sp>
      <p:sp>
        <p:nvSpPr>
          <p:cNvPr id="6" name="Content Placeholder 5">
            <a:extLst>
              <a:ext uri="{FF2B5EF4-FFF2-40B4-BE49-F238E27FC236}">
                <a16:creationId xmlns:a16="http://schemas.microsoft.com/office/drawing/2014/main" id="{715AAC3A-09A0-4321-8C1D-20935E07D2F4}"/>
              </a:ext>
            </a:extLst>
          </p:cNvPr>
          <p:cNvSpPr>
            <a:spLocks noGrp="1"/>
          </p:cNvSpPr>
          <p:nvPr>
            <p:ph idx="1"/>
          </p:nvPr>
        </p:nvSpPr>
        <p:spPr>
          <a:xfrm>
            <a:off x="8541071" y="2069980"/>
            <a:ext cx="3301159" cy="3311089"/>
          </a:xfrm>
          <a:solidFill>
            <a:schemeClr val="accent1">
              <a:lumMod val="20000"/>
              <a:lumOff val="80000"/>
            </a:schemeClr>
          </a:solidFill>
        </p:spPr>
        <p:txBody>
          <a:bodyPr>
            <a:normAutofit/>
          </a:bodyPr>
          <a:lstStyle/>
          <a:p>
            <a:pPr marL="0" indent="0" algn="ctr">
              <a:buNone/>
            </a:pPr>
            <a:r>
              <a:rPr lang="en-GB" sz="3200" dirty="0">
                <a:solidFill>
                  <a:schemeClr val="bg1"/>
                </a:solidFill>
                <a:latin typeface="Aharoni" panose="02010803020104030203" pitchFamily="2" charset="-79"/>
                <a:cs typeface="Aharoni" panose="02010803020104030203" pitchFamily="2" charset="-79"/>
              </a:rPr>
              <a:t>How many alternatives can you think of instead of saying, “IN MY OPINION…”?</a:t>
            </a:r>
          </a:p>
        </p:txBody>
      </p:sp>
      <p:sp>
        <p:nvSpPr>
          <p:cNvPr id="7" name="TextBox 6">
            <a:extLst>
              <a:ext uri="{FF2B5EF4-FFF2-40B4-BE49-F238E27FC236}">
                <a16:creationId xmlns:a16="http://schemas.microsoft.com/office/drawing/2014/main" id="{A5AF3163-B60D-4E3D-93B2-AFBE0ECA7439}"/>
              </a:ext>
            </a:extLst>
          </p:cNvPr>
          <p:cNvSpPr txBox="1"/>
          <p:nvPr/>
        </p:nvSpPr>
        <p:spPr>
          <a:xfrm rot="16200000">
            <a:off x="-3075052" y="3075050"/>
            <a:ext cx="6857990" cy="707886"/>
          </a:xfrm>
          <a:prstGeom prst="rect">
            <a:avLst/>
          </a:prstGeom>
          <a:solidFill>
            <a:srgbClr val="98F0BA"/>
          </a:solidFill>
        </p:spPr>
        <p:txBody>
          <a:bodyPr wrap="square" rtlCol="0">
            <a:spAutoFit/>
          </a:bodyPr>
          <a:lstStyle/>
          <a:p>
            <a:pPr algn="ctr"/>
            <a:r>
              <a:rPr lang="en-GB" sz="4000" b="1" dirty="0">
                <a:solidFill>
                  <a:schemeClr val="bg1"/>
                </a:solidFill>
                <a:latin typeface="Century Gothic" panose="020B0502020202020204" pitchFamily="34" charset="0"/>
              </a:rPr>
              <a:t>Do Now</a:t>
            </a:r>
          </a:p>
        </p:txBody>
      </p:sp>
      <p:sp>
        <p:nvSpPr>
          <p:cNvPr id="2" name="TextBox 1">
            <a:extLst>
              <a:ext uri="{FF2B5EF4-FFF2-40B4-BE49-F238E27FC236}">
                <a16:creationId xmlns:a16="http://schemas.microsoft.com/office/drawing/2014/main" id="{66BFC1DB-03AC-40F4-A9C0-0ABD6F121DF4}"/>
              </a:ext>
            </a:extLst>
          </p:cNvPr>
          <p:cNvSpPr txBox="1"/>
          <p:nvPr/>
        </p:nvSpPr>
        <p:spPr>
          <a:xfrm>
            <a:off x="834496" y="6443003"/>
            <a:ext cx="5763252" cy="369332"/>
          </a:xfrm>
          <a:prstGeom prst="rect">
            <a:avLst/>
          </a:prstGeom>
          <a:noFill/>
        </p:spPr>
        <p:txBody>
          <a:bodyPr wrap="square" rtlCol="0">
            <a:spAutoFit/>
          </a:bodyPr>
          <a:lstStyle/>
          <a:p>
            <a:r>
              <a:rPr lang="en-GB" dirty="0"/>
              <a:t>LO: To make judgements about a character.</a:t>
            </a:r>
          </a:p>
        </p:txBody>
      </p:sp>
      <p:sp>
        <p:nvSpPr>
          <p:cNvPr id="9" name="Rectangle: Rounded Corners 8">
            <a:extLst>
              <a:ext uri="{FF2B5EF4-FFF2-40B4-BE49-F238E27FC236}">
                <a16:creationId xmlns:a16="http://schemas.microsoft.com/office/drawing/2014/main" id="{241513E2-2DEC-441C-9219-4E1C6172213A}"/>
              </a:ext>
            </a:extLst>
          </p:cNvPr>
          <p:cNvSpPr/>
          <p:nvPr/>
        </p:nvSpPr>
        <p:spPr>
          <a:xfrm>
            <a:off x="3222887" y="3123554"/>
            <a:ext cx="3102964" cy="1618938"/>
          </a:xfrm>
          <a:prstGeom prst="roundRect">
            <a:avLst/>
          </a:prstGeom>
          <a:solidFill>
            <a:srgbClr val="C218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a:t>IN MY OPINION…</a:t>
            </a:r>
          </a:p>
        </p:txBody>
      </p:sp>
      <p:cxnSp>
        <p:nvCxnSpPr>
          <p:cNvPr id="12" name="Straight Arrow Connector 11">
            <a:extLst>
              <a:ext uri="{FF2B5EF4-FFF2-40B4-BE49-F238E27FC236}">
                <a16:creationId xmlns:a16="http://schemas.microsoft.com/office/drawing/2014/main" id="{CCEADCEE-C950-479A-838A-06DD5234ED42}"/>
              </a:ext>
            </a:extLst>
          </p:cNvPr>
          <p:cNvCxnSpPr/>
          <p:nvPr/>
        </p:nvCxnSpPr>
        <p:spPr>
          <a:xfrm>
            <a:off x="5992743" y="4742492"/>
            <a:ext cx="914400" cy="914400"/>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48C66272-BC1C-4510-B7DF-C612115E54A7}"/>
              </a:ext>
            </a:extLst>
          </p:cNvPr>
          <p:cNvCxnSpPr>
            <a:cxnSpLocks/>
          </p:cNvCxnSpPr>
          <p:nvPr/>
        </p:nvCxnSpPr>
        <p:spPr>
          <a:xfrm>
            <a:off x="6325851" y="4017020"/>
            <a:ext cx="969364" cy="447039"/>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DA995612-E5F4-4DA0-A8E5-53F3905781A8}"/>
              </a:ext>
            </a:extLst>
          </p:cNvPr>
          <p:cNvCxnSpPr>
            <a:cxnSpLocks/>
          </p:cNvCxnSpPr>
          <p:nvPr/>
        </p:nvCxnSpPr>
        <p:spPr>
          <a:xfrm flipV="1">
            <a:off x="4859350" y="1953830"/>
            <a:ext cx="218993" cy="1155055"/>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298E177-A9DF-45BE-B826-F459C2328231}"/>
              </a:ext>
            </a:extLst>
          </p:cNvPr>
          <p:cNvCxnSpPr>
            <a:cxnSpLocks/>
          </p:cNvCxnSpPr>
          <p:nvPr/>
        </p:nvCxnSpPr>
        <p:spPr>
          <a:xfrm flipH="1" flipV="1">
            <a:off x="2803160" y="2099316"/>
            <a:ext cx="1086826" cy="1024238"/>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EE6298F6-4C8A-417F-A5EA-AD5E03B41CD3}"/>
              </a:ext>
            </a:extLst>
          </p:cNvPr>
          <p:cNvCxnSpPr>
            <a:cxnSpLocks/>
          </p:cNvCxnSpPr>
          <p:nvPr/>
        </p:nvCxnSpPr>
        <p:spPr>
          <a:xfrm flipH="1">
            <a:off x="3514807" y="4742492"/>
            <a:ext cx="728672" cy="771275"/>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2BE632EF-19C4-4482-8E66-108E22985260}"/>
              </a:ext>
            </a:extLst>
          </p:cNvPr>
          <p:cNvCxnSpPr>
            <a:cxnSpLocks/>
          </p:cNvCxnSpPr>
          <p:nvPr/>
        </p:nvCxnSpPr>
        <p:spPr>
          <a:xfrm flipV="1">
            <a:off x="6341689" y="1953830"/>
            <a:ext cx="1219200" cy="1422078"/>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C149FA0F-1686-4FBA-B011-00947A83C93F}"/>
              </a:ext>
            </a:extLst>
          </p:cNvPr>
          <p:cNvCxnSpPr>
            <a:cxnSpLocks/>
          </p:cNvCxnSpPr>
          <p:nvPr/>
        </p:nvCxnSpPr>
        <p:spPr>
          <a:xfrm>
            <a:off x="5077519" y="4765325"/>
            <a:ext cx="824" cy="615744"/>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093F5956-B39D-4E01-8D38-79DDC69BC5A5}"/>
              </a:ext>
            </a:extLst>
          </p:cNvPr>
          <p:cNvCxnSpPr>
            <a:cxnSpLocks/>
          </p:cNvCxnSpPr>
          <p:nvPr/>
        </p:nvCxnSpPr>
        <p:spPr>
          <a:xfrm flipH="1">
            <a:off x="1591447" y="3977495"/>
            <a:ext cx="1594792" cy="119767"/>
          </a:xfrm>
          <a:prstGeom prst="straightConnector1">
            <a:avLst/>
          </a:prstGeom>
          <a:ln w="63500">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8697575"/>
      </p:ext>
    </p:extLst>
  </p:cSld>
  <p:clrMapOvr>
    <a:overrideClrMapping bg1="dk1" tx1="lt1" bg2="dk2"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1" name="Picture 3">
            <a:extLst>
              <a:ext uri="{FF2B5EF4-FFF2-40B4-BE49-F238E27FC236}">
                <a16:creationId xmlns:a16="http://schemas.microsoft.com/office/drawing/2014/main" id="{68492F93-3923-43F9-A539-21E25BF362F8}"/>
              </a:ext>
            </a:extLst>
          </p:cNvPr>
          <p:cNvPicPr>
            <a:picLocks noChangeAspect="1"/>
          </p:cNvPicPr>
          <p:nvPr/>
        </p:nvPicPr>
        <p:blipFill rotWithShape="1">
          <a:blip r:embed="rId3"/>
          <a:srcRect t="13486" b="2244"/>
          <a:stretch/>
        </p:blipFill>
        <p:spPr>
          <a:xfrm>
            <a:off x="20" y="10"/>
            <a:ext cx="12191980" cy="6857990"/>
          </a:xfrm>
          <a:prstGeom prst="rect">
            <a:avLst/>
          </a:prstGeom>
        </p:spPr>
      </p:pic>
      <p:sp>
        <p:nvSpPr>
          <p:cNvPr id="5" name="Title 4">
            <a:extLst>
              <a:ext uri="{FF2B5EF4-FFF2-40B4-BE49-F238E27FC236}">
                <a16:creationId xmlns:a16="http://schemas.microsoft.com/office/drawing/2014/main" id="{556A06DF-CE0D-4E5C-9352-4D123D981A99}"/>
              </a:ext>
            </a:extLst>
          </p:cNvPr>
          <p:cNvSpPr>
            <a:spLocks noGrp="1"/>
          </p:cNvSpPr>
          <p:nvPr>
            <p:ph type="title"/>
          </p:nvPr>
        </p:nvSpPr>
        <p:spPr>
          <a:xfrm>
            <a:off x="4065469" y="176053"/>
            <a:ext cx="4061061" cy="839235"/>
          </a:xfrm>
          <a:solidFill>
            <a:schemeClr val="accent1">
              <a:lumMod val="20000"/>
              <a:lumOff val="80000"/>
            </a:schemeClr>
          </a:solidFill>
        </p:spPr>
        <p:txBody>
          <a:bodyPr>
            <a:normAutofit fontScale="90000"/>
          </a:bodyPr>
          <a:lstStyle/>
          <a:p>
            <a:pPr algn="ctr"/>
            <a:r>
              <a:rPr lang="en-GB" sz="5400" u="sng" dirty="0">
                <a:solidFill>
                  <a:schemeClr val="bg1"/>
                </a:solidFill>
              </a:rPr>
              <a:t>Question A5</a:t>
            </a:r>
          </a:p>
        </p:txBody>
      </p:sp>
      <p:sp>
        <p:nvSpPr>
          <p:cNvPr id="6" name="Content Placeholder 5">
            <a:extLst>
              <a:ext uri="{FF2B5EF4-FFF2-40B4-BE49-F238E27FC236}">
                <a16:creationId xmlns:a16="http://schemas.microsoft.com/office/drawing/2014/main" id="{715AAC3A-09A0-4321-8C1D-20935E07D2F4}"/>
              </a:ext>
            </a:extLst>
          </p:cNvPr>
          <p:cNvSpPr>
            <a:spLocks noGrp="1"/>
          </p:cNvSpPr>
          <p:nvPr>
            <p:ph idx="1"/>
          </p:nvPr>
        </p:nvSpPr>
        <p:spPr>
          <a:xfrm>
            <a:off x="1561513" y="1561514"/>
            <a:ext cx="9425353" cy="4628271"/>
          </a:xfrm>
          <a:solidFill>
            <a:schemeClr val="accent1">
              <a:lumMod val="20000"/>
              <a:lumOff val="80000"/>
            </a:schemeClr>
          </a:solidFill>
        </p:spPr>
        <p:txBody>
          <a:bodyPr>
            <a:normAutofit/>
          </a:bodyPr>
          <a:lstStyle/>
          <a:p>
            <a:r>
              <a:rPr lang="en-GB" sz="3200" dirty="0">
                <a:solidFill>
                  <a:schemeClr val="bg1"/>
                </a:solidFill>
              </a:rPr>
              <a:t>Question focused on evaluation and your own opinions 10 marks – 15 minutes. </a:t>
            </a:r>
          </a:p>
          <a:p>
            <a:r>
              <a:rPr lang="en-GB" sz="3200" dirty="0">
                <a:solidFill>
                  <a:schemeClr val="bg1"/>
                </a:solidFill>
              </a:rPr>
              <a:t>7-8 quotes (some embedded) Use PETER!</a:t>
            </a:r>
          </a:p>
          <a:p>
            <a:r>
              <a:rPr lang="en-GB" sz="3200" dirty="0">
                <a:solidFill>
                  <a:schemeClr val="bg1"/>
                </a:solidFill>
              </a:rPr>
              <a:t>Clearly show your opinion (I think.../I agree… etc)</a:t>
            </a:r>
          </a:p>
          <a:p>
            <a:r>
              <a:rPr lang="en-GB" sz="3200" dirty="0">
                <a:solidFill>
                  <a:schemeClr val="bg1"/>
                </a:solidFill>
              </a:rPr>
              <a:t>Use the WHOLE of the text when selecting quotations.</a:t>
            </a:r>
            <a:endParaRPr lang="en-GB" sz="3200" b="1" i="1" dirty="0">
              <a:solidFill>
                <a:schemeClr val="bg1"/>
              </a:solidFill>
            </a:endParaRPr>
          </a:p>
          <a:p>
            <a:r>
              <a:rPr lang="en-GB" sz="3200" b="1" i="1" dirty="0">
                <a:solidFill>
                  <a:schemeClr val="bg1"/>
                </a:solidFill>
              </a:rPr>
              <a:t>How far do you agree with the statement provided?</a:t>
            </a:r>
            <a:endParaRPr lang="en-GB" sz="3200" dirty="0">
              <a:solidFill>
                <a:schemeClr val="bg1"/>
              </a:solidFill>
            </a:endParaRPr>
          </a:p>
        </p:txBody>
      </p:sp>
      <p:sp>
        <p:nvSpPr>
          <p:cNvPr id="7" name="TextBox 6">
            <a:extLst>
              <a:ext uri="{FF2B5EF4-FFF2-40B4-BE49-F238E27FC236}">
                <a16:creationId xmlns:a16="http://schemas.microsoft.com/office/drawing/2014/main" id="{A5AF3163-B60D-4E3D-93B2-AFBE0ECA7439}"/>
              </a:ext>
            </a:extLst>
          </p:cNvPr>
          <p:cNvSpPr txBox="1"/>
          <p:nvPr/>
        </p:nvSpPr>
        <p:spPr>
          <a:xfrm rot="16200000">
            <a:off x="-3075052" y="3075050"/>
            <a:ext cx="6857990" cy="707886"/>
          </a:xfrm>
          <a:prstGeom prst="rect">
            <a:avLst/>
          </a:prstGeom>
          <a:solidFill>
            <a:srgbClr val="98F0BA"/>
          </a:solidFill>
        </p:spPr>
        <p:txBody>
          <a:bodyPr wrap="square" rtlCol="0">
            <a:spAutoFit/>
          </a:bodyPr>
          <a:lstStyle/>
          <a:p>
            <a:pPr algn="ctr"/>
            <a:r>
              <a:rPr lang="en-GB" sz="4000" b="1" dirty="0">
                <a:solidFill>
                  <a:schemeClr val="bg1"/>
                </a:solidFill>
                <a:latin typeface="Century Gothic" panose="020B0502020202020204" pitchFamily="34" charset="0"/>
              </a:rPr>
              <a:t>Learning Content</a:t>
            </a:r>
          </a:p>
        </p:txBody>
      </p:sp>
      <p:sp>
        <p:nvSpPr>
          <p:cNvPr id="2" name="TextBox 1">
            <a:extLst>
              <a:ext uri="{FF2B5EF4-FFF2-40B4-BE49-F238E27FC236}">
                <a16:creationId xmlns:a16="http://schemas.microsoft.com/office/drawing/2014/main" id="{66BFC1DB-03AC-40F4-A9C0-0ABD6F121DF4}"/>
              </a:ext>
            </a:extLst>
          </p:cNvPr>
          <p:cNvSpPr txBox="1"/>
          <p:nvPr/>
        </p:nvSpPr>
        <p:spPr>
          <a:xfrm>
            <a:off x="834496" y="6443003"/>
            <a:ext cx="5763252" cy="369332"/>
          </a:xfrm>
          <a:prstGeom prst="rect">
            <a:avLst/>
          </a:prstGeom>
          <a:noFill/>
        </p:spPr>
        <p:txBody>
          <a:bodyPr wrap="square" rtlCol="0">
            <a:spAutoFit/>
          </a:bodyPr>
          <a:lstStyle/>
          <a:p>
            <a:r>
              <a:rPr lang="en-GB" dirty="0"/>
              <a:t>LO: To make judgements about a character.</a:t>
            </a:r>
          </a:p>
        </p:txBody>
      </p:sp>
    </p:spTree>
    <p:extLst>
      <p:ext uri="{BB962C8B-B14F-4D97-AF65-F5344CB8AC3E}">
        <p14:creationId xmlns:p14="http://schemas.microsoft.com/office/powerpoint/2010/main" val="1496061413"/>
      </p:ext>
    </p:extLst>
  </p:cSld>
  <p:clrMapOvr>
    <a:overrideClrMapping bg1="dk1" tx1="lt1" bg2="dk2" tx2="lt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1" name="Picture 3">
            <a:extLst>
              <a:ext uri="{FF2B5EF4-FFF2-40B4-BE49-F238E27FC236}">
                <a16:creationId xmlns:a16="http://schemas.microsoft.com/office/drawing/2014/main" id="{68492F93-3923-43F9-A539-21E25BF362F8}"/>
              </a:ext>
            </a:extLst>
          </p:cNvPr>
          <p:cNvPicPr>
            <a:picLocks noChangeAspect="1"/>
          </p:cNvPicPr>
          <p:nvPr/>
        </p:nvPicPr>
        <p:blipFill rotWithShape="1">
          <a:blip r:embed="rId3"/>
          <a:srcRect t="13486" b="2244"/>
          <a:stretch/>
        </p:blipFill>
        <p:spPr>
          <a:xfrm>
            <a:off x="20" y="10"/>
            <a:ext cx="12191980" cy="6857990"/>
          </a:xfrm>
          <a:prstGeom prst="rect">
            <a:avLst/>
          </a:prstGeom>
        </p:spPr>
      </p:pic>
      <p:sp>
        <p:nvSpPr>
          <p:cNvPr id="6" name="Content Placeholder 5">
            <a:extLst>
              <a:ext uri="{FF2B5EF4-FFF2-40B4-BE49-F238E27FC236}">
                <a16:creationId xmlns:a16="http://schemas.microsoft.com/office/drawing/2014/main" id="{715AAC3A-09A0-4321-8C1D-20935E07D2F4}"/>
              </a:ext>
            </a:extLst>
          </p:cNvPr>
          <p:cNvSpPr>
            <a:spLocks noGrp="1"/>
          </p:cNvSpPr>
          <p:nvPr>
            <p:ph idx="1"/>
          </p:nvPr>
        </p:nvSpPr>
        <p:spPr>
          <a:xfrm>
            <a:off x="1187989" y="352735"/>
            <a:ext cx="9816021" cy="4628271"/>
          </a:xfrm>
          <a:solidFill>
            <a:schemeClr val="accent1">
              <a:lumMod val="20000"/>
              <a:lumOff val="80000"/>
            </a:schemeClr>
          </a:solidFill>
        </p:spPr>
        <p:txBody>
          <a:bodyPr>
            <a:normAutofit fontScale="92500"/>
          </a:bodyPr>
          <a:lstStyle/>
          <a:p>
            <a:pPr marL="0" indent="0">
              <a:buNone/>
            </a:pPr>
            <a:r>
              <a:rPr lang="en-GB" sz="3200" b="1" dirty="0">
                <a:solidFill>
                  <a:schemeClr val="bg1"/>
                </a:solidFill>
              </a:rPr>
              <a:t>Now consider the whole of the passage.</a:t>
            </a:r>
          </a:p>
          <a:p>
            <a:pPr marL="0" indent="0">
              <a:buNone/>
            </a:pPr>
            <a:r>
              <a:rPr lang="en-GB" sz="3200" b="1" dirty="0">
                <a:solidFill>
                  <a:schemeClr val="bg1"/>
                </a:solidFill>
              </a:rPr>
              <a:t>A5. </a:t>
            </a:r>
            <a:r>
              <a:rPr lang="en-GB" sz="3200" dirty="0">
                <a:solidFill>
                  <a:schemeClr val="bg1"/>
                </a:solidFill>
              </a:rPr>
              <a:t>Evaluate the way Hazel is presented in this passage.</a:t>
            </a:r>
          </a:p>
          <a:p>
            <a:pPr marL="0" indent="0">
              <a:buNone/>
            </a:pPr>
            <a:endParaRPr lang="en-GB" sz="3200" dirty="0">
              <a:solidFill>
                <a:schemeClr val="bg1"/>
              </a:solidFill>
            </a:endParaRPr>
          </a:p>
          <a:p>
            <a:pPr marL="0" indent="0">
              <a:buNone/>
            </a:pPr>
            <a:r>
              <a:rPr lang="en-GB" sz="3200" i="1" dirty="0">
                <a:solidFill>
                  <a:schemeClr val="bg1"/>
                </a:solidFill>
              </a:rPr>
              <a:t>You should write about:</a:t>
            </a:r>
          </a:p>
          <a:p>
            <a:r>
              <a:rPr lang="en-GB" sz="3200" i="1" dirty="0">
                <a:solidFill>
                  <a:schemeClr val="bg1"/>
                </a:solidFill>
              </a:rPr>
              <a:t>Your own thoughts and feelings about how Hazel is presented in the passage as a whole</a:t>
            </a:r>
          </a:p>
          <a:p>
            <a:r>
              <a:rPr lang="en-GB" sz="3200" i="1" dirty="0">
                <a:solidFill>
                  <a:schemeClr val="bg1"/>
                </a:solidFill>
              </a:rPr>
              <a:t>How the writer has created these thoughts and feelings.</a:t>
            </a:r>
            <a:endParaRPr lang="en-GB" sz="3200" b="1" dirty="0">
              <a:solidFill>
                <a:schemeClr val="bg1"/>
              </a:solidFill>
            </a:endParaRPr>
          </a:p>
        </p:txBody>
      </p:sp>
      <p:sp>
        <p:nvSpPr>
          <p:cNvPr id="7" name="TextBox 6">
            <a:extLst>
              <a:ext uri="{FF2B5EF4-FFF2-40B4-BE49-F238E27FC236}">
                <a16:creationId xmlns:a16="http://schemas.microsoft.com/office/drawing/2014/main" id="{A5AF3163-B60D-4E3D-93B2-AFBE0ECA7439}"/>
              </a:ext>
            </a:extLst>
          </p:cNvPr>
          <p:cNvSpPr txBox="1"/>
          <p:nvPr/>
        </p:nvSpPr>
        <p:spPr>
          <a:xfrm rot="16200000">
            <a:off x="-3075052" y="3075050"/>
            <a:ext cx="6857990" cy="707886"/>
          </a:xfrm>
          <a:prstGeom prst="rect">
            <a:avLst/>
          </a:prstGeom>
          <a:solidFill>
            <a:srgbClr val="98F0BA"/>
          </a:solidFill>
        </p:spPr>
        <p:txBody>
          <a:bodyPr wrap="square" rtlCol="0">
            <a:spAutoFit/>
          </a:bodyPr>
          <a:lstStyle/>
          <a:p>
            <a:pPr algn="ctr"/>
            <a:r>
              <a:rPr lang="en-GB" sz="4000" b="1" dirty="0">
                <a:solidFill>
                  <a:schemeClr val="bg1"/>
                </a:solidFill>
                <a:latin typeface="Century Gothic" panose="020B0502020202020204" pitchFamily="34" charset="0"/>
              </a:rPr>
              <a:t>Checking Understanding</a:t>
            </a:r>
          </a:p>
        </p:txBody>
      </p:sp>
      <p:sp>
        <p:nvSpPr>
          <p:cNvPr id="2" name="TextBox 1">
            <a:extLst>
              <a:ext uri="{FF2B5EF4-FFF2-40B4-BE49-F238E27FC236}">
                <a16:creationId xmlns:a16="http://schemas.microsoft.com/office/drawing/2014/main" id="{66BFC1DB-03AC-40F4-A9C0-0ABD6F121DF4}"/>
              </a:ext>
            </a:extLst>
          </p:cNvPr>
          <p:cNvSpPr txBox="1"/>
          <p:nvPr/>
        </p:nvSpPr>
        <p:spPr>
          <a:xfrm>
            <a:off x="834496" y="6443003"/>
            <a:ext cx="5763252" cy="369332"/>
          </a:xfrm>
          <a:prstGeom prst="rect">
            <a:avLst/>
          </a:prstGeom>
          <a:noFill/>
        </p:spPr>
        <p:txBody>
          <a:bodyPr wrap="square" rtlCol="0">
            <a:spAutoFit/>
          </a:bodyPr>
          <a:lstStyle/>
          <a:p>
            <a:r>
              <a:rPr lang="en-GB" dirty="0"/>
              <a:t>LO: To make judgements about a character.</a:t>
            </a:r>
          </a:p>
        </p:txBody>
      </p:sp>
      <p:sp>
        <p:nvSpPr>
          <p:cNvPr id="3" name="Rectangle: Rounded Corners 2">
            <a:extLst>
              <a:ext uri="{FF2B5EF4-FFF2-40B4-BE49-F238E27FC236}">
                <a16:creationId xmlns:a16="http://schemas.microsoft.com/office/drawing/2014/main" id="{84B06B56-6F78-4948-B306-5695E70D2E1D}"/>
              </a:ext>
            </a:extLst>
          </p:cNvPr>
          <p:cNvSpPr/>
          <p:nvPr/>
        </p:nvSpPr>
        <p:spPr>
          <a:xfrm>
            <a:off x="7225260" y="4927821"/>
            <a:ext cx="4601979" cy="1568368"/>
          </a:xfrm>
          <a:prstGeom prst="roundRect">
            <a:avLst/>
          </a:prstGeom>
          <a:solidFill>
            <a:srgbClr val="C21879"/>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dirty="0">
                <a:latin typeface="Aharoni" panose="02010803020104030203" pitchFamily="2" charset="-79"/>
                <a:cs typeface="Aharoni" panose="02010803020104030203" pitchFamily="2" charset="-79"/>
              </a:rPr>
              <a:t>What are your initial thoughts?</a:t>
            </a:r>
          </a:p>
        </p:txBody>
      </p:sp>
    </p:spTree>
    <p:extLst>
      <p:ext uri="{BB962C8B-B14F-4D97-AF65-F5344CB8AC3E}">
        <p14:creationId xmlns:p14="http://schemas.microsoft.com/office/powerpoint/2010/main" val="3100469356"/>
      </p:ext>
    </p:extLst>
  </p:cSld>
  <p:clrMapOvr>
    <a:overrideClrMapping bg1="dk1" tx1="lt1" bg2="dk2" tx2="lt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1" name="Picture 3">
            <a:extLst>
              <a:ext uri="{FF2B5EF4-FFF2-40B4-BE49-F238E27FC236}">
                <a16:creationId xmlns:a16="http://schemas.microsoft.com/office/drawing/2014/main" id="{68492F93-3923-43F9-A539-21E25BF362F8}"/>
              </a:ext>
            </a:extLst>
          </p:cNvPr>
          <p:cNvPicPr>
            <a:picLocks noChangeAspect="1"/>
          </p:cNvPicPr>
          <p:nvPr/>
        </p:nvPicPr>
        <p:blipFill rotWithShape="1">
          <a:blip r:embed="rId3"/>
          <a:srcRect t="13486" b="2244"/>
          <a:stretch/>
        </p:blipFill>
        <p:spPr>
          <a:xfrm>
            <a:off x="20" y="10"/>
            <a:ext cx="12191980" cy="6857990"/>
          </a:xfrm>
          <a:prstGeom prst="rect">
            <a:avLst/>
          </a:prstGeom>
        </p:spPr>
      </p:pic>
      <p:sp>
        <p:nvSpPr>
          <p:cNvPr id="6" name="Content Placeholder 5">
            <a:extLst>
              <a:ext uri="{FF2B5EF4-FFF2-40B4-BE49-F238E27FC236}">
                <a16:creationId xmlns:a16="http://schemas.microsoft.com/office/drawing/2014/main" id="{715AAC3A-09A0-4321-8C1D-20935E07D2F4}"/>
              </a:ext>
            </a:extLst>
          </p:cNvPr>
          <p:cNvSpPr>
            <a:spLocks noGrp="1"/>
          </p:cNvSpPr>
          <p:nvPr>
            <p:ph idx="1"/>
          </p:nvPr>
        </p:nvSpPr>
        <p:spPr>
          <a:xfrm>
            <a:off x="834496" y="150595"/>
            <a:ext cx="11232586" cy="898715"/>
          </a:xfrm>
          <a:solidFill>
            <a:schemeClr val="accent1">
              <a:lumMod val="20000"/>
              <a:lumOff val="80000"/>
            </a:schemeClr>
          </a:solidFill>
        </p:spPr>
        <p:txBody>
          <a:bodyPr>
            <a:normAutofit fontScale="85000" lnSpcReduction="20000"/>
          </a:bodyPr>
          <a:lstStyle/>
          <a:p>
            <a:pPr marL="0" indent="0">
              <a:buNone/>
            </a:pPr>
            <a:r>
              <a:rPr lang="en-GB" sz="3200" b="1" dirty="0">
                <a:solidFill>
                  <a:schemeClr val="bg1"/>
                </a:solidFill>
              </a:rPr>
              <a:t>Now consider the whole of the passage. A5. </a:t>
            </a:r>
            <a:r>
              <a:rPr lang="en-GB" sz="3200" dirty="0">
                <a:solidFill>
                  <a:schemeClr val="bg1"/>
                </a:solidFill>
              </a:rPr>
              <a:t>Evaluate the way Hazel is presented in this passage.</a:t>
            </a:r>
          </a:p>
        </p:txBody>
      </p:sp>
      <p:sp>
        <p:nvSpPr>
          <p:cNvPr id="7" name="TextBox 6">
            <a:extLst>
              <a:ext uri="{FF2B5EF4-FFF2-40B4-BE49-F238E27FC236}">
                <a16:creationId xmlns:a16="http://schemas.microsoft.com/office/drawing/2014/main" id="{A5AF3163-B60D-4E3D-93B2-AFBE0ECA7439}"/>
              </a:ext>
            </a:extLst>
          </p:cNvPr>
          <p:cNvSpPr txBox="1"/>
          <p:nvPr/>
        </p:nvSpPr>
        <p:spPr>
          <a:xfrm rot="16200000">
            <a:off x="-3075052" y="3075050"/>
            <a:ext cx="6857990" cy="707886"/>
          </a:xfrm>
          <a:prstGeom prst="rect">
            <a:avLst/>
          </a:prstGeom>
          <a:solidFill>
            <a:srgbClr val="98F0BA"/>
          </a:solidFill>
        </p:spPr>
        <p:txBody>
          <a:bodyPr wrap="square" rtlCol="0">
            <a:spAutoFit/>
          </a:bodyPr>
          <a:lstStyle/>
          <a:p>
            <a:pPr algn="ctr"/>
            <a:r>
              <a:rPr lang="en-GB" sz="4000" b="1" dirty="0">
                <a:solidFill>
                  <a:schemeClr val="bg1"/>
                </a:solidFill>
                <a:latin typeface="Century Gothic" panose="020B0502020202020204" pitchFamily="34" charset="0"/>
              </a:rPr>
              <a:t>Question 5: Mastery</a:t>
            </a:r>
          </a:p>
        </p:txBody>
      </p:sp>
      <p:sp>
        <p:nvSpPr>
          <p:cNvPr id="2" name="TextBox 1">
            <a:extLst>
              <a:ext uri="{FF2B5EF4-FFF2-40B4-BE49-F238E27FC236}">
                <a16:creationId xmlns:a16="http://schemas.microsoft.com/office/drawing/2014/main" id="{66BFC1DB-03AC-40F4-A9C0-0ABD6F121DF4}"/>
              </a:ext>
            </a:extLst>
          </p:cNvPr>
          <p:cNvSpPr txBox="1"/>
          <p:nvPr/>
        </p:nvSpPr>
        <p:spPr>
          <a:xfrm>
            <a:off x="834496" y="6443003"/>
            <a:ext cx="5763252" cy="369332"/>
          </a:xfrm>
          <a:prstGeom prst="rect">
            <a:avLst/>
          </a:prstGeom>
          <a:noFill/>
        </p:spPr>
        <p:txBody>
          <a:bodyPr wrap="square" rtlCol="0">
            <a:spAutoFit/>
          </a:bodyPr>
          <a:lstStyle/>
          <a:p>
            <a:r>
              <a:rPr lang="en-GB" dirty="0"/>
              <a:t>LO: To make judgements about a character.</a:t>
            </a:r>
          </a:p>
        </p:txBody>
      </p:sp>
      <p:graphicFrame>
        <p:nvGraphicFramePr>
          <p:cNvPr id="4" name="Table 4">
            <a:extLst>
              <a:ext uri="{FF2B5EF4-FFF2-40B4-BE49-F238E27FC236}">
                <a16:creationId xmlns:a16="http://schemas.microsoft.com/office/drawing/2014/main" id="{C1E47EC2-2338-400D-9CBA-473A5E2C41D7}"/>
              </a:ext>
            </a:extLst>
          </p:cNvPr>
          <p:cNvGraphicFramePr>
            <a:graphicFrameLocks noGrp="1"/>
          </p:cNvGraphicFramePr>
          <p:nvPr>
            <p:extLst>
              <p:ext uri="{D42A27DB-BD31-4B8C-83A1-F6EECF244321}">
                <p14:modId xmlns:p14="http://schemas.microsoft.com/office/powerpoint/2010/main" val="3002502909"/>
              </p:ext>
            </p:extLst>
          </p:nvPr>
        </p:nvGraphicFramePr>
        <p:xfrm>
          <a:off x="944380" y="1319134"/>
          <a:ext cx="11002781" cy="5078205"/>
        </p:xfrm>
        <a:graphic>
          <a:graphicData uri="http://schemas.openxmlformats.org/drawingml/2006/table">
            <a:tbl>
              <a:tblPr firstRow="1" bandRow="1">
                <a:tableStyleId>{5C22544A-7EE6-4342-B048-85BDC9FD1C3A}</a:tableStyleId>
              </a:tblPr>
              <a:tblGrid>
                <a:gridCol w="3102964">
                  <a:extLst>
                    <a:ext uri="{9D8B030D-6E8A-4147-A177-3AD203B41FA5}">
                      <a16:colId xmlns:a16="http://schemas.microsoft.com/office/drawing/2014/main" val="2590922137"/>
                    </a:ext>
                  </a:extLst>
                </a:gridCol>
                <a:gridCol w="7899817">
                  <a:extLst>
                    <a:ext uri="{9D8B030D-6E8A-4147-A177-3AD203B41FA5}">
                      <a16:colId xmlns:a16="http://schemas.microsoft.com/office/drawing/2014/main" val="303630543"/>
                    </a:ext>
                  </a:extLst>
                </a:gridCol>
              </a:tblGrid>
              <a:tr h="1093225">
                <a:tc>
                  <a:txBody>
                    <a:bodyPr/>
                    <a:lstStyle/>
                    <a:p>
                      <a:r>
                        <a:rPr lang="en-GB" sz="2800" dirty="0"/>
                        <a:t>ADJECTIVE TO DESCRIBE HAZEL</a:t>
                      </a:r>
                    </a:p>
                  </a:txBody>
                  <a:tcPr/>
                </a:tc>
                <a:tc>
                  <a:txBody>
                    <a:bodyPr/>
                    <a:lstStyle/>
                    <a:p>
                      <a:r>
                        <a:rPr lang="en-GB" sz="2800" dirty="0"/>
                        <a:t>EVIDENCE FROM THE TEXT TO SUPPORT THIS VIEW POINT</a:t>
                      </a:r>
                    </a:p>
                  </a:txBody>
                  <a:tcPr/>
                </a:tc>
                <a:extLst>
                  <a:ext uri="{0D108BD9-81ED-4DB2-BD59-A6C34878D82A}">
                    <a16:rowId xmlns:a16="http://schemas.microsoft.com/office/drawing/2014/main" val="3224778169"/>
                  </a:ext>
                </a:extLst>
              </a:tr>
              <a:tr h="1093225">
                <a:tc>
                  <a:txBody>
                    <a:bodyPr/>
                    <a:lstStyle/>
                    <a:p>
                      <a:endParaRPr lang="en-GB" sz="2800" dirty="0"/>
                    </a:p>
                    <a:p>
                      <a:endParaRPr lang="en-GB" sz="2800" dirty="0"/>
                    </a:p>
                  </a:txBody>
                  <a:tcPr/>
                </a:tc>
                <a:tc>
                  <a:txBody>
                    <a:bodyPr/>
                    <a:lstStyle/>
                    <a:p>
                      <a:endParaRPr lang="en-GB" sz="2800" dirty="0"/>
                    </a:p>
                  </a:txBody>
                  <a:tcPr/>
                </a:tc>
                <a:extLst>
                  <a:ext uri="{0D108BD9-81ED-4DB2-BD59-A6C34878D82A}">
                    <a16:rowId xmlns:a16="http://schemas.microsoft.com/office/drawing/2014/main" val="1770252061"/>
                  </a:ext>
                </a:extLst>
              </a:tr>
              <a:tr h="1093225">
                <a:tc>
                  <a:txBody>
                    <a:bodyPr/>
                    <a:lstStyle/>
                    <a:p>
                      <a:endParaRPr lang="en-GB" sz="2800" dirty="0"/>
                    </a:p>
                    <a:p>
                      <a:endParaRPr lang="en-GB" sz="2800" dirty="0"/>
                    </a:p>
                  </a:txBody>
                  <a:tcPr/>
                </a:tc>
                <a:tc>
                  <a:txBody>
                    <a:bodyPr/>
                    <a:lstStyle/>
                    <a:p>
                      <a:endParaRPr lang="en-GB" sz="2800"/>
                    </a:p>
                  </a:txBody>
                  <a:tcPr/>
                </a:tc>
                <a:extLst>
                  <a:ext uri="{0D108BD9-81ED-4DB2-BD59-A6C34878D82A}">
                    <a16:rowId xmlns:a16="http://schemas.microsoft.com/office/drawing/2014/main" val="392228280"/>
                  </a:ext>
                </a:extLst>
              </a:tr>
              <a:tr h="599510">
                <a:tc>
                  <a:txBody>
                    <a:bodyPr/>
                    <a:lstStyle/>
                    <a:p>
                      <a:endParaRPr lang="en-GB" sz="2800" dirty="0"/>
                    </a:p>
                  </a:txBody>
                  <a:tcPr/>
                </a:tc>
                <a:tc>
                  <a:txBody>
                    <a:bodyPr/>
                    <a:lstStyle/>
                    <a:p>
                      <a:endParaRPr lang="en-GB" sz="2800"/>
                    </a:p>
                  </a:txBody>
                  <a:tcPr/>
                </a:tc>
                <a:extLst>
                  <a:ext uri="{0D108BD9-81ED-4DB2-BD59-A6C34878D82A}">
                    <a16:rowId xmlns:a16="http://schemas.microsoft.com/office/drawing/2014/main" val="2810993842"/>
                  </a:ext>
                </a:extLst>
              </a:tr>
              <a:tr h="599510">
                <a:tc>
                  <a:txBody>
                    <a:bodyPr/>
                    <a:lstStyle/>
                    <a:p>
                      <a:endParaRPr lang="en-GB" sz="2800"/>
                    </a:p>
                  </a:txBody>
                  <a:tcPr/>
                </a:tc>
                <a:tc>
                  <a:txBody>
                    <a:bodyPr/>
                    <a:lstStyle/>
                    <a:p>
                      <a:endParaRPr lang="en-GB" sz="2800"/>
                    </a:p>
                  </a:txBody>
                  <a:tcPr/>
                </a:tc>
                <a:extLst>
                  <a:ext uri="{0D108BD9-81ED-4DB2-BD59-A6C34878D82A}">
                    <a16:rowId xmlns:a16="http://schemas.microsoft.com/office/drawing/2014/main" val="2219107315"/>
                  </a:ext>
                </a:extLst>
              </a:tr>
              <a:tr h="599510">
                <a:tc>
                  <a:txBody>
                    <a:bodyPr/>
                    <a:lstStyle/>
                    <a:p>
                      <a:endParaRPr lang="en-GB" sz="2800"/>
                    </a:p>
                  </a:txBody>
                  <a:tcPr/>
                </a:tc>
                <a:tc>
                  <a:txBody>
                    <a:bodyPr/>
                    <a:lstStyle/>
                    <a:p>
                      <a:endParaRPr lang="en-GB" sz="2800" dirty="0"/>
                    </a:p>
                  </a:txBody>
                  <a:tcPr/>
                </a:tc>
                <a:extLst>
                  <a:ext uri="{0D108BD9-81ED-4DB2-BD59-A6C34878D82A}">
                    <a16:rowId xmlns:a16="http://schemas.microsoft.com/office/drawing/2014/main" val="2870431972"/>
                  </a:ext>
                </a:extLst>
              </a:tr>
            </a:tbl>
          </a:graphicData>
        </a:graphic>
      </p:graphicFrame>
    </p:spTree>
    <p:extLst>
      <p:ext uri="{BB962C8B-B14F-4D97-AF65-F5344CB8AC3E}">
        <p14:creationId xmlns:p14="http://schemas.microsoft.com/office/powerpoint/2010/main" val="3955499324"/>
      </p:ext>
    </p:extLst>
  </p:cSld>
  <p:clrMapOvr>
    <a:overrideClrMapping bg1="dk1" tx1="lt1" bg2="dk2" tx2="lt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1" name="Picture 3">
            <a:extLst>
              <a:ext uri="{FF2B5EF4-FFF2-40B4-BE49-F238E27FC236}">
                <a16:creationId xmlns:a16="http://schemas.microsoft.com/office/drawing/2014/main" id="{68492F93-3923-43F9-A539-21E25BF362F8}"/>
              </a:ext>
            </a:extLst>
          </p:cNvPr>
          <p:cNvPicPr>
            <a:picLocks noChangeAspect="1"/>
          </p:cNvPicPr>
          <p:nvPr/>
        </p:nvPicPr>
        <p:blipFill rotWithShape="1">
          <a:blip r:embed="rId3"/>
          <a:srcRect t="13486" b="2244"/>
          <a:stretch/>
        </p:blipFill>
        <p:spPr>
          <a:xfrm>
            <a:off x="20" y="10"/>
            <a:ext cx="12191980" cy="6857990"/>
          </a:xfrm>
          <a:prstGeom prst="rect">
            <a:avLst/>
          </a:prstGeom>
        </p:spPr>
      </p:pic>
      <p:sp>
        <p:nvSpPr>
          <p:cNvPr id="6" name="Content Placeholder 5">
            <a:extLst>
              <a:ext uri="{FF2B5EF4-FFF2-40B4-BE49-F238E27FC236}">
                <a16:creationId xmlns:a16="http://schemas.microsoft.com/office/drawing/2014/main" id="{715AAC3A-09A0-4321-8C1D-20935E07D2F4}"/>
              </a:ext>
            </a:extLst>
          </p:cNvPr>
          <p:cNvSpPr>
            <a:spLocks noGrp="1"/>
          </p:cNvSpPr>
          <p:nvPr>
            <p:ph idx="1"/>
          </p:nvPr>
        </p:nvSpPr>
        <p:spPr>
          <a:xfrm>
            <a:off x="834496" y="150595"/>
            <a:ext cx="11217596" cy="898715"/>
          </a:xfrm>
          <a:solidFill>
            <a:schemeClr val="accent1">
              <a:lumMod val="20000"/>
              <a:lumOff val="80000"/>
            </a:schemeClr>
          </a:solidFill>
        </p:spPr>
        <p:txBody>
          <a:bodyPr>
            <a:normAutofit/>
          </a:bodyPr>
          <a:lstStyle/>
          <a:p>
            <a:pPr marL="0" indent="0">
              <a:buNone/>
            </a:pPr>
            <a:r>
              <a:rPr lang="en-GB" sz="2400" b="1" dirty="0">
                <a:solidFill>
                  <a:schemeClr val="bg1"/>
                </a:solidFill>
              </a:rPr>
              <a:t>Now consider the whole of the passage. A5. </a:t>
            </a:r>
            <a:r>
              <a:rPr lang="en-GB" sz="2400" dirty="0">
                <a:solidFill>
                  <a:schemeClr val="bg1"/>
                </a:solidFill>
              </a:rPr>
              <a:t>Evaluate the way Hazel is presented in this passage.</a:t>
            </a:r>
          </a:p>
        </p:txBody>
      </p:sp>
      <p:sp>
        <p:nvSpPr>
          <p:cNvPr id="7" name="TextBox 6">
            <a:extLst>
              <a:ext uri="{FF2B5EF4-FFF2-40B4-BE49-F238E27FC236}">
                <a16:creationId xmlns:a16="http://schemas.microsoft.com/office/drawing/2014/main" id="{A5AF3163-B60D-4E3D-93B2-AFBE0ECA7439}"/>
              </a:ext>
            </a:extLst>
          </p:cNvPr>
          <p:cNvSpPr txBox="1"/>
          <p:nvPr/>
        </p:nvSpPr>
        <p:spPr>
          <a:xfrm rot="16200000">
            <a:off x="-3075052" y="3075050"/>
            <a:ext cx="6857990" cy="707886"/>
          </a:xfrm>
          <a:prstGeom prst="rect">
            <a:avLst/>
          </a:prstGeom>
          <a:solidFill>
            <a:srgbClr val="98F0BA"/>
          </a:solidFill>
        </p:spPr>
        <p:txBody>
          <a:bodyPr wrap="square" rtlCol="0">
            <a:spAutoFit/>
          </a:bodyPr>
          <a:lstStyle/>
          <a:p>
            <a:pPr algn="ctr"/>
            <a:r>
              <a:rPr lang="en-GB" sz="4000" b="1" dirty="0">
                <a:solidFill>
                  <a:schemeClr val="bg1"/>
                </a:solidFill>
                <a:latin typeface="Century Gothic" panose="020B0502020202020204" pitchFamily="34" charset="0"/>
              </a:rPr>
              <a:t>Question 5: Mastery</a:t>
            </a:r>
          </a:p>
        </p:txBody>
      </p:sp>
      <p:sp>
        <p:nvSpPr>
          <p:cNvPr id="2" name="TextBox 1">
            <a:extLst>
              <a:ext uri="{FF2B5EF4-FFF2-40B4-BE49-F238E27FC236}">
                <a16:creationId xmlns:a16="http://schemas.microsoft.com/office/drawing/2014/main" id="{66BFC1DB-03AC-40F4-A9C0-0ABD6F121DF4}"/>
              </a:ext>
            </a:extLst>
          </p:cNvPr>
          <p:cNvSpPr txBox="1"/>
          <p:nvPr/>
        </p:nvSpPr>
        <p:spPr>
          <a:xfrm>
            <a:off x="834496" y="6443003"/>
            <a:ext cx="5763252" cy="369332"/>
          </a:xfrm>
          <a:prstGeom prst="rect">
            <a:avLst/>
          </a:prstGeom>
          <a:noFill/>
        </p:spPr>
        <p:txBody>
          <a:bodyPr wrap="square" rtlCol="0">
            <a:spAutoFit/>
          </a:bodyPr>
          <a:lstStyle/>
          <a:p>
            <a:r>
              <a:rPr lang="en-GB" dirty="0"/>
              <a:t>LO: To make judgements about a character.</a:t>
            </a:r>
          </a:p>
        </p:txBody>
      </p:sp>
      <p:sp>
        <p:nvSpPr>
          <p:cNvPr id="8" name="Content Placeholder 5">
            <a:extLst>
              <a:ext uri="{FF2B5EF4-FFF2-40B4-BE49-F238E27FC236}">
                <a16:creationId xmlns:a16="http://schemas.microsoft.com/office/drawing/2014/main" id="{D7A183EB-A5D2-4045-800B-D076E9E37E03}"/>
              </a:ext>
            </a:extLst>
          </p:cNvPr>
          <p:cNvSpPr txBox="1">
            <a:spLocks/>
          </p:cNvSpPr>
          <p:nvPr/>
        </p:nvSpPr>
        <p:spPr>
          <a:xfrm>
            <a:off x="1233714" y="1402041"/>
            <a:ext cx="10087211" cy="4810073"/>
          </a:xfrm>
          <a:prstGeom prst="rect">
            <a:avLst/>
          </a:prstGeom>
          <a:solidFill>
            <a:schemeClr val="accent1">
              <a:lumMod val="20000"/>
              <a:lumOff val="80000"/>
            </a:schemeClr>
          </a:solidFill>
        </p:spPr>
        <p:txBody>
          <a:bodyPr vert="horz" lIns="91440" tIns="45720" rIns="91440" bIns="45720" rtlCol="0" anchor="ctr">
            <a:normAutofit/>
          </a:bodyPr>
          <a:lst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Font typeface="Wingdings 2" panose="05020102010507070707" pitchFamily="18" charset="2"/>
              <a:buNone/>
            </a:pPr>
            <a:r>
              <a:rPr lang="en-GB" sz="4400" b="1" dirty="0">
                <a:solidFill>
                  <a:srgbClr val="FF0000"/>
                </a:solidFill>
              </a:rPr>
              <a:t>I view Hazel as ___________________. </a:t>
            </a:r>
            <a:r>
              <a:rPr lang="en-GB" sz="4400" b="1" dirty="0">
                <a:solidFill>
                  <a:srgbClr val="FFC000"/>
                </a:solidFill>
              </a:rPr>
              <a:t>When this text says “________________”, </a:t>
            </a:r>
            <a:r>
              <a:rPr lang="en-GB" sz="4400" b="1" dirty="0">
                <a:solidFill>
                  <a:srgbClr val="0070C0"/>
                </a:solidFill>
              </a:rPr>
              <a:t>it suggests _____________. </a:t>
            </a:r>
            <a:r>
              <a:rPr lang="en-GB" sz="4400" b="1" dirty="0">
                <a:solidFill>
                  <a:srgbClr val="00B050"/>
                </a:solidFill>
              </a:rPr>
              <a:t>By using the (word class) </a:t>
            </a:r>
            <a:r>
              <a:rPr lang="en-GB" sz="4400" b="1" dirty="0">
                <a:solidFill>
                  <a:srgbClr val="FFC000"/>
                </a:solidFill>
              </a:rPr>
              <a:t>“______”</a:t>
            </a:r>
            <a:r>
              <a:rPr lang="en-GB" sz="4400" b="1" dirty="0">
                <a:solidFill>
                  <a:schemeClr val="bg1"/>
                </a:solidFill>
              </a:rPr>
              <a:t> </a:t>
            </a:r>
            <a:r>
              <a:rPr lang="en-GB" sz="4400" b="1" dirty="0">
                <a:solidFill>
                  <a:srgbClr val="0070C0"/>
                </a:solidFill>
              </a:rPr>
              <a:t>it implies she _____________ </a:t>
            </a:r>
            <a:r>
              <a:rPr lang="en-GB" sz="4400" b="1" dirty="0">
                <a:solidFill>
                  <a:srgbClr val="7030A0"/>
                </a:solidFill>
              </a:rPr>
              <a:t>and makes the reader think _________________.</a:t>
            </a:r>
          </a:p>
        </p:txBody>
      </p:sp>
      <p:sp>
        <p:nvSpPr>
          <p:cNvPr id="3" name="Rounded Rectangle 3">
            <a:extLst>
              <a:ext uri="{FF2B5EF4-FFF2-40B4-BE49-F238E27FC236}">
                <a16:creationId xmlns:a16="http://schemas.microsoft.com/office/drawing/2014/main" id="{7151AF3C-D989-40F0-B346-8E22813E1F94}"/>
              </a:ext>
            </a:extLst>
          </p:cNvPr>
          <p:cNvSpPr/>
          <p:nvPr/>
        </p:nvSpPr>
        <p:spPr>
          <a:xfrm>
            <a:off x="8812696" y="6082748"/>
            <a:ext cx="3243176" cy="647906"/>
          </a:xfrm>
          <a:prstGeom prst="roundRect">
            <a:avLst/>
          </a:prstGeom>
          <a:solidFill>
            <a:schemeClr val="accent1">
              <a:lumMod val="20000"/>
              <a:lumOff val="80000"/>
            </a:schemeClr>
          </a:solidFill>
          <a:ln>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4400" b="1" dirty="0"/>
              <a:t>Use  </a:t>
            </a:r>
            <a:r>
              <a:rPr lang="en-GB" sz="4400" b="1" dirty="0">
                <a:solidFill>
                  <a:srgbClr val="FF0000"/>
                </a:solidFill>
              </a:rPr>
              <a:t>P</a:t>
            </a:r>
            <a:r>
              <a:rPr lang="en-GB" sz="4400" b="1" dirty="0">
                <a:solidFill>
                  <a:srgbClr val="FFC000"/>
                </a:solidFill>
              </a:rPr>
              <a:t>E</a:t>
            </a:r>
            <a:r>
              <a:rPr lang="en-GB" sz="4400" b="1" dirty="0">
                <a:solidFill>
                  <a:srgbClr val="00B050"/>
                </a:solidFill>
              </a:rPr>
              <a:t>T</a:t>
            </a:r>
            <a:r>
              <a:rPr lang="en-GB" sz="4400" b="1" dirty="0">
                <a:solidFill>
                  <a:srgbClr val="0070C0"/>
                </a:solidFill>
              </a:rPr>
              <a:t>E</a:t>
            </a:r>
            <a:r>
              <a:rPr lang="en-GB" sz="4400" b="1" dirty="0">
                <a:solidFill>
                  <a:srgbClr val="7030A0"/>
                </a:solidFill>
              </a:rPr>
              <a:t>R</a:t>
            </a:r>
            <a:r>
              <a:rPr lang="en-GB" sz="4400" b="1" dirty="0"/>
              <a:t>!</a:t>
            </a:r>
          </a:p>
        </p:txBody>
      </p:sp>
    </p:spTree>
    <p:extLst>
      <p:ext uri="{BB962C8B-B14F-4D97-AF65-F5344CB8AC3E}">
        <p14:creationId xmlns:p14="http://schemas.microsoft.com/office/powerpoint/2010/main" val="2366140224"/>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1" name="Picture 3">
            <a:extLst>
              <a:ext uri="{FF2B5EF4-FFF2-40B4-BE49-F238E27FC236}">
                <a16:creationId xmlns:a16="http://schemas.microsoft.com/office/drawing/2014/main" id="{68492F93-3923-43F9-A539-21E25BF362F8}"/>
              </a:ext>
            </a:extLst>
          </p:cNvPr>
          <p:cNvPicPr>
            <a:picLocks noChangeAspect="1"/>
          </p:cNvPicPr>
          <p:nvPr/>
        </p:nvPicPr>
        <p:blipFill rotWithShape="1">
          <a:blip r:embed="rId3"/>
          <a:srcRect t="13486" b="2244"/>
          <a:stretch/>
        </p:blipFill>
        <p:spPr>
          <a:xfrm>
            <a:off x="20" y="10"/>
            <a:ext cx="12191980" cy="6857990"/>
          </a:xfrm>
          <a:prstGeom prst="rect">
            <a:avLst/>
          </a:prstGeom>
        </p:spPr>
      </p:pic>
      <p:sp>
        <p:nvSpPr>
          <p:cNvPr id="5" name="Title 4">
            <a:extLst>
              <a:ext uri="{FF2B5EF4-FFF2-40B4-BE49-F238E27FC236}">
                <a16:creationId xmlns:a16="http://schemas.microsoft.com/office/drawing/2014/main" id="{556A06DF-CE0D-4E5C-9352-4D123D981A99}"/>
              </a:ext>
            </a:extLst>
          </p:cNvPr>
          <p:cNvSpPr>
            <a:spLocks noGrp="1"/>
          </p:cNvSpPr>
          <p:nvPr>
            <p:ph type="title"/>
          </p:nvPr>
        </p:nvSpPr>
        <p:spPr>
          <a:xfrm>
            <a:off x="834496" y="168812"/>
            <a:ext cx="10528048" cy="499403"/>
          </a:xfrm>
          <a:solidFill>
            <a:schemeClr val="accent1">
              <a:lumMod val="20000"/>
              <a:lumOff val="80000"/>
            </a:schemeClr>
          </a:solidFill>
        </p:spPr>
        <p:txBody>
          <a:bodyPr>
            <a:noAutofit/>
          </a:bodyPr>
          <a:lstStyle/>
          <a:p>
            <a:r>
              <a:rPr lang="en-GB" sz="3200" u="sng" dirty="0">
                <a:solidFill>
                  <a:schemeClr val="bg1"/>
                </a:solidFill>
              </a:rPr>
              <a:t>Check your answers:</a:t>
            </a:r>
          </a:p>
        </p:txBody>
      </p:sp>
      <p:sp>
        <p:nvSpPr>
          <p:cNvPr id="6" name="Content Placeholder 5">
            <a:extLst>
              <a:ext uri="{FF2B5EF4-FFF2-40B4-BE49-F238E27FC236}">
                <a16:creationId xmlns:a16="http://schemas.microsoft.com/office/drawing/2014/main" id="{715AAC3A-09A0-4321-8C1D-20935E07D2F4}"/>
              </a:ext>
            </a:extLst>
          </p:cNvPr>
          <p:cNvSpPr>
            <a:spLocks noGrp="1"/>
          </p:cNvSpPr>
          <p:nvPr>
            <p:ph idx="1"/>
          </p:nvPr>
        </p:nvSpPr>
        <p:spPr>
          <a:xfrm>
            <a:off x="834496" y="1034322"/>
            <a:ext cx="11067693" cy="5363016"/>
          </a:xfrm>
          <a:solidFill>
            <a:schemeClr val="accent1">
              <a:lumMod val="20000"/>
              <a:lumOff val="80000"/>
            </a:schemeClr>
          </a:solidFill>
        </p:spPr>
        <p:txBody>
          <a:bodyPr>
            <a:normAutofit/>
          </a:bodyPr>
          <a:lstStyle/>
          <a:p>
            <a:pPr marL="514350" indent="-514350">
              <a:buFont typeface="+mj-lt"/>
              <a:buAutoNum type="arabicPeriod"/>
            </a:pPr>
            <a:r>
              <a:rPr lang="en-GB" sz="3200" b="1" dirty="0">
                <a:solidFill>
                  <a:schemeClr val="bg1"/>
                </a:solidFill>
              </a:rPr>
              <a:t>Solitude: </a:t>
            </a:r>
            <a:r>
              <a:rPr lang="en-GB" sz="3200" dirty="0">
                <a:solidFill>
                  <a:schemeClr val="bg1"/>
                </a:solidFill>
              </a:rPr>
              <a:t>the state or situation of being alone.</a:t>
            </a:r>
          </a:p>
          <a:p>
            <a:pPr marL="514350" indent="-514350">
              <a:buFont typeface="+mj-lt"/>
              <a:buAutoNum type="arabicPeriod"/>
            </a:pPr>
            <a:r>
              <a:rPr lang="en-GB" sz="3200" b="1" dirty="0">
                <a:solidFill>
                  <a:schemeClr val="bg1"/>
                </a:solidFill>
              </a:rPr>
              <a:t>Calamity: </a:t>
            </a:r>
            <a:r>
              <a:rPr lang="en-GB" sz="3200" dirty="0">
                <a:solidFill>
                  <a:schemeClr val="bg1"/>
                </a:solidFill>
              </a:rPr>
              <a:t>an event causing great and often sudden damage or distress; a disaster.</a:t>
            </a:r>
          </a:p>
          <a:p>
            <a:pPr marL="514350" indent="-514350">
              <a:buFont typeface="+mj-lt"/>
              <a:buAutoNum type="arabicPeriod"/>
            </a:pPr>
            <a:r>
              <a:rPr lang="en-GB" sz="3200" b="1" dirty="0">
                <a:solidFill>
                  <a:schemeClr val="bg1"/>
                </a:solidFill>
              </a:rPr>
              <a:t>Monosyllables: </a:t>
            </a:r>
            <a:r>
              <a:rPr lang="en-GB" sz="3200" dirty="0">
                <a:solidFill>
                  <a:schemeClr val="bg1"/>
                </a:solidFill>
              </a:rPr>
              <a:t>a word consisting of only one syllable. Brief words, used when reluctant to engage in conversation.</a:t>
            </a:r>
          </a:p>
          <a:p>
            <a:pPr marL="514350" indent="-514350">
              <a:buFont typeface="+mj-lt"/>
              <a:buAutoNum type="arabicPeriod"/>
            </a:pPr>
            <a:r>
              <a:rPr lang="en-GB" sz="3200" b="1" dirty="0">
                <a:solidFill>
                  <a:schemeClr val="bg1"/>
                </a:solidFill>
              </a:rPr>
              <a:t>Stratagems: </a:t>
            </a:r>
            <a:r>
              <a:rPr lang="en-GB" sz="3200" dirty="0">
                <a:solidFill>
                  <a:schemeClr val="bg1"/>
                </a:solidFill>
              </a:rPr>
              <a:t>a plan or scheme, especially one used to outwit an opponent or achieve an end.</a:t>
            </a:r>
          </a:p>
          <a:p>
            <a:pPr marL="514350" indent="-514350">
              <a:buFont typeface="+mj-lt"/>
              <a:buAutoNum type="arabicPeriod"/>
            </a:pPr>
            <a:r>
              <a:rPr lang="en-GB" sz="3200" b="1" dirty="0">
                <a:solidFill>
                  <a:schemeClr val="bg1"/>
                </a:solidFill>
              </a:rPr>
              <a:t>Unscathed: </a:t>
            </a:r>
            <a:r>
              <a:rPr lang="en-GB" sz="3200" dirty="0">
                <a:solidFill>
                  <a:schemeClr val="bg1"/>
                </a:solidFill>
              </a:rPr>
              <a:t>without suffering any injury, damage, or harm.</a:t>
            </a:r>
            <a:endParaRPr lang="en-GB" sz="5400" dirty="0">
              <a:solidFill>
                <a:schemeClr val="bg1"/>
              </a:solidFill>
            </a:endParaRPr>
          </a:p>
        </p:txBody>
      </p:sp>
      <p:sp>
        <p:nvSpPr>
          <p:cNvPr id="7" name="TextBox 6">
            <a:extLst>
              <a:ext uri="{FF2B5EF4-FFF2-40B4-BE49-F238E27FC236}">
                <a16:creationId xmlns:a16="http://schemas.microsoft.com/office/drawing/2014/main" id="{A5AF3163-B60D-4E3D-93B2-AFBE0ECA7439}"/>
              </a:ext>
            </a:extLst>
          </p:cNvPr>
          <p:cNvSpPr txBox="1"/>
          <p:nvPr/>
        </p:nvSpPr>
        <p:spPr>
          <a:xfrm rot="16200000">
            <a:off x="-3075052" y="3075050"/>
            <a:ext cx="6857990" cy="707886"/>
          </a:xfrm>
          <a:prstGeom prst="rect">
            <a:avLst/>
          </a:prstGeom>
          <a:solidFill>
            <a:srgbClr val="98F0BA"/>
          </a:solidFill>
        </p:spPr>
        <p:txBody>
          <a:bodyPr wrap="square" rtlCol="0">
            <a:spAutoFit/>
          </a:bodyPr>
          <a:lstStyle/>
          <a:p>
            <a:pPr algn="ctr"/>
            <a:r>
              <a:rPr lang="en-GB" sz="4000" b="1" dirty="0">
                <a:solidFill>
                  <a:schemeClr val="bg1"/>
                </a:solidFill>
                <a:latin typeface="Century Gothic" panose="020B0502020202020204" pitchFamily="34" charset="0"/>
              </a:rPr>
              <a:t>Answers</a:t>
            </a:r>
          </a:p>
        </p:txBody>
      </p:sp>
      <p:sp>
        <p:nvSpPr>
          <p:cNvPr id="2" name="TextBox 1">
            <a:extLst>
              <a:ext uri="{FF2B5EF4-FFF2-40B4-BE49-F238E27FC236}">
                <a16:creationId xmlns:a16="http://schemas.microsoft.com/office/drawing/2014/main" id="{66BFC1DB-03AC-40F4-A9C0-0ABD6F121DF4}"/>
              </a:ext>
            </a:extLst>
          </p:cNvPr>
          <p:cNvSpPr txBox="1"/>
          <p:nvPr/>
        </p:nvSpPr>
        <p:spPr>
          <a:xfrm>
            <a:off x="834496" y="6443003"/>
            <a:ext cx="5763252" cy="369332"/>
          </a:xfrm>
          <a:prstGeom prst="rect">
            <a:avLst/>
          </a:prstGeom>
          <a:noFill/>
        </p:spPr>
        <p:txBody>
          <a:bodyPr wrap="square" rtlCol="0">
            <a:spAutoFit/>
          </a:bodyPr>
          <a:lstStyle/>
          <a:p>
            <a:r>
              <a:rPr lang="en-GB" dirty="0"/>
              <a:t>LO: To explain how language creates meaning and effect.</a:t>
            </a:r>
          </a:p>
        </p:txBody>
      </p:sp>
    </p:spTree>
    <p:extLst>
      <p:ext uri="{BB962C8B-B14F-4D97-AF65-F5344CB8AC3E}">
        <p14:creationId xmlns:p14="http://schemas.microsoft.com/office/powerpoint/2010/main" val="3689310791"/>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1" name="Picture 3">
            <a:extLst>
              <a:ext uri="{FF2B5EF4-FFF2-40B4-BE49-F238E27FC236}">
                <a16:creationId xmlns:a16="http://schemas.microsoft.com/office/drawing/2014/main" id="{68492F93-3923-43F9-A539-21E25BF362F8}"/>
              </a:ext>
            </a:extLst>
          </p:cNvPr>
          <p:cNvPicPr>
            <a:picLocks noChangeAspect="1"/>
          </p:cNvPicPr>
          <p:nvPr/>
        </p:nvPicPr>
        <p:blipFill rotWithShape="1">
          <a:blip r:embed="rId2"/>
          <a:srcRect t="13486" b="2244"/>
          <a:stretch/>
        </p:blipFill>
        <p:spPr>
          <a:xfrm>
            <a:off x="20" y="10"/>
            <a:ext cx="12191980" cy="6857990"/>
          </a:xfrm>
          <a:prstGeom prst="rect">
            <a:avLst/>
          </a:prstGeom>
        </p:spPr>
      </p:pic>
      <p:sp>
        <p:nvSpPr>
          <p:cNvPr id="5" name="Title 4">
            <a:extLst>
              <a:ext uri="{FF2B5EF4-FFF2-40B4-BE49-F238E27FC236}">
                <a16:creationId xmlns:a16="http://schemas.microsoft.com/office/drawing/2014/main" id="{556A06DF-CE0D-4E5C-9352-4D123D981A99}"/>
              </a:ext>
            </a:extLst>
          </p:cNvPr>
          <p:cNvSpPr>
            <a:spLocks noGrp="1"/>
          </p:cNvSpPr>
          <p:nvPr>
            <p:ph type="title"/>
          </p:nvPr>
        </p:nvSpPr>
        <p:spPr>
          <a:xfrm>
            <a:off x="4065469" y="176053"/>
            <a:ext cx="4061061" cy="839235"/>
          </a:xfrm>
          <a:solidFill>
            <a:schemeClr val="accent1">
              <a:lumMod val="20000"/>
              <a:lumOff val="80000"/>
            </a:schemeClr>
          </a:solidFill>
        </p:spPr>
        <p:txBody>
          <a:bodyPr>
            <a:normAutofit fontScale="90000"/>
          </a:bodyPr>
          <a:lstStyle/>
          <a:p>
            <a:pPr algn="ctr"/>
            <a:r>
              <a:rPr lang="en-GB" sz="5400" u="sng" dirty="0">
                <a:solidFill>
                  <a:schemeClr val="bg1"/>
                </a:solidFill>
              </a:rPr>
              <a:t>Question A1</a:t>
            </a:r>
          </a:p>
        </p:txBody>
      </p:sp>
      <p:sp>
        <p:nvSpPr>
          <p:cNvPr id="6" name="Content Placeholder 5">
            <a:extLst>
              <a:ext uri="{FF2B5EF4-FFF2-40B4-BE49-F238E27FC236}">
                <a16:creationId xmlns:a16="http://schemas.microsoft.com/office/drawing/2014/main" id="{715AAC3A-09A0-4321-8C1D-20935E07D2F4}"/>
              </a:ext>
            </a:extLst>
          </p:cNvPr>
          <p:cNvSpPr>
            <a:spLocks noGrp="1"/>
          </p:cNvSpPr>
          <p:nvPr>
            <p:ph idx="1"/>
          </p:nvPr>
        </p:nvSpPr>
        <p:spPr>
          <a:xfrm>
            <a:off x="1561513" y="1561514"/>
            <a:ext cx="9425353" cy="4628271"/>
          </a:xfrm>
          <a:solidFill>
            <a:schemeClr val="accent1">
              <a:lumMod val="20000"/>
              <a:lumOff val="80000"/>
            </a:schemeClr>
          </a:solidFill>
        </p:spPr>
        <p:txBody>
          <a:bodyPr>
            <a:normAutofit fontScale="70000" lnSpcReduction="20000"/>
          </a:bodyPr>
          <a:lstStyle/>
          <a:p>
            <a:pPr marL="0" indent="0">
              <a:buNone/>
            </a:pPr>
            <a:r>
              <a:rPr lang="en-GB" sz="6600" dirty="0">
                <a:solidFill>
                  <a:schemeClr val="bg1"/>
                </a:solidFill>
                <a:latin typeface="Arial" panose="020B0604020202020204" pitchFamily="34" charset="0"/>
                <a:cs typeface="Arial" panose="020B0604020202020204" pitchFamily="34" charset="0"/>
              </a:rPr>
              <a:t>Focusing on information retrieval. </a:t>
            </a:r>
            <a:br>
              <a:rPr lang="en-GB" sz="6600" dirty="0">
                <a:solidFill>
                  <a:schemeClr val="bg1"/>
                </a:solidFill>
                <a:latin typeface="Arial" panose="020B0604020202020204" pitchFamily="34" charset="0"/>
                <a:cs typeface="Arial" panose="020B0604020202020204" pitchFamily="34" charset="0"/>
              </a:rPr>
            </a:br>
            <a:r>
              <a:rPr lang="en-GB" sz="6600" dirty="0">
                <a:solidFill>
                  <a:schemeClr val="bg1"/>
                </a:solidFill>
                <a:latin typeface="Arial" panose="020B0604020202020204" pitchFamily="34" charset="0"/>
                <a:cs typeface="Arial" panose="020B0604020202020204" pitchFamily="34" charset="0"/>
              </a:rPr>
              <a:t>FIND 5 FACTS/THINGS….</a:t>
            </a:r>
            <a:br>
              <a:rPr lang="en-GB" sz="6600" dirty="0">
                <a:solidFill>
                  <a:schemeClr val="bg1"/>
                </a:solidFill>
                <a:latin typeface="Arial" panose="020B0604020202020204" pitchFamily="34" charset="0"/>
                <a:cs typeface="Arial" panose="020B0604020202020204" pitchFamily="34" charset="0"/>
              </a:rPr>
            </a:br>
            <a:r>
              <a:rPr lang="en-GB" sz="4400" dirty="0">
                <a:solidFill>
                  <a:schemeClr val="bg1"/>
                </a:solidFill>
                <a:latin typeface="Arial" panose="020B0604020202020204" pitchFamily="34" charset="0"/>
                <a:cs typeface="Arial" panose="020B0604020202020204" pitchFamily="34" charset="0"/>
              </a:rPr>
              <a:t>Needs to have 5 separate ideas – try to get your points from different sentences/areas of the section.</a:t>
            </a:r>
            <a:br>
              <a:rPr lang="en-GB" sz="4400" dirty="0">
                <a:solidFill>
                  <a:schemeClr val="bg1"/>
                </a:solidFill>
                <a:latin typeface="Arial" panose="020B0604020202020204" pitchFamily="34" charset="0"/>
                <a:cs typeface="Arial" panose="020B0604020202020204" pitchFamily="34" charset="0"/>
              </a:rPr>
            </a:br>
            <a:r>
              <a:rPr lang="en-GB" sz="4400" dirty="0">
                <a:solidFill>
                  <a:schemeClr val="bg1"/>
                </a:solidFill>
                <a:latin typeface="Arial" panose="020B0604020202020204" pitchFamily="34" charset="0"/>
                <a:cs typeface="Arial" panose="020B0604020202020204" pitchFamily="34" charset="0"/>
              </a:rPr>
              <a:t>Avoid using quotations – rewrite in your own words instead.</a:t>
            </a:r>
            <a:br>
              <a:rPr lang="en-GB" sz="4400" dirty="0">
                <a:solidFill>
                  <a:schemeClr val="bg1"/>
                </a:solidFill>
                <a:latin typeface="Arial" panose="020B0604020202020204" pitchFamily="34" charset="0"/>
                <a:cs typeface="Arial" panose="020B0604020202020204" pitchFamily="34" charset="0"/>
              </a:rPr>
            </a:br>
            <a:r>
              <a:rPr lang="en-GB" sz="4400" dirty="0">
                <a:solidFill>
                  <a:schemeClr val="bg1"/>
                </a:solidFill>
                <a:latin typeface="Arial" panose="020B0604020202020204" pitchFamily="34" charset="0"/>
                <a:cs typeface="Arial" panose="020B0604020202020204" pitchFamily="34" charset="0"/>
              </a:rPr>
              <a:t>Should take about 5-7 minutes.</a:t>
            </a:r>
            <a:br>
              <a:rPr lang="en-GB" sz="4400" dirty="0">
                <a:solidFill>
                  <a:schemeClr val="bg1"/>
                </a:solidFill>
                <a:latin typeface="Arial" panose="020B0604020202020204" pitchFamily="34" charset="0"/>
                <a:cs typeface="Arial" panose="020B0604020202020204" pitchFamily="34" charset="0"/>
              </a:rPr>
            </a:br>
            <a:r>
              <a:rPr lang="en-GB" sz="4400" dirty="0">
                <a:solidFill>
                  <a:schemeClr val="bg1"/>
                </a:solidFill>
                <a:latin typeface="Arial" panose="020B0604020202020204" pitchFamily="34" charset="0"/>
                <a:cs typeface="Arial" panose="020B0604020202020204" pitchFamily="34" charset="0"/>
              </a:rPr>
              <a:t>Worth 5 marks.</a:t>
            </a:r>
            <a:endParaRPr lang="en-GB" sz="4400" dirty="0">
              <a:solidFill>
                <a:schemeClr val="bg1"/>
              </a:solidFill>
            </a:endParaRPr>
          </a:p>
        </p:txBody>
      </p:sp>
      <p:sp>
        <p:nvSpPr>
          <p:cNvPr id="7" name="TextBox 6">
            <a:extLst>
              <a:ext uri="{FF2B5EF4-FFF2-40B4-BE49-F238E27FC236}">
                <a16:creationId xmlns:a16="http://schemas.microsoft.com/office/drawing/2014/main" id="{A5AF3163-B60D-4E3D-93B2-AFBE0ECA7439}"/>
              </a:ext>
            </a:extLst>
          </p:cNvPr>
          <p:cNvSpPr txBox="1"/>
          <p:nvPr/>
        </p:nvSpPr>
        <p:spPr>
          <a:xfrm rot="16200000">
            <a:off x="-3075052" y="3075050"/>
            <a:ext cx="6857990" cy="707886"/>
          </a:xfrm>
          <a:prstGeom prst="rect">
            <a:avLst/>
          </a:prstGeom>
          <a:solidFill>
            <a:srgbClr val="98F0BA"/>
          </a:solidFill>
        </p:spPr>
        <p:txBody>
          <a:bodyPr wrap="square" rtlCol="0">
            <a:spAutoFit/>
          </a:bodyPr>
          <a:lstStyle/>
          <a:p>
            <a:pPr algn="ctr"/>
            <a:r>
              <a:rPr lang="en-GB" sz="4000" b="1" dirty="0">
                <a:solidFill>
                  <a:schemeClr val="bg1"/>
                </a:solidFill>
                <a:latin typeface="Century Gothic" panose="020B0502020202020204" pitchFamily="34" charset="0"/>
              </a:rPr>
              <a:t>Learning Content</a:t>
            </a:r>
          </a:p>
        </p:txBody>
      </p:sp>
      <p:sp>
        <p:nvSpPr>
          <p:cNvPr id="2" name="TextBox 1">
            <a:extLst>
              <a:ext uri="{FF2B5EF4-FFF2-40B4-BE49-F238E27FC236}">
                <a16:creationId xmlns:a16="http://schemas.microsoft.com/office/drawing/2014/main" id="{66BFC1DB-03AC-40F4-A9C0-0ABD6F121DF4}"/>
              </a:ext>
            </a:extLst>
          </p:cNvPr>
          <p:cNvSpPr txBox="1"/>
          <p:nvPr/>
        </p:nvSpPr>
        <p:spPr>
          <a:xfrm>
            <a:off x="834496" y="6443003"/>
            <a:ext cx="5763252" cy="369332"/>
          </a:xfrm>
          <a:prstGeom prst="rect">
            <a:avLst/>
          </a:prstGeom>
          <a:noFill/>
        </p:spPr>
        <p:txBody>
          <a:bodyPr wrap="square" rtlCol="0">
            <a:spAutoFit/>
          </a:bodyPr>
          <a:lstStyle/>
          <a:p>
            <a:r>
              <a:rPr lang="en-GB" dirty="0"/>
              <a:t>LO: To explain how language creates meaning and effect.</a:t>
            </a:r>
          </a:p>
        </p:txBody>
      </p:sp>
    </p:spTree>
    <p:extLst>
      <p:ext uri="{BB962C8B-B14F-4D97-AF65-F5344CB8AC3E}">
        <p14:creationId xmlns:p14="http://schemas.microsoft.com/office/powerpoint/2010/main" val="1620589934"/>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1" name="Picture 3">
            <a:extLst>
              <a:ext uri="{FF2B5EF4-FFF2-40B4-BE49-F238E27FC236}">
                <a16:creationId xmlns:a16="http://schemas.microsoft.com/office/drawing/2014/main" id="{68492F93-3923-43F9-A539-21E25BF362F8}"/>
              </a:ext>
            </a:extLst>
          </p:cNvPr>
          <p:cNvPicPr>
            <a:picLocks noChangeAspect="1"/>
          </p:cNvPicPr>
          <p:nvPr/>
        </p:nvPicPr>
        <p:blipFill rotWithShape="1">
          <a:blip r:embed="rId2"/>
          <a:srcRect t="13486" b="2244"/>
          <a:stretch/>
        </p:blipFill>
        <p:spPr>
          <a:xfrm>
            <a:off x="20" y="10"/>
            <a:ext cx="12191980" cy="6857990"/>
          </a:xfrm>
          <a:prstGeom prst="rect">
            <a:avLst/>
          </a:prstGeom>
        </p:spPr>
      </p:pic>
      <p:sp>
        <p:nvSpPr>
          <p:cNvPr id="5" name="Title 4">
            <a:extLst>
              <a:ext uri="{FF2B5EF4-FFF2-40B4-BE49-F238E27FC236}">
                <a16:creationId xmlns:a16="http://schemas.microsoft.com/office/drawing/2014/main" id="{556A06DF-CE0D-4E5C-9352-4D123D981A99}"/>
              </a:ext>
            </a:extLst>
          </p:cNvPr>
          <p:cNvSpPr>
            <a:spLocks noGrp="1"/>
          </p:cNvSpPr>
          <p:nvPr>
            <p:ph type="title"/>
          </p:nvPr>
        </p:nvSpPr>
        <p:spPr>
          <a:xfrm>
            <a:off x="834496" y="59733"/>
            <a:ext cx="9617798" cy="900333"/>
          </a:xfrm>
          <a:solidFill>
            <a:schemeClr val="accent1">
              <a:lumMod val="20000"/>
              <a:lumOff val="80000"/>
            </a:schemeClr>
          </a:solidFill>
        </p:spPr>
        <p:txBody>
          <a:bodyPr>
            <a:noAutofit/>
          </a:bodyPr>
          <a:lstStyle/>
          <a:p>
            <a:r>
              <a:rPr lang="en-GB" b="1" dirty="0">
                <a:solidFill>
                  <a:schemeClr val="bg1"/>
                </a:solidFill>
                <a:latin typeface="+mn-lt"/>
                <a:cs typeface="Arial" panose="020B0604020202020204" pitchFamily="34" charset="0"/>
              </a:rPr>
              <a:t>Read lines 1-11.</a:t>
            </a:r>
            <a:br>
              <a:rPr lang="en-GB" dirty="0">
                <a:solidFill>
                  <a:schemeClr val="bg1"/>
                </a:solidFill>
                <a:latin typeface="+mn-lt"/>
                <a:cs typeface="Arial" panose="020B0604020202020204" pitchFamily="34" charset="0"/>
              </a:rPr>
            </a:br>
            <a:r>
              <a:rPr lang="en-GB" dirty="0">
                <a:solidFill>
                  <a:schemeClr val="bg1"/>
                </a:solidFill>
                <a:latin typeface="+mn-lt"/>
                <a:cs typeface="Arial" panose="020B0604020202020204" pitchFamily="34" charset="0"/>
              </a:rPr>
              <a:t>A1. List 5 things you learn about buddy in these lines.</a:t>
            </a:r>
          </a:p>
        </p:txBody>
      </p:sp>
      <p:sp>
        <p:nvSpPr>
          <p:cNvPr id="6" name="Content Placeholder 5">
            <a:extLst>
              <a:ext uri="{FF2B5EF4-FFF2-40B4-BE49-F238E27FC236}">
                <a16:creationId xmlns:a16="http://schemas.microsoft.com/office/drawing/2014/main" id="{715AAC3A-09A0-4321-8C1D-20935E07D2F4}"/>
              </a:ext>
            </a:extLst>
          </p:cNvPr>
          <p:cNvSpPr>
            <a:spLocks noGrp="1"/>
          </p:cNvSpPr>
          <p:nvPr>
            <p:ph idx="1"/>
          </p:nvPr>
        </p:nvSpPr>
        <p:spPr>
          <a:xfrm>
            <a:off x="834496" y="1655743"/>
            <a:ext cx="9200272" cy="4628271"/>
          </a:xfrm>
          <a:solidFill>
            <a:schemeClr val="accent1">
              <a:lumMod val="20000"/>
              <a:lumOff val="80000"/>
            </a:schemeClr>
          </a:solidFill>
        </p:spPr>
        <p:txBody>
          <a:bodyPr>
            <a:normAutofit/>
          </a:bodyPr>
          <a:lstStyle/>
          <a:p>
            <a:pPr marL="0" indent="0" algn="just">
              <a:buNone/>
            </a:pPr>
            <a:r>
              <a:rPr lang="en-GB" dirty="0">
                <a:solidFill>
                  <a:schemeClr val="bg1"/>
                </a:solidFill>
              </a:rPr>
              <a:t>Buddy was a lot older than I was. He was eighteen and </a:t>
            </a:r>
            <a:r>
              <a:rPr lang="en-GB" dirty="0">
                <a:solidFill>
                  <a:schemeClr val="bg1"/>
                </a:solidFill>
                <a:highlight>
                  <a:srgbClr val="FFFF00"/>
                </a:highlight>
              </a:rPr>
              <a:t>he’d quit school long ago to work</a:t>
            </a:r>
          </a:p>
          <a:p>
            <a:pPr marL="0" indent="0" algn="just">
              <a:buNone/>
            </a:pPr>
            <a:r>
              <a:rPr lang="en-GB" dirty="0">
                <a:solidFill>
                  <a:schemeClr val="bg1"/>
                </a:solidFill>
                <a:highlight>
                  <a:srgbClr val="FFFF00"/>
                </a:highlight>
              </a:rPr>
              <a:t>at a garage. </a:t>
            </a:r>
            <a:r>
              <a:rPr lang="en-GB" dirty="0">
                <a:solidFill>
                  <a:schemeClr val="bg1"/>
                </a:solidFill>
              </a:rPr>
              <a:t>He had his own car, which he kept spotlessly clean and shining. He smoked, and</a:t>
            </a:r>
          </a:p>
          <a:p>
            <a:pPr marL="0" indent="0" algn="just">
              <a:buNone/>
            </a:pPr>
            <a:r>
              <a:rPr lang="en-GB" dirty="0">
                <a:solidFill>
                  <a:schemeClr val="bg1"/>
                </a:solidFill>
              </a:rPr>
              <a:t>drank beer, though he drank beer only when he wasn’t out with me but was with other boys his</a:t>
            </a:r>
          </a:p>
          <a:p>
            <a:pPr marL="0" indent="0" algn="just">
              <a:buNone/>
            </a:pPr>
            <a:r>
              <a:rPr lang="en-GB" dirty="0">
                <a:solidFill>
                  <a:schemeClr val="bg1"/>
                </a:solidFill>
              </a:rPr>
              <a:t>own age. He made me anxious, because I didn’t know how to talk to him. Our phone</a:t>
            </a:r>
          </a:p>
          <a:p>
            <a:pPr marL="0" indent="0" algn="just">
              <a:buNone/>
            </a:pPr>
            <a:r>
              <a:rPr lang="en-GB" dirty="0">
                <a:solidFill>
                  <a:schemeClr val="bg1"/>
                </a:solidFill>
              </a:rPr>
              <a:t>conversations consisted mostly of pauses and monosyllables, though they went on for a long time,</a:t>
            </a:r>
          </a:p>
          <a:p>
            <a:pPr marL="0" indent="0" algn="just">
              <a:buNone/>
            </a:pPr>
            <a:r>
              <a:rPr lang="en-GB" dirty="0">
                <a:solidFill>
                  <a:schemeClr val="bg1"/>
                </a:solidFill>
              </a:rPr>
              <a:t>which was infuriating to my father, who would walk past me in the hall, snapping his fingers</a:t>
            </a:r>
          </a:p>
          <a:p>
            <a:pPr marL="0" indent="0" algn="just">
              <a:buNone/>
            </a:pPr>
            <a:r>
              <a:rPr lang="en-GB" dirty="0">
                <a:solidFill>
                  <a:schemeClr val="bg1"/>
                </a:solidFill>
              </a:rPr>
              <a:t>together like a pair of scissors, meaning I had to cut it short. But cutting a conversation short with</a:t>
            </a:r>
          </a:p>
          <a:p>
            <a:pPr marL="0" indent="0" algn="just">
              <a:buNone/>
            </a:pPr>
            <a:r>
              <a:rPr lang="en-GB" dirty="0">
                <a:solidFill>
                  <a:schemeClr val="bg1"/>
                </a:solidFill>
              </a:rPr>
              <a:t>Buddy was like trying to divide water, because Buddy’s conversations had no shape. I hadn’t yet</a:t>
            </a:r>
          </a:p>
          <a:p>
            <a:pPr marL="0" indent="0" algn="just">
              <a:buNone/>
            </a:pPr>
            <a:r>
              <a:rPr lang="en-GB" dirty="0">
                <a:solidFill>
                  <a:schemeClr val="bg1"/>
                </a:solidFill>
              </a:rPr>
              <a:t>learned any of those stratagems girls were supposed to use on men. I didn’t know how to ask</a:t>
            </a:r>
          </a:p>
          <a:p>
            <a:pPr marL="0" indent="0" algn="just">
              <a:buNone/>
            </a:pPr>
            <a:r>
              <a:rPr lang="en-GB" dirty="0">
                <a:solidFill>
                  <a:schemeClr val="bg1"/>
                </a:solidFill>
              </a:rPr>
              <a:t>leading questions, or how to lie about certain kinds of things. So mostly I said nothing, which</a:t>
            </a:r>
          </a:p>
          <a:p>
            <a:pPr marL="0" indent="0" algn="just">
              <a:buNone/>
            </a:pPr>
            <a:r>
              <a:rPr lang="en-GB" dirty="0">
                <a:solidFill>
                  <a:schemeClr val="bg1"/>
                </a:solidFill>
              </a:rPr>
              <a:t>didn’t seem to bother Buddy at all.</a:t>
            </a:r>
            <a:endParaRPr lang="en-GB" sz="4400" dirty="0">
              <a:solidFill>
                <a:schemeClr val="bg1"/>
              </a:solidFill>
            </a:endParaRPr>
          </a:p>
        </p:txBody>
      </p:sp>
      <p:sp>
        <p:nvSpPr>
          <p:cNvPr id="7" name="TextBox 6">
            <a:extLst>
              <a:ext uri="{FF2B5EF4-FFF2-40B4-BE49-F238E27FC236}">
                <a16:creationId xmlns:a16="http://schemas.microsoft.com/office/drawing/2014/main" id="{A5AF3163-B60D-4E3D-93B2-AFBE0ECA7439}"/>
              </a:ext>
            </a:extLst>
          </p:cNvPr>
          <p:cNvSpPr txBox="1"/>
          <p:nvPr/>
        </p:nvSpPr>
        <p:spPr>
          <a:xfrm rot="16200000">
            <a:off x="-3075052" y="3075050"/>
            <a:ext cx="6857990" cy="707886"/>
          </a:xfrm>
          <a:prstGeom prst="rect">
            <a:avLst/>
          </a:prstGeom>
          <a:solidFill>
            <a:srgbClr val="98F0BA"/>
          </a:solidFill>
        </p:spPr>
        <p:txBody>
          <a:bodyPr wrap="square" rtlCol="0">
            <a:spAutoFit/>
          </a:bodyPr>
          <a:lstStyle/>
          <a:p>
            <a:pPr algn="ctr"/>
            <a:r>
              <a:rPr lang="en-GB" sz="4000" b="1" dirty="0">
                <a:solidFill>
                  <a:schemeClr val="bg1"/>
                </a:solidFill>
                <a:latin typeface="Century Gothic" panose="020B0502020202020204" pitchFamily="34" charset="0"/>
              </a:rPr>
              <a:t>Question 1: Mastery</a:t>
            </a:r>
          </a:p>
        </p:txBody>
      </p:sp>
      <p:sp>
        <p:nvSpPr>
          <p:cNvPr id="2" name="TextBox 1">
            <a:extLst>
              <a:ext uri="{FF2B5EF4-FFF2-40B4-BE49-F238E27FC236}">
                <a16:creationId xmlns:a16="http://schemas.microsoft.com/office/drawing/2014/main" id="{66BFC1DB-03AC-40F4-A9C0-0ABD6F121DF4}"/>
              </a:ext>
            </a:extLst>
          </p:cNvPr>
          <p:cNvSpPr txBox="1"/>
          <p:nvPr/>
        </p:nvSpPr>
        <p:spPr>
          <a:xfrm>
            <a:off x="834496" y="6443003"/>
            <a:ext cx="5763252" cy="369332"/>
          </a:xfrm>
          <a:prstGeom prst="rect">
            <a:avLst/>
          </a:prstGeom>
          <a:noFill/>
        </p:spPr>
        <p:txBody>
          <a:bodyPr wrap="square" rtlCol="0">
            <a:spAutoFit/>
          </a:bodyPr>
          <a:lstStyle/>
          <a:p>
            <a:r>
              <a:rPr lang="en-GB" dirty="0"/>
              <a:t>LO: To explain how language creates meaning and effect.</a:t>
            </a:r>
          </a:p>
        </p:txBody>
      </p:sp>
      <p:sp>
        <p:nvSpPr>
          <p:cNvPr id="8" name="TextBox 7">
            <a:extLst>
              <a:ext uri="{FF2B5EF4-FFF2-40B4-BE49-F238E27FC236}">
                <a16:creationId xmlns:a16="http://schemas.microsoft.com/office/drawing/2014/main" id="{14B1935C-A6B6-4EF1-A571-08585398FD93}"/>
              </a:ext>
            </a:extLst>
          </p:cNvPr>
          <p:cNvSpPr txBox="1"/>
          <p:nvPr/>
        </p:nvSpPr>
        <p:spPr>
          <a:xfrm>
            <a:off x="9861452" y="1081757"/>
            <a:ext cx="2011680" cy="1200329"/>
          </a:xfrm>
          <a:prstGeom prst="rect">
            <a:avLst/>
          </a:prstGeom>
          <a:solidFill>
            <a:schemeClr val="accent1">
              <a:lumMod val="60000"/>
              <a:lumOff val="40000"/>
            </a:schemeClr>
          </a:solidFill>
          <a:ln>
            <a:solidFill>
              <a:schemeClr val="bg1"/>
            </a:solidFill>
          </a:ln>
        </p:spPr>
        <p:txBody>
          <a:bodyPr wrap="square" rtlCol="0">
            <a:spAutoFit/>
          </a:bodyPr>
          <a:lstStyle/>
          <a:p>
            <a:r>
              <a:rPr lang="en-GB" dirty="0">
                <a:solidFill>
                  <a:schemeClr val="bg1"/>
                </a:solidFill>
                <a:latin typeface="Aharoni" panose="02010803020104030203" pitchFamily="2" charset="-79"/>
                <a:cs typeface="Aharoni" panose="02010803020104030203" pitchFamily="2" charset="-79"/>
              </a:rPr>
              <a:t>How could we rewrite this quotation in our own words?</a:t>
            </a:r>
          </a:p>
        </p:txBody>
      </p:sp>
      <p:cxnSp>
        <p:nvCxnSpPr>
          <p:cNvPr id="10" name="Straight Arrow Connector 9">
            <a:extLst>
              <a:ext uri="{FF2B5EF4-FFF2-40B4-BE49-F238E27FC236}">
                <a16:creationId xmlns:a16="http://schemas.microsoft.com/office/drawing/2014/main" id="{ECD9678E-5AFF-4941-B843-1AF63B8BBF2B}"/>
              </a:ext>
            </a:extLst>
          </p:cNvPr>
          <p:cNvCxnSpPr>
            <a:cxnSpLocks/>
          </p:cNvCxnSpPr>
          <p:nvPr/>
        </p:nvCxnSpPr>
        <p:spPr>
          <a:xfrm flipH="1">
            <a:off x="8971723" y="1655743"/>
            <a:ext cx="858045" cy="226066"/>
          </a:xfrm>
          <a:prstGeom prst="straightConnector1">
            <a:avLst/>
          </a:prstGeom>
          <a:ln w="47625">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A6C854B2-AFA0-45C0-8112-6260AB991824}"/>
              </a:ext>
            </a:extLst>
          </p:cNvPr>
          <p:cNvSpPr txBox="1"/>
          <p:nvPr/>
        </p:nvSpPr>
        <p:spPr>
          <a:xfrm>
            <a:off x="10107544" y="4227012"/>
            <a:ext cx="2011680" cy="2400657"/>
          </a:xfrm>
          <a:prstGeom prst="rect">
            <a:avLst/>
          </a:prstGeom>
          <a:solidFill>
            <a:schemeClr val="accent1">
              <a:lumMod val="60000"/>
              <a:lumOff val="40000"/>
            </a:schemeClr>
          </a:solidFill>
          <a:ln>
            <a:solidFill>
              <a:schemeClr val="bg1"/>
            </a:solidFill>
          </a:ln>
        </p:spPr>
        <p:txBody>
          <a:bodyPr wrap="square" rtlCol="0">
            <a:spAutoFit/>
          </a:bodyPr>
          <a:lstStyle/>
          <a:p>
            <a:r>
              <a:rPr lang="en-GB" sz="2400" dirty="0">
                <a:solidFill>
                  <a:schemeClr val="bg1"/>
                </a:solidFill>
                <a:latin typeface="Aharoni" panose="02010803020104030203" pitchFamily="2" charset="-79"/>
                <a:cs typeface="Aharoni" panose="02010803020104030203" pitchFamily="2" charset="-79"/>
              </a:rPr>
              <a:t>Now find </a:t>
            </a:r>
            <a:r>
              <a:rPr lang="en-GB" sz="5400" dirty="0">
                <a:solidFill>
                  <a:schemeClr val="bg1"/>
                </a:solidFill>
                <a:latin typeface="Aharoni" panose="02010803020104030203" pitchFamily="2" charset="-79"/>
                <a:cs typeface="Aharoni" panose="02010803020104030203" pitchFamily="2" charset="-79"/>
              </a:rPr>
              <a:t>4 </a:t>
            </a:r>
            <a:r>
              <a:rPr lang="en-GB" sz="2400" dirty="0">
                <a:solidFill>
                  <a:schemeClr val="bg1"/>
                </a:solidFill>
                <a:latin typeface="Aharoni" panose="02010803020104030203" pitchFamily="2" charset="-79"/>
                <a:cs typeface="Aharoni" panose="02010803020104030203" pitchFamily="2" charset="-79"/>
              </a:rPr>
              <a:t>more points to answer the question.</a:t>
            </a:r>
          </a:p>
        </p:txBody>
      </p:sp>
    </p:spTree>
    <p:extLst>
      <p:ext uri="{BB962C8B-B14F-4D97-AF65-F5344CB8AC3E}">
        <p14:creationId xmlns:p14="http://schemas.microsoft.com/office/powerpoint/2010/main" val="400898386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1" name="Picture 3">
            <a:extLst>
              <a:ext uri="{FF2B5EF4-FFF2-40B4-BE49-F238E27FC236}">
                <a16:creationId xmlns:a16="http://schemas.microsoft.com/office/drawing/2014/main" id="{68492F93-3923-43F9-A539-21E25BF362F8}"/>
              </a:ext>
            </a:extLst>
          </p:cNvPr>
          <p:cNvPicPr>
            <a:picLocks noChangeAspect="1"/>
          </p:cNvPicPr>
          <p:nvPr/>
        </p:nvPicPr>
        <p:blipFill rotWithShape="1">
          <a:blip r:embed="rId2"/>
          <a:srcRect t="13486" b="2244"/>
          <a:stretch/>
        </p:blipFill>
        <p:spPr>
          <a:xfrm>
            <a:off x="20" y="10"/>
            <a:ext cx="12191980" cy="6857990"/>
          </a:xfrm>
          <a:prstGeom prst="rect">
            <a:avLst/>
          </a:prstGeom>
        </p:spPr>
      </p:pic>
      <p:sp>
        <p:nvSpPr>
          <p:cNvPr id="5" name="Title 4">
            <a:extLst>
              <a:ext uri="{FF2B5EF4-FFF2-40B4-BE49-F238E27FC236}">
                <a16:creationId xmlns:a16="http://schemas.microsoft.com/office/drawing/2014/main" id="{556A06DF-CE0D-4E5C-9352-4D123D981A99}"/>
              </a:ext>
            </a:extLst>
          </p:cNvPr>
          <p:cNvSpPr>
            <a:spLocks noGrp="1"/>
          </p:cNvSpPr>
          <p:nvPr>
            <p:ph type="title"/>
          </p:nvPr>
        </p:nvSpPr>
        <p:spPr>
          <a:xfrm>
            <a:off x="4065469" y="176053"/>
            <a:ext cx="4061061" cy="839235"/>
          </a:xfrm>
          <a:solidFill>
            <a:schemeClr val="accent1">
              <a:lumMod val="20000"/>
              <a:lumOff val="80000"/>
            </a:schemeClr>
          </a:solidFill>
        </p:spPr>
        <p:txBody>
          <a:bodyPr>
            <a:normAutofit fontScale="90000"/>
          </a:bodyPr>
          <a:lstStyle/>
          <a:p>
            <a:pPr algn="ctr"/>
            <a:r>
              <a:rPr lang="en-GB" sz="5400" u="sng" dirty="0">
                <a:solidFill>
                  <a:schemeClr val="bg1"/>
                </a:solidFill>
              </a:rPr>
              <a:t>Question A2</a:t>
            </a:r>
          </a:p>
        </p:txBody>
      </p:sp>
      <p:sp>
        <p:nvSpPr>
          <p:cNvPr id="6" name="Content Placeholder 5">
            <a:extLst>
              <a:ext uri="{FF2B5EF4-FFF2-40B4-BE49-F238E27FC236}">
                <a16:creationId xmlns:a16="http://schemas.microsoft.com/office/drawing/2014/main" id="{715AAC3A-09A0-4321-8C1D-20935E07D2F4}"/>
              </a:ext>
            </a:extLst>
          </p:cNvPr>
          <p:cNvSpPr>
            <a:spLocks noGrp="1"/>
          </p:cNvSpPr>
          <p:nvPr>
            <p:ph idx="1"/>
          </p:nvPr>
        </p:nvSpPr>
        <p:spPr>
          <a:xfrm>
            <a:off x="1561513" y="1561514"/>
            <a:ext cx="9425353" cy="4628271"/>
          </a:xfrm>
          <a:solidFill>
            <a:schemeClr val="accent1">
              <a:lumMod val="20000"/>
              <a:lumOff val="80000"/>
            </a:schemeClr>
          </a:solidFill>
        </p:spPr>
        <p:txBody>
          <a:bodyPr>
            <a:normAutofit fontScale="55000" lnSpcReduction="20000"/>
          </a:bodyPr>
          <a:lstStyle/>
          <a:p>
            <a:r>
              <a:rPr lang="en-GB" sz="6600" dirty="0">
                <a:solidFill>
                  <a:schemeClr val="bg1"/>
                </a:solidFill>
              </a:rPr>
              <a:t>Language analysis question 5 marks – 7/8 minutes. </a:t>
            </a:r>
          </a:p>
          <a:p>
            <a:r>
              <a:rPr lang="en-GB" sz="6600" dirty="0">
                <a:solidFill>
                  <a:schemeClr val="bg1"/>
                </a:solidFill>
              </a:rPr>
              <a:t>3-5 quotes (some embedded) Use PETER!</a:t>
            </a:r>
          </a:p>
          <a:p>
            <a:r>
              <a:rPr lang="en-GB" sz="6600" dirty="0">
                <a:solidFill>
                  <a:schemeClr val="bg1"/>
                </a:solidFill>
              </a:rPr>
              <a:t>Explore hidden and obvious meaning and effect – link to writers’ intentions</a:t>
            </a:r>
          </a:p>
          <a:p>
            <a:r>
              <a:rPr lang="en-GB" sz="6600" dirty="0">
                <a:solidFill>
                  <a:schemeClr val="bg1"/>
                </a:solidFill>
              </a:rPr>
              <a:t>HOW DOES THE WRITER…</a:t>
            </a:r>
          </a:p>
        </p:txBody>
      </p:sp>
      <p:sp>
        <p:nvSpPr>
          <p:cNvPr id="7" name="TextBox 6">
            <a:extLst>
              <a:ext uri="{FF2B5EF4-FFF2-40B4-BE49-F238E27FC236}">
                <a16:creationId xmlns:a16="http://schemas.microsoft.com/office/drawing/2014/main" id="{A5AF3163-B60D-4E3D-93B2-AFBE0ECA7439}"/>
              </a:ext>
            </a:extLst>
          </p:cNvPr>
          <p:cNvSpPr txBox="1"/>
          <p:nvPr/>
        </p:nvSpPr>
        <p:spPr>
          <a:xfrm rot="16200000">
            <a:off x="-3075052" y="3075050"/>
            <a:ext cx="6857990" cy="707886"/>
          </a:xfrm>
          <a:prstGeom prst="rect">
            <a:avLst/>
          </a:prstGeom>
          <a:solidFill>
            <a:srgbClr val="98F0BA"/>
          </a:solidFill>
        </p:spPr>
        <p:txBody>
          <a:bodyPr wrap="square" rtlCol="0">
            <a:spAutoFit/>
          </a:bodyPr>
          <a:lstStyle/>
          <a:p>
            <a:pPr algn="ctr"/>
            <a:r>
              <a:rPr lang="en-GB" sz="4000" b="1" dirty="0">
                <a:solidFill>
                  <a:schemeClr val="bg1"/>
                </a:solidFill>
                <a:latin typeface="Century Gothic" panose="020B0502020202020204" pitchFamily="34" charset="0"/>
              </a:rPr>
              <a:t>Learning Content</a:t>
            </a:r>
          </a:p>
        </p:txBody>
      </p:sp>
      <p:sp>
        <p:nvSpPr>
          <p:cNvPr id="2" name="TextBox 1">
            <a:extLst>
              <a:ext uri="{FF2B5EF4-FFF2-40B4-BE49-F238E27FC236}">
                <a16:creationId xmlns:a16="http://schemas.microsoft.com/office/drawing/2014/main" id="{66BFC1DB-03AC-40F4-A9C0-0ABD6F121DF4}"/>
              </a:ext>
            </a:extLst>
          </p:cNvPr>
          <p:cNvSpPr txBox="1"/>
          <p:nvPr/>
        </p:nvSpPr>
        <p:spPr>
          <a:xfrm>
            <a:off x="834496" y="6443003"/>
            <a:ext cx="5763252" cy="369332"/>
          </a:xfrm>
          <a:prstGeom prst="rect">
            <a:avLst/>
          </a:prstGeom>
          <a:noFill/>
        </p:spPr>
        <p:txBody>
          <a:bodyPr wrap="square" rtlCol="0">
            <a:spAutoFit/>
          </a:bodyPr>
          <a:lstStyle/>
          <a:p>
            <a:r>
              <a:rPr lang="en-GB" dirty="0"/>
              <a:t>LO: To explain how language creates meaning and effect.</a:t>
            </a:r>
          </a:p>
        </p:txBody>
      </p:sp>
    </p:spTree>
    <p:extLst>
      <p:ext uri="{BB962C8B-B14F-4D97-AF65-F5344CB8AC3E}">
        <p14:creationId xmlns:p14="http://schemas.microsoft.com/office/powerpoint/2010/main" val="1588540299"/>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1" name="Picture 3">
            <a:extLst>
              <a:ext uri="{FF2B5EF4-FFF2-40B4-BE49-F238E27FC236}">
                <a16:creationId xmlns:a16="http://schemas.microsoft.com/office/drawing/2014/main" id="{68492F93-3923-43F9-A539-21E25BF362F8}"/>
              </a:ext>
            </a:extLst>
          </p:cNvPr>
          <p:cNvPicPr>
            <a:picLocks noChangeAspect="1"/>
          </p:cNvPicPr>
          <p:nvPr/>
        </p:nvPicPr>
        <p:blipFill rotWithShape="1">
          <a:blip r:embed="rId2"/>
          <a:srcRect t="13486" b="2244"/>
          <a:stretch/>
        </p:blipFill>
        <p:spPr>
          <a:xfrm>
            <a:off x="20" y="10"/>
            <a:ext cx="12191980" cy="6857990"/>
          </a:xfrm>
          <a:prstGeom prst="rect">
            <a:avLst/>
          </a:prstGeom>
        </p:spPr>
      </p:pic>
      <p:sp>
        <p:nvSpPr>
          <p:cNvPr id="5" name="Title 4">
            <a:extLst>
              <a:ext uri="{FF2B5EF4-FFF2-40B4-BE49-F238E27FC236}">
                <a16:creationId xmlns:a16="http://schemas.microsoft.com/office/drawing/2014/main" id="{556A06DF-CE0D-4E5C-9352-4D123D981A99}"/>
              </a:ext>
            </a:extLst>
          </p:cNvPr>
          <p:cNvSpPr>
            <a:spLocks noGrp="1"/>
          </p:cNvSpPr>
          <p:nvPr>
            <p:ph type="title"/>
          </p:nvPr>
        </p:nvSpPr>
        <p:spPr>
          <a:xfrm>
            <a:off x="844079" y="49444"/>
            <a:ext cx="11211729" cy="1385461"/>
          </a:xfrm>
          <a:solidFill>
            <a:schemeClr val="accent1">
              <a:lumMod val="20000"/>
              <a:lumOff val="80000"/>
            </a:schemeClr>
          </a:solidFill>
        </p:spPr>
        <p:txBody>
          <a:bodyPr>
            <a:normAutofit/>
          </a:bodyPr>
          <a:lstStyle/>
          <a:p>
            <a:r>
              <a:rPr lang="en-GB" sz="2000" b="1" dirty="0">
                <a:solidFill>
                  <a:schemeClr val="bg1"/>
                </a:solidFill>
                <a:latin typeface="Arial" panose="020B0604020202020204" pitchFamily="34" charset="0"/>
                <a:cs typeface="Arial" panose="020B0604020202020204" pitchFamily="34" charset="0"/>
              </a:rPr>
              <a:t>Read lines 12-22.</a:t>
            </a:r>
            <a:br>
              <a:rPr lang="en-GB" sz="2000" b="1" dirty="0">
                <a:solidFill>
                  <a:schemeClr val="bg1"/>
                </a:solidFill>
                <a:latin typeface="Arial" panose="020B0604020202020204" pitchFamily="34" charset="0"/>
                <a:cs typeface="Arial" panose="020B0604020202020204" pitchFamily="34" charset="0"/>
              </a:rPr>
            </a:br>
            <a:r>
              <a:rPr lang="en-GB" sz="2000" b="1" dirty="0">
                <a:solidFill>
                  <a:schemeClr val="bg1"/>
                </a:solidFill>
                <a:latin typeface="Arial" panose="020B0604020202020204" pitchFamily="34" charset="0"/>
                <a:cs typeface="Arial" panose="020B0604020202020204" pitchFamily="34" charset="0"/>
              </a:rPr>
              <a:t>A2. </a:t>
            </a:r>
            <a:r>
              <a:rPr lang="en-GB" sz="2000" dirty="0">
                <a:solidFill>
                  <a:schemeClr val="bg1"/>
                </a:solidFill>
                <a:latin typeface="Arial" panose="020B0604020202020204" pitchFamily="34" charset="0"/>
                <a:cs typeface="Arial" panose="020B0604020202020204" pitchFamily="34" charset="0"/>
              </a:rPr>
              <a:t>How does the writer show buddy’s characteristics and personality in these lines? </a:t>
            </a:r>
            <a:r>
              <a:rPr lang="en-GB" sz="1600" i="1" dirty="0">
                <a:solidFill>
                  <a:schemeClr val="bg1"/>
                </a:solidFill>
                <a:latin typeface="+mn-lt"/>
              </a:rPr>
              <a:t>You must refer to the language used in the text to support your answer, using relevant subject terminology where appropriate.</a:t>
            </a:r>
            <a:endParaRPr lang="en-GB" sz="2000" b="1" dirty="0">
              <a:solidFill>
                <a:schemeClr val="bg1"/>
              </a:solidFill>
              <a:latin typeface="+mn-lt"/>
              <a:cs typeface="Arial" panose="020B0604020202020204" pitchFamily="34" charset="0"/>
            </a:endParaRPr>
          </a:p>
        </p:txBody>
      </p:sp>
      <p:sp>
        <p:nvSpPr>
          <p:cNvPr id="6" name="Content Placeholder 5">
            <a:extLst>
              <a:ext uri="{FF2B5EF4-FFF2-40B4-BE49-F238E27FC236}">
                <a16:creationId xmlns:a16="http://schemas.microsoft.com/office/drawing/2014/main" id="{715AAC3A-09A0-4321-8C1D-20935E07D2F4}"/>
              </a:ext>
            </a:extLst>
          </p:cNvPr>
          <p:cNvSpPr>
            <a:spLocks noGrp="1"/>
          </p:cNvSpPr>
          <p:nvPr>
            <p:ph idx="1"/>
          </p:nvPr>
        </p:nvSpPr>
        <p:spPr>
          <a:xfrm>
            <a:off x="2388152" y="1626449"/>
            <a:ext cx="8123582" cy="4625009"/>
          </a:xfrm>
          <a:solidFill>
            <a:schemeClr val="accent1">
              <a:lumMod val="20000"/>
              <a:lumOff val="80000"/>
            </a:schemeClr>
          </a:solidFill>
        </p:spPr>
        <p:txBody>
          <a:bodyPr>
            <a:normAutofit fontScale="32500" lnSpcReduction="20000"/>
          </a:bodyPr>
          <a:lstStyle/>
          <a:p>
            <a:pPr marL="0" indent="0">
              <a:buNone/>
            </a:pPr>
            <a:r>
              <a:rPr lang="en-GB" sz="6600" dirty="0">
                <a:solidFill>
                  <a:schemeClr val="bg1"/>
                </a:solidFill>
              </a:rPr>
              <a:t>I knew enough to realise, however, that it was a bad tactic to appear too smart. But if I had chosen to show off, Buddy might not have minded: he was the kind of boy for whom cleverness is female. Maybe he would have liked a controlled display of it, as if it were a special kind of pie or a piece of well-done embroidery. But I never really figured out what Buddy really wanted. I never figured out why Buddy was going out with me in the first place. Possibly it was because I was there.</a:t>
            </a:r>
          </a:p>
          <a:p>
            <a:pPr marL="0" indent="0">
              <a:buNone/>
            </a:pPr>
            <a:r>
              <a:rPr lang="en-GB" sz="6600" dirty="0">
                <a:solidFill>
                  <a:schemeClr val="bg1"/>
                </a:solidFill>
              </a:rPr>
              <a:t>Buddy’s world, I gradually discovered, was much less alterable than mine. It contained a long list of things that could never be changed or fixed. Buddy wasn’t a dream but he was cute, and that counted for a lot. Once I started going out with Buddy, I found I could pass for normal. I was now included in the kinds of conversations girls had while they were putting on their lipstick. I was now teased.</a:t>
            </a:r>
          </a:p>
        </p:txBody>
      </p:sp>
      <p:sp>
        <p:nvSpPr>
          <p:cNvPr id="7" name="TextBox 6">
            <a:extLst>
              <a:ext uri="{FF2B5EF4-FFF2-40B4-BE49-F238E27FC236}">
                <a16:creationId xmlns:a16="http://schemas.microsoft.com/office/drawing/2014/main" id="{A5AF3163-B60D-4E3D-93B2-AFBE0ECA7439}"/>
              </a:ext>
            </a:extLst>
          </p:cNvPr>
          <p:cNvSpPr txBox="1"/>
          <p:nvPr/>
        </p:nvSpPr>
        <p:spPr>
          <a:xfrm rot="16200000">
            <a:off x="-3075052" y="3075050"/>
            <a:ext cx="6857990" cy="707886"/>
          </a:xfrm>
          <a:prstGeom prst="rect">
            <a:avLst/>
          </a:prstGeom>
          <a:solidFill>
            <a:srgbClr val="98F0BA"/>
          </a:solidFill>
        </p:spPr>
        <p:txBody>
          <a:bodyPr wrap="square" rtlCol="0">
            <a:spAutoFit/>
          </a:bodyPr>
          <a:lstStyle/>
          <a:p>
            <a:pPr algn="ctr"/>
            <a:r>
              <a:rPr lang="en-GB" sz="4000" b="1" dirty="0">
                <a:solidFill>
                  <a:schemeClr val="bg1"/>
                </a:solidFill>
                <a:latin typeface="Century Gothic" panose="020B0502020202020204" pitchFamily="34" charset="0"/>
              </a:rPr>
              <a:t>Question 2: Reading</a:t>
            </a:r>
          </a:p>
        </p:txBody>
      </p:sp>
      <p:sp>
        <p:nvSpPr>
          <p:cNvPr id="2" name="TextBox 1">
            <a:extLst>
              <a:ext uri="{FF2B5EF4-FFF2-40B4-BE49-F238E27FC236}">
                <a16:creationId xmlns:a16="http://schemas.microsoft.com/office/drawing/2014/main" id="{66BFC1DB-03AC-40F4-A9C0-0ABD6F121DF4}"/>
              </a:ext>
            </a:extLst>
          </p:cNvPr>
          <p:cNvSpPr txBox="1"/>
          <p:nvPr/>
        </p:nvSpPr>
        <p:spPr>
          <a:xfrm>
            <a:off x="834496" y="6443003"/>
            <a:ext cx="5763252" cy="369332"/>
          </a:xfrm>
          <a:prstGeom prst="rect">
            <a:avLst/>
          </a:prstGeom>
          <a:noFill/>
        </p:spPr>
        <p:txBody>
          <a:bodyPr wrap="square" rtlCol="0">
            <a:spAutoFit/>
          </a:bodyPr>
          <a:lstStyle/>
          <a:p>
            <a:r>
              <a:rPr lang="en-GB" dirty="0"/>
              <a:t>LO: To explain how language creates meaning and effect.</a:t>
            </a:r>
          </a:p>
        </p:txBody>
      </p:sp>
    </p:spTree>
    <p:extLst>
      <p:ext uri="{BB962C8B-B14F-4D97-AF65-F5344CB8AC3E}">
        <p14:creationId xmlns:p14="http://schemas.microsoft.com/office/powerpoint/2010/main" val="3712884029"/>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1" name="Picture 3">
            <a:extLst>
              <a:ext uri="{FF2B5EF4-FFF2-40B4-BE49-F238E27FC236}">
                <a16:creationId xmlns:a16="http://schemas.microsoft.com/office/drawing/2014/main" id="{68492F93-3923-43F9-A539-21E25BF362F8}"/>
              </a:ext>
            </a:extLst>
          </p:cNvPr>
          <p:cNvPicPr>
            <a:picLocks noChangeAspect="1"/>
          </p:cNvPicPr>
          <p:nvPr/>
        </p:nvPicPr>
        <p:blipFill rotWithShape="1">
          <a:blip r:embed="rId2"/>
          <a:srcRect t="13486" b="2244"/>
          <a:stretch/>
        </p:blipFill>
        <p:spPr>
          <a:xfrm>
            <a:off x="20" y="10"/>
            <a:ext cx="12191980" cy="6857990"/>
          </a:xfrm>
          <a:prstGeom prst="rect">
            <a:avLst/>
          </a:prstGeom>
        </p:spPr>
      </p:pic>
      <p:sp>
        <p:nvSpPr>
          <p:cNvPr id="5" name="Title 4">
            <a:extLst>
              <a:ext uri="{FF2B5EF4-FFF2-40B4-BE49-F238E27FC236}">
                <a16:creationId xmlns:a16="http://schemas.microsoft.com/office/drawing/2014/main" id="{556A06DF-CE0D-4E5C-9352-4D123D981A99}"/>
              </a:ext>
            </a:extLst>
          </p:cNvPr>
          <p:cNvSpPr>
            <a:spLocks noGrp="1"/>
          </p:cNvSpPr>
          <p:nvPr>
            <p:ph type="title"/>
          </p:nvPr>
        </p:nvSpPr>
        <p:spPr>
          <a:xfrm>
            <a:off x="844079" y="49444"/>
            <a:ext cx="11211729" cy="1385461"/>
          </a:xfrm>
          <a:solidFill>
            <a:schemeClr val="accent1">
              <a:lumMod val="20000"/>
              <a:lumOff val="80000"/>
            </a:schemeClr>
          </a:solidFill>
        </p:spPr>
        <p:txBody>
          <a:bodyPr>
            <a:normAutofit/>
          </a:bodyPr>
          <a:lstStyle/>
          <a:p>
            <a:r>
              <a:rPr lang="en-GB" sz="2000" b="1" dirty="0">
                <a:solidFill>
                  <a:schemeClr val="bg1"/>
                </a:solidFill>
                <a:latin typeface="Arial" panose="020B0604020202020204" pitchFamily="34" charset="0"/>
                <a:cs typeface="Arial" panose="020B0604020202020204" pitchFamily="34" charset="0"/>
              </a:rPr>
              <a:t>Read lines 12-22.</a:t>
            </a:r>
            <a:br>
              <a:rPr lang="en-GB" sz="2000" b="1" dirty="0">
                <a:solidFill>
                  <a:schemeClr val="bg1"/>
                </a:solidFill>
                <a:latin typeface="Arial" panose="020B0604020202020204" pitchFamily="34" charset="0"/>
                <a:cs typeface="Arial" panose="020B0604020202020204" pitchFamily="34" charset="0"/>
              </a:rPr>
            </a:br>
            <a:r>
              <a:rPr lang="en-GB" sz="2000" b="1" dirty="0">
                <a:solidFill>
                  <a:schemeClr val="bg1"/>
                </a:solidFill>
                <a:latin typeface="Arial" panose="020B0604020202020204" pitchFamily="34" charset="0"/>
                <a:cs typeface="Arial" panose="020B0604020202020204" pitchFamily="34" charset="0"/>
              </a:rPr>
              <a:t>A2. </a:t>
            </a:r>
            <a:r>
              <a:rPr lang="en-GB" sz="2000" dirty="0">
                <a:solidFill>
                  <a:schemeClr val="bg1"/>
                </a:solidFill>
                <a:latin typeface="Arial" panose="020B0604020202020204" pitchFamily="34" charset="0"/>
                <a:cs typeface="Arial" panose="020B0604020202020204" pitchFamily="34" charset="0"/>
              </a:rPr>
              <a:t>How does the writer show buddy’s characteristics and personality in these lines? </a:t>
            </a:r>
            <a:r>
              <a:rPr lang="en-GB" sz="1600" i="1" dirty="0">
                <a:solidFill>
                  <a:schemeClr val="bg1"/>
                </a:solidFill>
                <a:latin typeface="+mn-lt"/>
              </a:rPr>
              <a:t>You must refer to the language used in the text to support your answer, using relevant subject terminology where appropriate.</a:t>
            </a:r>
            <a:endParaRPr lang="en-GB" sz="2000" b="1" dirty="0">
              <a:solidFill>
                <a:schemeClr val="bg1"/>
              </a:solidFill>
              <a:latin typeface="+mn-lt"/>
              <a:cs typeface="Arial" panose="020B0604020202020204" pitchFamily="34" charset="0"/>
            </a:endParaRPr>
          </a:p>
        </p:txBody>
      </p:sp>
      <p:sp>
        <p:nvSpPr>
          <p:cNvPr id="6" name="Content Placeholder 5">
            <a:extLst>
              <a:ext uri="{FF2B5EF4-FFF2-40B4-BE49-F238E27FC236}">
                <a16:creationId xmlns:a16="http://schemas.microsoft.com/office/drawing/2014/main" id="{715AAC3A-09A0-4321-8C1D-20935E07D2F4}"/>
              </a:ext>
            </a:extLst>
          </p:cNvPr>
          <p:cNvSpPr>
            <a:spLocks noGrp="1"/>
          </p:cNvSpPr>
          <p:nvPr>
            <p:ph idx="1"/>
          </p:nvPr>
        </p:nvSpPr>
        <p:spPr>
          <a:xfrm>
            <a:off x="874787" y="1639701"/>
            <a:ext cx="8123582" cy="2799777"/>
          </a:xfrm>
          <a:solidFill>
            <a:schemeClr val="accent1">
              <a:lumMod val="20000"/>
              <a:lumOff val="80000"/>
            </a:schemeClr>
          </a:solidFill>
        </p:spPr>
        <p:txBody>
          <a:bodyPr>
            <a:normAutofit/>
          </a:bodyPr>
          <a:lstStyle/>
          <a:p>
            <a:pPr marL="0" indent="0">
              <a:buNone/>
            </a:pPr>
            <a:r>
              <a:rPr lang="en-GB" sz="3200" dirty="0">
                <a:solidFill>
                  <a:schemeClr val="bg1"/>
                </a:solidFill>
              </a:rPr>
              <a:t>Write down 3 adjectives to describe Buddy.</a:t>
            </a:r>
          </a:p>
          <a:p>
            <a:pPr marL="0" indent="0">
              <a:buNone/>
            </a:pPr>
            <a:r>
              <a:rPr lang="en-GB" sz="3200" dirty="0">
                <a:solidFill>
                  <a:schemeClr val="bg1"/>
                </a:solidFill>
              </a:rPr>
              <a:t>1.</a:t>
            </a:r>
          </a:p>
          <a:p>
            <a:pPr marL="0" indent="0">
              <a:buNone/>
            </a:pPr>
            <a:r>
              <a:rPr lang="en-GB" sz="3200" dirty="0">
                <a:solidFill>
                  <a:schemeClr val="bg1"/>
                </a:solidFill>
              </a:rPr>
              <a:t>2.</a:t>
            </a:r>
          </a:p>
          <a:p>
            <a:pPr marL="0" indent="0">
              <a:buNone/>
            </a:pPr>
            <a:r>
              <a:rPr lang="en-GB" sz="3200" dirty="0">
                <a:solidFill>
                  <a:schemeClr val="bg1"/>
                </a:solidFill>
              </a:rPr>
              <a:t>3.</a:t>
            </a:r>
          </a:p>
        </p:txBody>
      </p:sp>
      <p:sp>
        <p:nvSpPr>
          <p:cNvPr id="7" name="TextBox 6">
            <a:extLst>
              <a:ext uri="{FF2B5EF4-FFF2-40B4-BE49-F238E27FC236}">
                <a16:creationId xmlns:a16="http://schemas.microsoft.com/office/drawing/2014/main" id="{A5AF3163-B60D-4E3D-93B2-AFBE0ECA7439}"/>
              </a:ext>
            </a:extLst>
          </p:cNvPr>
          <p:cNvSpPr txBox="1"/>
          <p:nvPr/>
        </p:nvSpPr>
        <p:spPr>
          <a:xfrm rot="16200000">
            <a:off x="-3075052" y="3075050"/>
            <a:ext cx="6857990" cy="707886"/>
          </a:xfrm>
          <a:prstGeom prst="rect">
            <a:avLst/>
          </a:prstGeom>
          <a:solidFill>
            <a:srgbClr val="98F0BA"/>
          </a:solidFill>
        </p:spPr>
        <p:txBody>
          <a:bodyPr wrap="square" rtlCol="0">
            <a:spAutoFit/>
          </a:bodyPr>
          <a:lstStyle/>
          <a:p>
            <a:pPr algn="ctr"/>
            <a:r>
              <a:rPr lang="en-GB" sz="4000" b="1" dirty="0">
                <a:solidFill>
                  <a:schemeClr val="bg1"/>
                </a:solidFill>
                <a:latin typeface="Century Gothic" panose="020B0502020202020204" pitchFamily="34" charset="0"/>
              </a:rPr>
              <a:t>Question 2: Mastery</a:t>
            </a:r>
          </a:p>
        </p:txBody>
      </p:sp>
      <p:sp>
        <p:nvSpPr>
          <p:cNvPr id="2" name="TextBox 1">
            <a:extLst>
              <a:ext uri="{FF2B5EF4-FFF2-40B4-BE49-F238E27FC236}">
                <a16:creationId xmlns:a16="http://schemas.microsoft.com/office/drawing/2014/main" id="{66BFC1DB-03AC-40F4-A9C0-0ABD6F121DF4}"/>
              </a:ext>
            </a:extLst>
          </p:cNvPr>
          <p:cNvSpPr txBox="1"/>
          <p:nvPr/>
        </p:nvSpPr>
        <p:spPr>
          <a:xfrm>
            <a:off x="834496" y="6443003"/>
            <a:ext cx="5763252" cy="369332"/>
          </a:xfrm>
          <a:prstGeom prst="rect">
            <a:avLst/>
          </a:prstGeom>
          <a:noFill/>
        </p:spPr>
        <p:txBody>
          <a:bodyPr wrap="square" rtlCol="0">
            <a:spAutoFit/>
          </a:bodyPr>
          <a:lstStyle/>
          <a:p>
            <a:r>
              <a:rPr lang="en-GB" dirty="0"/>
              <a:t>LO: To explain how language creates meaning and effect.</a:t>
            </a:r>
          </a:p>
        </p:txBody>
      </p:sp>
      <p:sp>
        <p:nvSpPr>
          <p:cNvPr id="8" name="Content Placeholder 5">
            <a:extLst>
              <a:ext uri="{FF2B5EF4-FFF2-40B4-BE49-F238E27FC236}">
                <a16:creationId xmlns:a16="http://schemas.microsoft.com/office/drawing/2014/main" id="{0721D1CB-45CE-4085-ADE7-331C9FB60F6D}"/>
              </a:ext>
            </a:extLst>
          </p:cNvPr>
          <p:cNvSpPr txBox="1">
            <a:spLocks/>
          </p:cNvSpPr>
          <p:nvPr/>
        </p:nvSpPr>
        <p:spPr>
          <a:xfrm>
            <a:off x="6974517" y="4222861"/>
            <a:ext cx="4840713" cy="2220142"/>
          </a:xfrm>
          <a:prstGeom prst="rect">
            <a:avLst/>
          </a:prstGeom>
          <a:solidFill>
            <a:schemeClr val="accent1">
              <a:lumMod val="20000"/>
              <a:lumOff val="80000"/>
            </a:schemeClr>
          </a:solidFill>
          <a:ln>
            <a:solidFill>
              <a:schemeClr val="bg1"/>
            </a:solidFill>
          </a:ln>
        </p:spPr>
        <p:txBody>
          <a:bodyPr vert="horz" lIns="91440" tIns="45720" rIns="91440" bIns="45720" rtlCol="0" anchor="ctr">
            <a:normAutofit/>
          </a:bodyPr>
          <a:lst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Font typeface="Wingdings 2" panose="05020102010507070707" pitchFamily="18" charset="2"/>
              <a:buNone/>
            </a:pPr>
            <a:r>
              <a:rPr lang="en-GB" sz="3200" dirty="0">
                <a:solidFill>
                  <a:schemeClr val="bg1"/>
                </a:solidFill>
              </a:rPr>
              <a:t>Now add a quote next to each adjective. </a:t>
            </a:r>
          </a:p>
          <a:p>
            <a:pPr marL="0" indent="0">
              <a:buFont typeface="Wingdings 2" panose="05020102010507070707" pitchFamily="18" charset="2"/>
              <a:buNone/>
            </a:pPr>
            <a:r>
              <a:rPr lang="en-GB" sz="2400" dirty="0">
                <a:solidFill>
                  <a:schemeClr val="bg1"/>
                </a:solidFill>
              </a:rPr>
              <a:t>Remember to only use lines 12-22!</a:t>
            </a:r>
            <a:endParaRPr lang="en-GB" sz="3200" dirty="0">
              <a:solidFill>
                <a:schemeClr val="bg1"/>
              </a:solidFill>
            </a:endParaRPr>
          </a:p>
        </p:txBody>
      </p:sp>
      <p:sp>
        <p:nvSpPr>
          <p:cNvPr id="9" name="Content Placeholder 5">
            <a:extLst>
              <a:ext uri="{FF2B5EF4-FFF2-40B4-BE49-F238E27FC236}">
                <a16:creationId xmlns:a16="http://schemas.microsoft.com/office/drawing/2014/main" id="{E1562F27-E718-4256-B9D0-2CFBE279309E}"/>
              </a:ext>
            </a:extLst>
          </p:cNvPr>
          <p:cNvSpPr txBox="1">
            <a:spLocks/>
          </p:cNvSpPr>
          <p:nvPr/>
        </p:nvSpPr>
        <p:spPr>
          <a:xfrm>
            <a:off x="1839299" y="4222861"/>
            <a:ext cx="3209779" cy="2067742"/>
          </a:xfrm>
          <a:prstGeom prst="rect">
            <a:avLst/>
          </a:prstGeom>
          <a:solidFill>
            <a:schemeClr val="accent1">
              <a:lumMod val="20000"/>
              <a:lumOff val="80000"/>
            </a:schemeClr>
          </a:solidFill>
          <a:ln>
            <a:solidFill>
              <a:schemeClr val="bg1"/>
            </a:solidFill>
          </a:ln>
        </p:spPr>
        <p:txBody>
          <a:bodyPr vert="horz" lIns="91440" tIns="45720" rIns="91440" bIns="45720" rtlCol="0" anchor="ctr">
            <a:noAutofit/>
          </a:bodyPr>
          <a:lst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Font typeface="Wingdings 2" panose="05020102010507070707" pitchFamily="18" charset="2"/>
              <a:buNone/>
            </a:pPr>
            <a:r>
              <a:rPr lang="en-GB" sz="2800" dirty="0">
                <a:solidFill>
                  <a:schemeClr val="bg1"/>
                </a:solidFill>
              </a:rPr>
              <a:t>Finally, circle a word in your quote that you would zoom in on to explain.</a:t>
            </a:r>
          </a:p>
        </p:txBody>
      </p:sp>
    </p:spTree>
    <p:extLst>
      <p:ext uri="{BB962C8B-B14F-4D97-AF65-F5344CB8AC3E}">
        <p14:creationId xmlns:p14="http://schemas.microsoft.com/office/powerpoint/2010/main" val="158097744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1" name="Picture 3">
            <a:extLst>
              <a:ext uri="{FF2B5EF4-FFF2-40B4-BE49-F238E27FC236}">
                <a16:creationId xmlns:a16="http://schemas.microsoft.com/office/drawing/2014/main" id="{68492F93-3923-43F9-A539-21E25BF362F8}"/>
              </a:ext>
            </a:extLst>
          </p:cNvPr>
          <p:cNvPicPr>
            <a:picLocks noChangeAspect="1"/>
          </p:cNvPicPr>
          <p:nvPr/>
        </p:nvPicPr>
        <p:blipFill rotWithShape="1">
          <a:blip r:embed="rId2"/>
          <a:srcRect t="13486" b="2244"/>
          <a:stretch/>
        </p:blipFill>
        <p:spPr>
          <a:xfrm>
            <a:off x="20" y="10"/>
            <a:ext cx="12191980" cy="6857990"/>
          </a:xfrm>
          <a:prstGeom prst="rect">
            <a:avLst/>
          </a:prstGeom>
        </p:spPr>
      </p:pic>
      <p:sp>
        <p:nvSpPr>
          <p:cNvPr id="5" name="Title 4">
            <a:extLst>
              <a:ext uri="{FF2B5EF4-FFF2-40B4-BE49-F238E27FC236}">
                <a16:creationId xmlns:a16="http://schemas.microsoft.com/office/drawing/2014/main" id="{556A06DF-CE0D-4E5C-9352-4D123D981A99}"/>
              </a:ext>
            </a:extLst>
          </p:cNvPr>
          <p:cNvSpPr>
            <a:spLocks noGrp="1"/>
          </p:cNvSpPr>
          <p:nvPr>
            <p:ph type="title"/>
          </p:nvPr>
        </p:nvSpPr>
        <p:spPr>
          <a:xfrm>
            <a:off x="844079" y="49444"/>
            <a:ext cx="11211729" cy="1385461"/>
          </a:xfrm>
          <a:solidFill>
            <a:schemeClr val="accent1">
              <a:lumMod val="20000"/>
              <a:lumOff val="80000"/>
            </a:schemeClr>
          </a:solidFill>
        </p:spPr>
        <p:txBody>
          <a:bodyPr>
            <a:normAutofit/>
          </a:bodyPr>
          <a:lstStyle/>
          <a:p>
            <a:r>
              <a:rPr lang="en-GB" sz="2000" b="1" dirty="0">
                <a:solidFill>
                  <a:schemeClr val="bg1"/>
                </a:solidFill>
                <a:latin typeface="Arial" panose="020B0604020202020204" pitchFamily="34" charset="0"/>
                <a:cs typeface="Arial" panose="020B0604020202020204" pitchFamily="34" charset="0"/>
              </a:rPr>
              <a:t>Read lines 12-22.</a:t>
            </a:r>
            <a:br>
              <a:rPr lang="en-GB" sz="2000" b="1" dirty="0">
                <a:solidFill>
                  <a:schemeClr val="bg1"/>
                </a:solidFill>
                <a:latin typeface="Arial" panose="020B0604020202020204" pitchFamily="34" charset="0"/>
                <a:cs typeface="Arial" panose="020B0604020202020204" pitchFamily="34" charset="0"/>
              </a:rPr>
            </a:br>
            <a:r>
              <a:rPr lang="en-GB" sz="2000" b="1" dirty="0">
                <a:solidFill>
                  <a:schemeClr val="bg1"/>
                </a:solidFill>
                <a:latin typeface="Arial" panose="020B0604020202020204" pitchFamily="34" charset="0"/>
                <a:cs typeface="Arial" panose="020B0604020202020204" pitchFamily="34" charset="0"/>
              </a:rPr>
              <a:t>A2. </a:t>
            </a:r>
            <a:r>
              <a:rPr lang="en-GB" sz="2000" dirty="0">
                <a:solidFill>
                  <a:schemeClr val="bg1"/>
                </a:solidFill>
                <a:latin typeface="Arial" panose="020B0604020202020204" pitchFamily="34" charset="0"/>
                <a:cs typeface="Arial" panose="020B0604020202020204" pitchFamily="34" charset="0"/>
              </a:rPr>
              <a:t>How does the writer show buddy’s characteristics and personality in these lines? </a:t>
            </a:r>
            <a:r>
              <a:rPr lang="en-GB" sz="1600" i="1" dirty="0">
                <a:solidFill>
                  <a:schemeClr val="bg1"/>
                </a:solidFill>
                <a:latin typeface="+mn-lt"/>
              </a:rPr>
              <a:t>You must refer to the language used in the text to support your answer, using relevant subject terminology where appropriate.</a:t>
            </a:r>
            <a:endParaRPr lang="en-GB" sz="2000" b="1" dirty="0">
              <a:solidFill>
                <a:schemeClr val="bg1"/>
              </a:solidFill>
              <a:latin typeface="+mn-lt"/>
              <a:cs typeface="Arial" panose="020B0604020202020204" pitchFamily="34" charset="0"/>
            </a:endParaRPr>
          </a:p>
        </p:txBody>
      </p:sp>
      <p:sp>
        <p:nvSpPr>
          <p:cNvPr id="6" name="Content Placeholder 5">
            <a:extLst>
              <a:ext uri="{FF2B5EF4-FFF2-40B4-BE49-F238E27FC236}">
                <a16:creationId xmlns:a16="http://schemas.microsoft.com/office/drawing/2014/main" id="{715AAC3A-09A0-4321-8C1D-20935E07D2F4}"/>
              </a:ext>
            </a:extLst>
          </p:cNvPr>
          <p:cNvSpPr>
            <a:spLocks noGrp="1"/>
          </p:cNvSpPr>
          <p:nvPr>
            <p:ph idx="1"/>
          </p:nvPr>
        </p:nvSpPr>
        <p:spPr>
          <a:xfrm>
            <a:off x="844079" y="1626449"/>
            <a:ext cx="11211729" cy="4625009"/>
          </a:xfrm>
          <a:solidFill>
            <a:schemeClr val="accent1">
              <a:lumMod val="20000"/>
              <a:lumOff val="80000"/>
            </a:schemeClr>
          </a:solidFill>
        </p:spPr>
        <p:txBody>
          <a:bodyPr>
            <a:normAutofit/>
          </a:bodyPr>
          <a:lstStyle/>
          <a:p>
            <a:pPr marL="0" indent="0">
              <a:buNone/>
            </a:pPr>
            <a:r>
              <a:rPr lang="en-GB" sz="4400" b="1" dirty="0">
                <a:solidFill>
                  <a:schemeClr val="bg1"/>
                </a:solidFill>
              </a:rPr>
              <a:t>Class Model: </a:t>
            </a:r>
            <a:r>
              <a:rPr lang="en-GB" sz="3200" dirty="0">
                <a:solidFill>
                  <a:schemeClr val="bg1"/>
                </a:solidFill>
              </a:rPr>
              <a:t>Let’s continue the paragraph from this point.</a:t>
            </a:r>
          </a:p>
          <a:p>
            <a:pPr marL="0" indent="0">
              <a:buNone/>
            </a:pPr>
            <a:r>
              <a:rPr lang="en-GB" sz="4000" dirty="0">
                <a:solidFill>
                  <a:srgbClr val="FF0000"/>
                </a:solidFill>
                <a:latin typeface="Garamond" panose="02020404030301010803" pitchFamily="18" charset="0"/>
              </a:rPr>
              <a:t>Buddy seems to be fairly unreadable. </a:t>
            </a:r>
          </a:p>
          <a:p>
            <a:pPr marL="0" indent="0">
              <a:buNone/>
            </a:pPr>
            <a:endParaRPr lang="en-GB" sz="4400" dirty="0">
              <a:solidFill>
                <a:schemeClr val="bg1"/>
              </a:solidFill>
              <a:latin typeface="Garamond" panose="02020404030301010803" pitchFamily="18" charset="0"/>
            </a:endParaRPr>
          </a:p>
          <a:p>
            <a:pPr marL="0" indent="0">
              <a:buNone/>
            </a:pPr>
            <a:endParaRPr lang="en-GB" sz="4400" dirty="0">
              <a:solidFill>
                <a:schemeClr val="bg1"/>
              </a:solidFill>
              <a:latin typeface="Garamond" panose="02020404030301010803" pitchFamily="18" charset="0"/>
            </a:endParaRPr>
          </a:p>
          <a:p>
            <a:pPr marL="0" indent="0">
              <a:buNone/>
            </a:pPr>
            <a:endParaRPr lang="en-GB" sz="4400" dirty="0">
              <a:solidFill>
                <a:schemeClr val="bg1"/>
              </a:solidFill>
              <a:latin typeface="Garamond" panose="02020404030301010803" pitchFamily="18" charset="0"/>
            </a:endParaRPr>
          </a:p>
        </p:txBody>
      </p:sp>
      <p:sp>
        <p:nvSpPr>
          <p:cNvPr id="7" name="TextBox 6">
            <a:extLst>
              <a:ext uri="{FF2B5EF4-FFF2-40B4-BE49-F238E27FC236}">
                <a16:creationId xmlns:a16="http://schemas.microsoft.com/office/drawing/2014/main" id="{A5AF3163-B60D-4E3D-93B2-AFBE0ECA7439}"/>
              </a:ext>
            </a:extLst>
          </p:cNvPr>
          <p:cNvSpPr txBox="1"/>
          <p:nvPr/>
        </p:nvSpPr>
        <p:spPr>
          <a:xfrm rot="16200000">
            <a:off x="-3075052" y="3075050"/>
            <a:ext cx="6857990" cy="707886"/>
          </a:xfrm>
          <a:prstGeom prst="rect">
            <a:avLst/>
          </a:prstGeom>
          <a:solidFill>
            <a:srgbClr val="98F0BA"/>
          </a:solidFill>
        </p:spPr>
        <p:txBody>
          <a:bodyPr wrap="square" rtlCol="0">
            <a:spAutoFit/>
          </a:bodyPr>
          <a:lstStyle/>
          <a:p>
            <a:pPr algn="ctr"/>
            <a:r>
              <a:rPr lang="en-GB" sz="4000" b="1" dirty="0">
                <a:solidFill>
                  <a:schemeClr val="bg1"/>
                </a:solidFill>
                <a:latin typeface="Century Gothic" panose="020B0502020202020204" pitchFamily="34" charset="0"/>
              </a:rPr>
              <a:t>Question 2: Mastery</a:t>
            </a:r>
          </a:p>
        </p:txBody>
      </p:sp>
      <p:sp>
        <p:nvSpPr>
          <p:cNvPr id="2" name="TextBox 1">
            <a:extLst>
              <a:ext uri="{FF2B5EF4-FFF2-40B4-BE49-F238E27FC236}">
                <a16:creationId xmlns:a16="http://schemas.microsoft.com/office/drawing/2014/main" id="{66BFC1DB-03AC-40F4-A9C0-0ABD6F121DF4}"/>
              </a:ext>
            </a:extLst>
          </p:cNvPr>
          <p:cNvSpPr txBox="1"/>
          <p:nvPr/>
        </p:nvSpPr>
        <p:spPr>
          <a:xfrm>
            <a:off x="834496" y="6443003"/>
            <a:ext cx="5763252" cy="369332"/>
          </a:xfrm>
          <a:prstGeom prst="rect">
            <a:avLst/>
          </a:prstGeom>
          <a:noFill/>
        </p:spPr>
        <p:txBody>
          <a:bodyPr wrap="square" rtlCol="0">
            <a:spAutoFit/>
          </a:bodyPr>
          <a:lstStyle/>
          <a:p>
            <a:r>
              <a:rPr lang="en-GB" dirty="0"/>
              <a:t>LO: To explain how language creates meaning and effect.</a:t>
            </a:r>
          </a:p>
        </p:txBody>
      </p:sp>
      <p:sp>
        <p:nvSpPr>
          <p:cNvPr id="3" name="Rounded Rectangle 3">
            <a:extLst>
              <a:ext uri="{FF2B5EF4-FFF2-40B4-BE49-F238E27FC236}">
                <a16:creationId xmlns:a16="http://schemas.microsoft.com/office/drawing/2014/main" id="{A6395D54-973F-473C-8D68-DBA407D2DD52}"/>
              </a:ext>
            </a:extLst>
          </p:cNvPr>
          <p:cNvSpPr/>
          <p:nvPr/>
        </p:nvSpPr>
        <p:spPr>
          <a:xfrm>
            <a:off x="8812696" y="6082748"/>
            <a:ext cx="3243176" cy="647906"/>
          </a:xfrm>
          <a:prstGeom prst="roundRect">
            <a:avLst/>
          </a:prstGeom>
          <a:solidFill>
            <a:schemeClr val="accent1">
              <a:lumMod val="20000"/>
              <a:lumOff val="80000"/>
            </a:schemeClr>
          </a:solidFill>
          <a:ln>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4400" b="1" dirty="0"/>
              <a:t>Use  </a:t>
            </a:r>
            <a:r>
              <a:rPr lang="en-GB" sz="4400" b="1" dirty="0">
                <a:solidFill>
                  <a:srgbClr val="FF0000"/>
                </a:solidFill>
              </a:rPr>
              <a:t>P</a:t>
            </a:r>
            <a:r>
              <a:rPr lang="en-GB" sz="4400" b="1" dirty="0">
                <a:solidFill>
                  <a:srgbClr val="FFC000"/>
                </a:solidFill>
              </a:rPr>
              <a:t>E</a:t>
            </a:r>
            <a:r>
              <a:rPr lang="en-GB" sz="4400" b="1" dirty="0">
                <a:solidFill>
                  <a:srgbClr val="00B050"/>
                </a:solidFill>
              </a:rPr>
              <a:t>T</a:t>
            </a:r>
            <a:r>
              <a:rPr lang="en-GB" sz="4400" b="1" dirty="0">
                <a:solidFill>
                  <a:srgbClr val="0070C0"/>
                </a:solidFill>
              </a:rPr>
              <a:t>E</a:t>
            </a:r>
            <a:r>
              <a:rPr lang="en-GB" sz="4400" b="1" dirty="0">
                <a:solidFill>
                  <a:srgbClr val="7030A0"/>
                </a:solidFill>
              </a:rPr>
              <a:t>R</a:t>
            </a:r>
            <a:r>
              <a:rPr lang="en-GB" sz="4400" b="1" dirty="0"/>
              <a:t>!</a:t>
            </a:r>
          </a:p>
        </p:txBody>
      </p:sp>
    </p:spTree>
    <p:extLst>
      <p:ext uri="{BB962C8B-B14F-4D97-AF65-F5344CB8AC3E}">
        <p14:creationId xmlns:p14="http://schemas.microsoft.com/office/powerpoint/2010/main" val="2736743709"/>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DividendVTI">
  <a:themeElements>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421</TotalTime>
  <Words>3103</Words>
  <Application>Microsoft Office PowerPoint</Application>
  <PresentationFormat>Widescreen</PresentationFormat>
  <Paragraphs>200</Paragraphs>
  <Slides>25</Slides>
  <Notes>19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Aharoni</vt:lpstr>
      <vt:lpstr>Arial</vt:lpstr>
      <vt:lpstr>Calibri</vt:lpstr>
      <vt:lpstr>Century Gothic</vt:lpstr>
      <vt:lpstr>Franklin Gothic Book</vt:lpstr>
      <vt:lpstr>Franklin Gothic Demi</vt:lpstr>
      <vt:lpstr>Garamond</vt:lpstr>
      <vt:lpstr>Wingdings 2</vt:lpstr>
      <vt:lpstr>DividendVTI</vt:lpstr>
      <vt:lpstr>Paper 1: Hurricane Hazel Q1&amp;2</vt:lpstr>
      <vt:lpstr>Match the vocabulary to the correct definitions.</vt:lpstr>
      <vt:lpstr>Check your answers:</vt:lpstr>
      <vt:lpstr>Question A1</vt:lpstr>
      <vt:lpstr>Read lines 1-11. A1. List 5 things you learn about buddy in these lines.</vt:lpstr>
      <vt:lpstr>Question A2</vt:lpstr>
      <vt:lpstr>Read lines 12-22. A2. How does the writer show buddy’s characteristics and personality in these lines? You must refer to the language used in the text to support your answer, using relevant subject terminology where appropriate.</vt:lpstr>
      <vt:lpstr>Read lines 12-22. A2. How does the writer show buddy’s characteristics and personality in these lines? You must refer to the language used in the text to support your answer, using relevant subject terminology where appropriate.</vt:lpstr>
      <vt:lpstr>Read lines 12-22. A2. How does the writer show buddy’s characteristics and personality in these lines? You must refer to the language used in the text to support your answer, using relevant subject terminology where appropriate.</vt:lpstr>
      <vt:lpstr>Paper 1: Hurricane Hazel Q3</vt:lpstr>
      <vt:lpstr>Question A3</vt:lpstr>
      <vt:lpstr>Read lines 23-60.   A3. How does the writer suggest that the relationship Is not going to last? You must refer to the text to support your answer, using relevant  subject terminology where appropriate. </vt:lpstr>
      <vt:lpstr>Read lines 23-60.   A3. How does the writer suggest that the relationship Is not going to last? You must refer to the text to support your answer, using relevant subject terminology where appropriate. </vt:lpstr>
      <vt:lpstr>Read lines 23-60.   A3. How does the writer suggest that the relationship Is not going to last? You must refer to the text to support your answer, using relevant subject terminology where appropriate. </vt:lpstr>
      <vt:lpstr>Read lines 23-60.   A3. How does the writer suggest that the relationship Is not going to last? You must refer to the text to support your answer, using relevant subject terminology where appropriate. </vt:lpstr>
      <vt:lpstr>Paper 1: Hurricane Hazel Q4</vt:lpstr>
      <vt:lpstr>Question A4</vt:lpstr>
      <vt:lpstr>Read lines 61 to the end.   A4. What impression do you get of buddy in these lines? You must refer to the text to support your answer, using relevant subject terminology where appropriate. </vt:lpstr>
      <vt:lpstr>Read lines 61 to the end.   A4. What impression do you get of buddy in these lines? You must refer to the text to support your answer, using relevant subject terminology where appropriate. </vt:lpstr>
      <vt:lpstr>Read lines 61 to the end.   A4. What impression do you get of buddy in these lines? You must refer to the text to support your answer, using relevant subject terminology where appropriate. </vt:lpstr>
      <vt:lpstr>Paper 1: Hurricane Hazel Q5</vt:lpstr>
      <vt:lpstr>Question A5</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Allen</dc:creator>
  <cp:lastModifiedBy>Amanda Allen</cp:lastModifiedBy>
  <cp:revision>45</cp:revision>
  <dcterms:created xsi:type="dcterms:W3CDTF">2020-07-15T16:37:35Z</dcterms:created>
  <dcterms:modified xsi:type="dcterms:W3CDTF">2020-07-16T16:59:01Z</dcterms:modified>
</cp:coreProperties>
</file>