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Sunday, October 18,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935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Sunday, October 18,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94893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Sunday, October 18,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5482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Sunday, October 18,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0557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Sunday, October 18,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7407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Sunday, October 18,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57512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Sunday, October 18,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229041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Sunday, October 18,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35985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Sunday, October 18,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8343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Sunday, October 18,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2200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Sunday, October 18,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5281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Sunday, October 18,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872723695"/>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5EE0CA1-D3EE-4024-8924-687FF7C9B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Do Now</a:t>
            </a:r>
            <a:endParaRPr lang="en-GB" sz="4000" b="1">
              <a:latin typeface="Century Gothic" panose="020B0502020202020204" pitchFamily="34" charset="0"/>
            </a:endParaRP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 Journeys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016758"/>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Read the newspaper article ‘A balloon ride with Bill </a:t>
            </a:r>
            <a:r>
              <a:rPr lang="en-GB" sz="2800" b="1" dirty="0" err="1">
                <a:solidFill>
                  <a:schemeClr val="bg1"/>
                </a:solidFill>
              </a:rPr>
              <a:t>Deedes</a:t>
            </a:r>
            <a:r>
              <a:rPr lang="en-GB" sz="2800" b="1" dirty="0">
                <a:solidFill>
                  <a:schemeClr val="bg1"/>
                </a:solidFill>
              </a:rPr>
              <a:t> was 'the most terrifying trip of my life’' in the separate Resource Material.</a:t>
            </a:r>
          </a:p>
          <a:p>
            <a:r>
              <a:rPr lang="en-GB" sz="2200" dirty="0">
                <a:solidFill>
                  <a:schemeClr val="bg1"/>
                </a:solidFill>
              </a:rPr>
              <a:t>A1. (a) How old was Bill </a:t>
            </a:r>
            <a:r>
              <a:rPr lang="en-GB" sz="2200" dirty="0" err="1">
                <a:solidFill>
                  <a:schemeClr val="bg1"/>
                </a:solidFill>
              </a:rPr>
              <a:t>Deedes</a:t>
            </a:r>
            <a:r>
              <a:rPr lang="en-GB" sz="2200" dirty="0">
                <a:solidFill>
                  <a:schemeClr val="bg1"/>
                </a:solidFill>
              </a:rPr>
              <a:t> when </a:t>
            </a:r>
            <a:r>
              <a:rPr lang="en-GB" sz="2200" dirty="0" err="1">
                <a:solidFill>
                  <a:schemeClr val="bg1"/>
                </a:solidFill>
              </a:rPr>
              <a:t>Hempleman</a:t>
            </a:r>
            <a:r>
              <a:rPr lang="en-GB" sz="2200" dirty="0">
                <a:solidFill>
                  <a:schemeClr val="bg1"/>
                </a:solidFill>
              </a:rPr>
              <a:t>-Adams took him up in a hot-air balloon? [1]</a:t>
            </a:r>
          </a:p>
          <a:p>
            <a:r>
              <a:rPr lang="en-GB" sz="2200" dirty="0">
                <a:solidFill>
                  <a:schemeClr val="bg1"/>
                </a:solidFill>
              </a:rPr>
              <a:t>(b) What was Bill </a:t>
            </a:r>
            <a:r>
              <a:rPr lang="en-GB" sz="2200" dirty="0" err="1">
                <a:solidFill>
                  <a:schemeClr val="bg1"/>
                </a:solidFill>
              </a:rPr>
              <a:t>Deedes</a:t>
            </a:r>
            <a:r>
              <a:rPr lang="en-GB" sz="2200" dirty="0">
                <a:solidFill>
                  <a:schemeClr val="bg1"/>
                </a:solidFill>
              </a:rPr>
              <a:t> wearing for the hot-air balloon ride? [1]</a:t>
            </a:r>
          </a:p>
          <a:p>
            <a:r>
              <a:rPr lang="en-GB" sz="2200" dirty="0">
                <a:solidFill>
                  <a:schemeClr val="bg1"/>
                </a:solidFill>
              </a:rPr>
              <a:t>(c) List one other ‘scary thing’ that </a:t>
            </a:r>
            <a:r>
              <a:rPr lang="en-GB" sz="2200" dirty="0" err="1">
                <a:solidFill>
                  <a:schemeClr val="bg1"/>
                </a:solidFill>
              </a:rPr>
              <a:t>Hempleman</a:t>
            </a:r>
            <a:r>
              <a:rPr lang="en-GB" sz="2200" dirty="0">
                <a:solidFill>
                  <a:schemeClr val="bg1"/>
                </a:solidFill>
              </a:rPr>
              <a:t>-Adams has done in his life other than the</a:t>
            </a:r>
          </a:p>
          <a:p>
            <a:r>
              <a:rPr lang="en-GB" sz="2200" dirty="0">
                <a:solidFill>
                  <a:schemeClr val="bg1"/>
                </a:solidFill>
              </a:rPr>
              <a:t> balloon ride? [1]</a:t>
            </a:r>
          </a:p>
          <a:p>
            <a:endParaRPr lang="en-GB" sz="2200" dirty="0">
              <a:solidFill>
                <a:schemeClr val="bg1"/>
              </a:solidFill>
            </a:endParaRPr>
          </a:p>
          <a:p>
            <a:endParaRPr lang="en-GB" sz="2200" dirty="0">
              <a:solidFill>
                <a:schemeClr val="bg1"/>
              </a:solidFill>
            </a:endParaRPr>
          </a:p>
          <a:p>
            <a:r>
              <a:rPr lang="en-GB" sz="2200" dirty="0">
                <a:solidFill>
                  <a:schemeClr val="bg1"/>
                </a:solidFill>
              </a:rPr>
              <a:t>A2. How does David </a:t>
            </a:r>
            <a:r>
              <a:rPr lang="en-GB" sz="2200" dirty="0" err="1">
                <a:solidFill>
                  <a:schemeClr val="bg1"/>
                </a:solidFill>
              </a:rPr>
              <a:t>Hempleman</a:t>
            </a:r>
            <a:r>
              <a:rPr lang="en-GB" sz="2200" dirty="0">
                <a:solidFill>
                  <a:schemeClr val="bg1"/>
                </a:solidFill>
              </a:rPr>
              <a:t>-Adams show that the balloon ride with Bill </a:t>
            </a:r>
            <a:r>
              <a:rPr lang="en-GB" sz="2200" dirty="0" err="1">
                <a:solidFill>
                  <a:schemeClr val="bg1"/>
                </a:solidFill>
              </a:rPr>
              <a:t>Deedes</a:t>
            </a:r>
            <a:r>
              <a:rPr lang="en-GB" sz="2200" dirty="0">
                <a:solidFill>
                  <a:schemeClr val="bg1"/>
                </a:solidFill>
              </a:rPr>
              <a:t> was “the most terrifying trip” of his life?</a:t>
            </a:r>
          </a:p>
          <a:p>
            <a:r>
              <a:rPr lang="en-GB" sz="2200" dirty="0">
                <a:solidFill>
                  <a:schemeClr val="bg1"/>
                </a:solidFill>
              </a:rPr>
              <a:t>You should comment on:</a:t>
            </a:r>
          </a:p>
          <a:p>
            <a:r>
              <a:rPr lang="en-GB" sz="2200" dirty="0">
                <a:solidFill>
                  <a:schemeClr val="bg1"/>
                </a:solidFill>
              </a:rPr>
              <a:t>• what he says</a:t>
            </a:r>
          </a:p>
          <a:p>
            <a:r>
              <a:rPr lang="en-GB" sz="2200" dirty="0">
                <a:solidFill>
                  <a:schemeClr val="bg1"/>
                </a:solidFill>
              </a:rPr>
              <a:t>• his use of language, tone and structure [10]</a:t>
            </a:r>
          </a:p>
        </p:txBody>
      </p:sp>
      <p:sp>
        <p:nvSpPr>
          <p:cNvPr id="20" name="Rectangle: Rounded Corners 19">
            <a:extLst>
              <a:ext uri="{FF2B5EF4-FFF2-40B4-BE49-F238E27FC236}">
                <a16:creationId xmlns:a16="http://schemas.microsoft.com/office/drawing/2014/main" id="{A4AB853E-A067-4DA3-A62D-870860D22A75}"/>
              </a:ext>
            </a:extLst>
          </p:cNvPr>
          <p:cNvSpPr/>
          <p:nvPr/>
        </p:nvSpPr>
        <p:spPr>
          <a:xfrm>
            <a:off x="7553739" y="5194851"/>
            <a:ext cx="4306957" cy="1557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You have 20 minutes to answer these questions.</a:t>
            </a:r>
          </a:p>
        </p:txBody>
      </p:sp>
    </p:spTree>
    <p:extLst>
      <p:ext uri="{BB962C8B-B14F-4D97-AF65-F5344CB8AC3E}">
        <p14:creationId xmlns:p14="http://schemas.microsoft.com/office/powerpoint/2010/main" val="2984437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Mastery</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769441"/>
          </a:xfrm>
          <a:prstGeom prst="rect">
            <a:avLst/>
          </a:prstGeom>
          <a:noFill/>
        </p:spPr>
        <p:txBody>
          <a:bodyPr wrap="square" rtlCol="0">
            <a:spAutoFit/>
          </a:bodyPr>
          <a:lstStyle/>
          <a:p>
            <a:r>
              <a:rPr lang="en-GB" sz="4400" u="sng" dirty="0">
                <a:solidFill>
                  <a:schemeClr val="bg1"/>
                </a:solidFill>
              </a:rPr>
              <a:t>How could we develop our answers?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355312"/>
          </a:xfrm>
          <a:prstGeom prst="rect">
            <a:avLst/>
          </a:prstGeom>
          <a:solidFill>
            <a:schemeClr val="accent4">
              <a:lumMod val="20000"/>
              <a:lumOff val="80000"/>
            </a:schemeClr>
          </a:solidFill>
        </p:spPr>
        <p:txBody>
          <a:bodyPr wrap="square" rtlCol="0">
            <a:spAutoFit/>
          </a:bodyPr>
          <a:lstStyle/>
          <a:p>
            <a:r>
              <a:rPr lang="en-GB" sz="2400" dirty="0">
                <a:solidFill>
                  <a:schemeClr val="bg1"/>
                </a:solidFill>
              </a:rPr>
              <a:t>I think Mayhew’s seemed thrilled, the quote ‘earth seemed to sink suddenly down’ showing how quickly he went up.</a:t>
            </a:r>
          </a:p>
          <a:p>
            <a:endParaRPr lang="en-GB" sz="2400" dirty="0">
              <a:solidFill>
                <a:schemeClr val="bg1"/>
              </a:solidFill>
            </a:endParaRPr>
          </a:p>
          <a:p>
            <a:endParaRPr lang="en-GB" sz="2400" dirty="0">
              <a:solidFill>
                <a:schemeClr val="bg1"/>
              </a:solidFill>
            </a:endParaRPr>
          </a:p>
          <a:p>
            <a:r>
              <a:rPr lang="en-GB" sz="2400" dirty="0">
                <a:solidFill>
                  <a:schemeClr val="bg1"/>
                </a:solidFill>
              </a:rPr>
              <a:t>I can feel just how excited Mayhew was by his experience, the phrase ‘great gas bag’ suggests he was immediately impressed by its vast size. </a:t>
            </a:r>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p:txBody>
      </p:sp>
    </p:spTree>
    <p:extLst>
      <p:ext uri="{BB962C8B-B14F-4D97-AF65-F5344CB8AC3E}">
        <p14:creationId xmlns:p14="http://schemas.microsoft.com/office/powerpoint/2010/main" val="1886974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Do Now</a:t>
            </a:r>
            <a:endParaRPr lang="en-GB" sz="4000" b="1">
              <a:latin typeface="Century Gothic" panose="020B0502020202020204" pitchFamily="34" charset="0"/>
            </a:endParaRP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Balloons Q5&amp;6</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4524315"/>
          </a:xfrm>
          <a:prstGeom prst="rect">
            <a:avLst/>
          </a:prstGeom>
          <a:solidFill>
            <a:schemeClr val="accent4">
              <a:lumMod val="20000"/>
              <a:lumOff val="80000"/>
            </a:schemeClr>
          </a:solidFill>
        </p:spPr>
        <p:txBody>
          <a:bodyPr wrap="square" rtlCol="0">
            <a:spAutoFit/>
          </a:bodyPr>
          <a:lstStyle/>
          <a:p>
            <a:r>
              <a:rPr lang="en-GB" sz="2400" dirty="0">
                <a:solidFill>
                  <a:schemeClr val="bg1"/>
                </a:solidFill>
              </a:rPr>
              <a:t>To answer the following questions you will need to use both texts.</a:t>
            </a:r>
          </a:p>
          <a:p>
            <a:endParaRPr lang="en-GB" sz="2400" b="1" dirty="0">
              <a:solidFill>
                <a:schemeClr val="bg1"/>
              </a:solidFill>
            </a:endParaRPr>
          </a:p>
          <a:p>
            <a:r>
              <a:rPr lang="en-GB" sz="2400" b="1" dirty="0">
                <a:solidFill>
                  <a:schemeClr val="bg1"/>
                </a:solidFill>
              </a:rPr>
              <a:t>A5. Using information from both texts, explain how the weather conditions can affect your experience  in a hot air balloon. [4]</a:t>
            </a:r>
          </a:p>
          <a:p>
            <a:endParaRPr lang="en-GB" sz="2400" b="1" dirty="0">
              <a:solidFill>
                <a:schemeClr val="bg1"/>
              </a:solidFill>
            </a:endParaRPr>
          </a:p>
          <a:p>
            <a:r>
              <a:rPr lang="en-GB" sz="2400" b="1" dirty="0">
                <a:solidFill>
                  <a:schemeClr val="bg1"/>
                </a:solidFill>
              </a:rPr>
              <a:t>A6. Both of these texts are about flying in a hot air balloon.</a:t>
            </a:r>
          </a:p>
          <a:p>
            <a:r>
              <a:rPr lang="en-GB" sz="2400" dirty="0">
                <a:solidFill>
                  <a:schemeClr val="bg1"/>
                </a:solidFill>
              </a:rPr>
              <a:t>Compare:</a:t>
            </a:r>
          </a:p>
          <a:p>
            <a:r>
              <a:rPr lang="en-GB" sz="2400" dirty="0">
                <a:solidFill>
                  <a:schemeClr val="bg1"/>
                </a:solidFill>
              </a:rPr>
              <a:t>(a) how the writers feel about their experience</a:t>
            </a:r>
          </a:p>
          <a:p>
            <a:r>
              <a:rPr lang="en-GB" sz="2400" dirty="0">
                <a:solidFill>
                  <a:schemeClr val="bg1"/>
                </a:solidFill>
              </a:rPr>
              <a:t>(b) how the writers get across their experience to the reader. [10]</a:t>
            </a:r>
          </a:p>
          <a:p>
            <a:endParaRPr lang="en-GB" sz="2400" dirty="0">
              <a:solidFill>
                <a:schemeClr val="bg1"/>
              </a:solidFill>
            </a:endParaRPr>
          </a:p>
          <a:p>
            <a:r>
              <a:rPr lang="en-GB" sz="2400" dirty="0">
                <a:solidFill>
                  <a:schemeClr val="bg1"/>
                </a:solidFill>
              </a:rPr>
              <a:t>You must refer to the text to support your comments </a:t>
            </a:r>
          </a:p>
          <a:p>
            <a:r>
              <a:rPr lang="en-GB" sz="2400" dirty="0">
                <a:solidFill>
                  <a:schemeClr val="bg1"/>
                </a:solidFill>
              </a:rPr>
              <a:t>and make it clear which text you are referring to.</a:t>
            </a:r>
            <a:endParaRPr lang="en-GB" sz="2000" dirty="0">
              <a:solidFill>
                <a:schemeClr val="bg1"/>
              </a:solidFill>
            </a:endParaRPr>
          </a:p>
        </p:txBody>
      </p:sp>
      <p:sp>
        <p:nvSpPr>
          <p:cNvPr id="20" name="Rectangle: Rounded Corners 19">
            <a:extLst>
              <a:ext uri="{FF2B5EF4-FFF2-40B4-BE49-F238E27FC236}">
                <a16:creationId xmlns:a16="http://schemas.microsoft.com/office/drawing/2014/main" id="{A4AB853E-A067-4DA3-A62D-870860D22A75}"/>
              </a:ext>
            </a:extLst>
          </p:cNvPr>
          <p:cNvSpPr/>
          <p:nvPr/>
        </p:nvSpPr>
        <p:spPr>
          <a:xfrm>
            <a:off x="7719391" y="5194852"/>
            <a:ext cx="4306957" cy="1557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You have 20 minutes to answer these questions.</a:t>
            </a:r>
          </a:p>
        </p:txBody>
      </p:sp>
    </p:spTree>
    <p:extLst>
      <p:ext uri="{BB962C8B-B14F-4D97-AF65-F5344CB8AC3E}">
        <p14:creationId xmlns:p14="http://schemas.microsoft.com/office/powerpoint/2010/main" val="242686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6" name="TextBox 15">
            <a:extLst>
              <a:ext uri="{FF2B5EF4-FFF2-40B4-BE49-F238E27FC236}">
                <a16:creationId xmlns:a16="http://schemas.microsoft.com/office/drawing/2014/main" id="{0019A8D2-F114-4319-BC6D-E4CC964EE904}"/>
              </a:ext>
            </a:extLst>
          </p:cNvPr>
          <p:cNvSpPr txBox="1"/>
          <p:nvPr/>
        </p:nvSpPr>
        <p:spPr>
          <a:xfrm>
            <a:off x="821635" y="106017"/>
            <a:ext cx="11039061" cy="6432530"/>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5: Mark Scheme</a:t>
            </a:r>
          </a:p>
          <a:p>
            <a:r>
              <a:rPr lang="en-GB" sz="2400" dirty="0">
                <a:solidFill>
                  <a:schemeClr val="bg1"/>
                </a:solidFill>
              </a:rPr>
              <a:t>1 mark: Adams had a threat of rain but the weather was ok for Mayhew.</a:t>
            </a:r>
          </a:p>
          <a:p>
            <a:endParaRPr lang="en-GB" sz="2400" dirty="0">
              <a:solidFill>
                <a:schemeClr val="bg1"/>
              </a:solidFill>
            </a:endParaRPr>
          </a:p>
          <a:p>
            <a:r>
              <a:rPr lang="en-GB" sz="2400" dirty="0">
                <a:solidFill>
                  <a:schemeClr val="bg1"/>
                </a:solidFill>
              </a:rPr>
              <a:t>2 marks: Adams’ balloon flight had the ‘threat of rain’ and ‘strong gusts’ whereas Mayhew flew in clear skies with a ‘light westerly breeze’</a:t>
            </a:r>
          </a:p>
          <a:p>
            <a:endParaRPr lang="en-GB" sz="2400" dirty="0">
              <a:solidFill>
                <a:schemeClr val="bg1"/>
              </a:solidFill>
            </a:endParaRPr>
          </a:p>
          <a:p>
            <a:r>
              <a:rPr lang="en-GB" sz="2400" dirty="0">
                <a:solidFill>
                  <a:schemeClr val="bg1"/>
                </a:solidFill>
              </a:rPr>
              <a:t>3 marks: During Adams’ flight he had to face ‘strong gusts’ and rain which made the flight very difficult to control and stressful. In contrast, Mayhew had the most wonderful time, with clear skies and a ‘light westerly breeze’ meaning he saw all of London.</a:t>
            </a:r>
          </a:p>
          <a:p>
            <a:endParaRPr lang="en-GB" sz="2400" dirty="0">
              <a:solidFill>
                <a:schemeClr val="bg1"/>
              </a:solidFill>
            </a:endParaRPr>
          </a:p>
          <a:p>
            <a:r>
              <a:rPr lang="en-GB" sz="2400" dirty="0">
                <a:solidFill>
                  <a:schemeClr val="bg1"/>
                </a:solidFill>
              </a:rPr>
              <a:t>4 marks:  Adams suffers very difficult weather conditions throughout his flight with </a:t>
            </a:r>
            <a:r>
              <a:rPr lang="en-GB" sz="2400" dirty="0" err="1">
                <a:solidFill>
                  <a:schemeClr val="bg1"/>
                </a:solidFill>
              </a:rPr>
              <a:t>Deedes</a:t>
            </a:r>
            <a:r>
              <a:rPr lang="en-GB" sz="2400" dirty="0">
                <a:solidFill>
                  <a:schemeClr val="bg1"/>
                </a:solidFill>
              </a:rPr>
              <a:t> meaning he cannot enjoy the experience at all, to the point where he fears for their lives. The ‘strong gusts’ meant that he was flying ‘frantically’ and even prayed to God for help. In contrast, the weather was perfectly ‘clear’ for Mayhew, who loved every moment of his balloon flight, taking in the most ‘exquisite visual delight ever experienced’. </a:t>
            </a:r>
            <a:endParaRPr lang="en-GB" sz="2000" dirty="0">
              <a:solidFill>
                <a:schemeClr val="bg1"/>
              </a:solidFill>
            </a:endParaRPr>
          </a:p>
        </p:txBody>
      </p:sp>
    </p:spTree>
    <p:extLst>
      <p:ext uri="{BB962C8B-B14F-4D97-AF65-F5344CB8AC3E}">
        <p14:creationId xmlns:p14="http://schemas.microsoft.com/office/powerpoint/2010/main" val="289004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6" name="TextBox 15">
            <a:extLst>
              <a:ext uri="{FF2B5EF4-FFF2-40B4-BE49-F238E27FC236}">
                <a16:creationId xmlns:a16="http://schemas.microsoft.com/office/drawing/2014/main" id="{0019A8D2-F114-4319-BC6D-E4CC964EE904}"/>
              </a:ext>
            </a:extLst>
          </p:cNvPr>
          <p:cNvSpPr txBox="1"/>
          <p:nvPr/>
        </p:nvSpPr>
        <p:spPr>
          <a:xfrm>
            <a:off x="873539" y="689113"/>
            <a:ext cx="11152809" cy="4955203"/>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6 Mark Scheme</a:t>
            </a:r>
          </a:p>
          <a:p>
            <a:r>
              <a:rPr lang="en-GB" sz="2400" b="1" dirty="0">
                <a:solidFill>
                  <a:schemeClr val="bg1"/>
                </a:solidFill>
              </a:rPr>
              <a:t>1-2 marks:  </a:t>
            </a:r>
            <a:r>
              <a:rPr lang="en-GB" sz="2400" dirty="0">
                <a:solidFill>
                  <a:schemeClr val="bg1"/>
                </a:solidFill>
              </a:rPr>
              <a:t>Mayhew loves his hot-air balloon ride but it is clear Adams has an awful time.</a:t>
            </a:r>
          </a:p>
          <a:p>
            <a:endParaRPr lang="en-GB" sz="2400" dirty="0">
              <a:solidFill>
                <a:schemeClr val="bg1"/>
              </a:solidFill>
            </a:endParaRPr>
          </a:p>
          <a:p>
            <a:r>
              <a:rPr lang="en-GB" sz="2400" b="1" dirty="0">
                <a:solidFill>
                  <a:schemeClr val="bg1"/>
                </a:solidFill>
              </a:rPr>
              <a:t>3-4 marks:  </a:t>
            </a:r>
            <a:r>
              <a:rPr lang="en-GB" sz="2400" dirty="0">
                <a:solidFill>
                  <a:schemeClr val="bg1"/>
                </a:solidFill>
              </a:rPr>
              <a:t>Adams is very clear that it was a difficult and tiring experience, describing how his back was ‘wet with sweat’ at lift off’. In contrast, Mayhew is very relaxed in his take off and takes in the view of all the faces below.</a:t>
            </a:r>
          </a:p>
          <a:p>
            <a:endParaRPr lang="en-GB" sz="2400" dirty="0">
              <a:solidFill>
                <a:schemeClr val="bg1"/>
              </a:solidFill>
            </a:endParaRPr>
          </a:p>
          <a:p>
            <a:r>
              <a:rPr lang="en-GB" sz="2400" b="1" dirty="0">
                <a:solidFill>
                  <a:schemeClr val="bg1"/>
                </a:solidFill>
              </a:rPr>
              <a:t>5-6 marks: </a:t>
            </a:r>
            <a:r>
              <a:rPr lang="en-GB" sz="2400" dirty="0">
                <a:solidFill>
                  <a:schemeClr val="bg1"/>
                </a:solidFill>
              </a:rPr>
              <a:t>Adams’ description makes the flight seem like a dangerous experience, the phrase ‘zipping across tree tops’ seems like they may crash at any moment. However,</a:t>
            </a:r>
          </a:p>
          <a:p>
            <a:r>
              <a:rPr lang="en-GB" sz="2400" dirty="0">
                <a:solidFill>
                  <a:schemeClr val="bg1"/>
                </a:solidFill>
              </a:rPr>
              <a:t>Mayhew’s flight experience seems very peaceful and safe, although he does comment on how the balloon ‘vaulted over the trees’ but it doesn’t bother Mayhew.</a:t>
            </a:r>
          </a:p>
          <a:p>
            <a:endParaRPr lang="en-GB" sz="2400" dirty="0">
              <a:solidFill>
                <a:schemeClr val="bg1"/>
              </a:solidFill>
            </a:endParaRPr>
          </a:p>
        </p:txBody>
      </p:sp>
    </p:spTree>
    <p:extLst>
      <p:ext uri="{BB962C8B-B14F-4D97-AF65-F5344CB8AC3E}">
        <p14:creationId xmlns:p14="http://schemas.microsoft.com/office/powerpoint/2010/main" val="233744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6" name="TextBox 15">
            <a:extLst>
              <a:ext uri="{FF2B5EF4-FFF2-40B4-BE49-F238E27FC236}">
                <a16:creationId xmlns:a16="http://schemas.microsoft.com/office/drawing/2014/main" id="{0019A8D2-F114-4319-BC6D-E4CC964EE904}"/>
              </a:ext>
            </a:extLst>
          </p:cNvPr>
          <p:cNvSpPr txBox="1"/>
          <p:nvPr/>
        </p:nvSpPr>
        <p:spPr>
          <a:xfrm>
            <a:off x="873539" y="0"/>
            <a:ext cx="11152809" cy="5693866"/>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6 Mark Scheme</a:t>
            </a:r>
          </a:p>
          <a:p>
            <a:endParaRPr lang="en-GB" sz="2400" dirty="0">
              <a:solidFill>
                <a:schemeClr val="bg1"/>
              </a:solidFill>
            </a:endParaRPr>
          </a:p>
          <a:p>
            <a:r>
              <a:rPr lang="en-GB" sz="2400" b="1" dirty="0">
                <a:solidFill>
                  <a:schemeClr val="bg1"/>
                </a:solidFill>
              </a:rPr>
              <a:t>7-8 marks: </a:t>
            </a:r>
            <a:r>
              <a:rPr lang="en-GB" sz="2400" dirty="0">
                <a:solidFill>
                  <a:schemeClr val="bg1"/>
                </a:solidFill>
              </a:rPr>
              <a:t>Adams’ description captures the horror of his flight with </a:t>
            </a:r>
            <a:r>
              <a:rPr lang="en-GB" sz="2400" dirty="0" err="1">
                <a:solidFill>
                  <a:schemeClr val="bg1"/>
                </a:solidFill>
              </a:rPr>
              <a:t>Deedes</a:t>
            </a:r>
            <a:r>
              <a:rPr lang="en-GB" sz="2400" dirty="0">
                <a:solidFill>
                  <a:schemeClr val="bg1"/>
                </a:solidFill>
              </a:rPr>
              <a:t>, the simile ‘shaking like a leaf’ shows his nerves and lack of control of both his body and the balloon. In stark contrast, Mayhew clearly loves ‘drinking in the pure air of the skies’ whilst calmly ‘sailing along among the stars’, a phrase that sums up the calm nature of his experience.</a:t>
            </a:r>
          </a:p>
          <a:p>
            <a:endParaRPr lang="en-GB" sz="2400" dirty="0">
              <a:solidFill>
                <a:schemeClr val="bg1"/>
              </a:solidFill>
            </a:endParaRPr>
          </a:p>
          <a:p>
            <a:r>
              <a:rPr lang="en-GB" sz="2400" b="1" dirty="0">
                <a:solidFill>
                  <a:schemeClr val="bg1"/>
                </a:solidFill>
              </a:rPr>
              <a:t>9-10 marks:  </a:t>
            </a:r>
            <a:r>
              <a:rPr lang="en-GB" sz="2400" dirty="0">
                <a:solidFill>
                  <a:schemeClr val="bg1"/>
                </a:solidFill>
              </a:rPr>
              <a:t>the writers clearly felt contrasting emotions during their flying experiences. Adams had a horrifying experience flying in the hot-air balloon as demonstrated by the simile ‘shaking like a leaf’ which suggests he was so shaken by the experience he had lost control of himself, a real contrast to the consummate pilot he should have been. However, Mayhew experienced pure joy whilst flying in the hot-air balloon, the simile ‘free as the lark at heaven’s gate’ suggesting he almost feels in a state of ecstasy through the flight. </a:t>
            </a:r>
          </a:p>
        </p:txBody>
      </p:sp>
    </p:spTree>
    <p:extLst>
      <p:ext uri="{BB962C8B-B14F-4D97-AF65-F5344CB8AC3E}">
        <p14:creationId xmlns:p14="http://schemas.microsoft.com/office/powerpoint/2010/main" val="279246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Mastery</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769441"/>
          </a:xfrm>
          <a:prstGeom prst="rect">
            <a:avLst/>
          </a:prstGeom>
          <a:noFill/>
        </p:spPr>
        <p:txBody>
          <a:bodyPr wrap="square" rtlCol="0">
            <a:spAutoFit/>
          </a:bodyPr>
          <a:lstStyle/>
          <a:p>
            <a:r>
              <a:rPr lang="en-GB" sz="4400" u="sng" dirty="0">
                <a:solidFill>
                  <a:schemeClr val="bg1"/>
                </a:solidFill>
              </a:rPr>
              <a:t>How could we develop our answers?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232202"/>
          </a:xfrm>
          <a:prstGeom prst="rect">
            <a:avLst/>
          </a:prstGeom>
          <a:solidFill>
            <a:schemeClr val="accent4">
              <a:lumMod val="20000"/>
              <a:lumOff val="80000"/>
            </a:schemeClr>
          </a:solidFill>
        </p:spPr>
        <p:txBody>
          <a:bodyPr wrap="square" rtlCol="0">
            <a:spAutoFit/>
          </a:bodyPr>
          <a:lstStyle/>
          <a:p>
            <a:r>
              <a:rPr lang="en-GB" sz="2400" b="1" dirty="0">
                <a:solidFill>
                  <a:schemeClr val="bg1"/>
                </a:solidFill>
              </a:rPr>
              <a:t>1-2 marks:  </a:t>
            </a:r>
            <a:r>
              <a:rPr lang="en-GB" sz="2400" dirty="0">
                <a:solidFill>
                  <a:schemeClr val="bg1"/>
                </a:solidFill>
              </a:rPr>
              <a:t>Mayhew loves his hot-air balloon ride but it is clear Adams has an awful time.</a:t>
            </a: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p:txBody>
      </p:sp>
    </p:spTree>
    <p:extLst>
      <p:ext uri="{BB962C8B-B14F-4D97-AF65-F5344CB8AC3E}">
        <p14:creationId xmlns:p14="http://schemas.microsoft.com/office/powerpoint/2010/main" val="366623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 Journeys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4832092"/>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1: Mark Scheme</a:t>
            </a:r>
          </a:p>
          <a:p>
            <a:endParaRPr lang="en-GB" sz="2800" b="1" dirty="0">
              <a:solidFill>
                <a:schemeClr val="bg1"/>
              </a:solidFill>
            </a:endParaRPr>
          </a:p>
          <a:p>
            <a:r>
              <a:rPr lang="en-GB" sz="2800" b="1" dirty="0">
                <a:solidFill>
                  <a:schemeClr val="bg1"/>
                </a:solidFill>
              </a:rPr>
              <a:t>Award one mark for each correct response in (a), (b) and (c).</a:t>
            </a:r>
          </a:p>
          <a:p>
            <a:endParaRPr lang="en-GB" sz="2800" b="1" dirty="0">
              <a:solidFill>
                <a:schemeClr val="bg1"/>
              </a:solidFill>
            </a:endParaRPr>
          </a:p>
          <a:p>
            <a:pPr marL="514350" indent="-514350">
              <a:buAutoNum type="alphaLcParenBoth"/>
            </a:pPr>
            <a:r>
              <a:rPr lang="en-GB" sz="2800" b="1" dirty="0">
                <a:solidFill>
                  <a:schemeClr val="bg1"/>
                </a:solidFill>
              </a:rPr>
              <a:t>90 (1)</a:t>
            </a:r>
          </a:p>
          <a:p>
            <a:pPr marL="514350" indent="-514350">
              <a:buAutoNum type="alphaLcParenBoth"/>
            </a:pPr>
            <a:endParaRPr lang="en-GB" sz="2800" b="1" dirty="0">
              <a:solidFill>
                <a:schemeClr val="bg1"/>
              </a:solidFill>
            </a:endParaRPr>
          </a:p>
          <a:p>
            <a:r>
              <a:rPr lang="en-GB" sz="2800" b="1" dirty="0">
                <a:solidFill>
                  <a:schemeClr val="bg1"/>
                </a:solidFill>
              </a:rPr>
              <a:t>(b) a tweed suit (1)</a:t>
            </a:r>
          </a:p>
          <a:p>
            <a:endParaRPr lang="en-GB" sz="2800" b="1" dirty="0">
              <a:solidFill>
                <a:schemeClr val="bg1"/>
              </a:solidFill>
            </a:endParaRPr>
          </a:p>
          <a:p>
            <a:r>
              <a:rPr lang="en-GB" sz="2800" b="1" dirty="0">
                <a:solidFill>
                  <a:schemeClr val="bg1"/>
                </a:solidFill>
              </a:rPr>
              <a:t>(c) climbing Everest (1) OR trekking to the North and South Poles (1) OR freezing in a balloon over the Atlantic (1) OR a balloon trip across the Atlantic (1)</a:t>
            </a:r>
            <a:endParaRPr lang="en-GB" sz="2200" dirty="0">
              <a:solidFill>
                <a:schemeClr val="bg1"/>
              </a:solidFill>
            </a:endParaRPr>
          </a:p>
        </p:txBody>
      </p:sp>
    </p:spTree>
    <p:extLst>
      <p:ext uri="{BB962C8B-B14F-4D97-AF65-F5344CB8AC3E}">
        <p14:creationId xmlns:p14="http://schemas.microsoft.com/office/powerpoint/2010/main" val="287653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 Journeys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707887" y="1121681"/>
            <a:ext cx="11152809" cy="5693866"/>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2: Points you could have considered</a:t>
            </a:r>
          </a:p>
          <a:p>
            <a:endParaRPr lang="en-GB" sz="2800" b="1" dirty="0">
              <a:solidFill>
                <a:schemeClr val="bg1"/>
              </a:solidFill>
            </a:endParaRPr>
          </a:p>
          <a:p>
            <a:pPr marL="342900" indent="-342900">
              <a:buFont typeface="Arial" panose="020B0604020202020204" pitchFamily="34" charset="0"/>
              <a:buChar char="•"/>
            </a:pPr>
            <a:r>
              <a:rPr lang="en-GB" sz="2200" dirty="0">
                <a:solidFill>
                  <a:schemeClr val="bg1"/>
                </a:solidFill>
              </a:rPr>
              <a:t>Adams begins by listing several impressive experiences (climbing Everest, trekking to South and North poles etc) but admits flying with </a:t>
            </a:r>
            <a:r>
              <a:rPr lang="en-GB" sz="2200" dirty="0" err="1">
                <a:solidFill>
                  <a:schemeClr val="bg1"/>
                </a:solidFill>
              </a:rPr>
              <a:t>Deedes</a:t>
            </a:r>
            <a:r>
              <a:rPr lang="en-GB" sz="2200" dirty="0">
                <a:solidFill>
                  <a:schemeClr val="bg1"/>
                </a:solidFill>
              </a:rPr>
              <a:t> was the most terrifying</a:t>
            </a:r>
          </a:p>
          <a:p>
            <a:r>
              <a:rPr lang="en-GB" sz="2200" dirty="0">
                <a:solidFill>
                  <a:schemeClr val="bg1"/>
                </a:solidFill>
              </a:rPr>
              <a:t>• Adams describes </a:t>
            </a:r>
            <a:r>
              <a:rPr lang="en-GB" sz="2200" dirty="0" err="1">
                <a:solidFill>
                  <a:schemeClr val="bg1"/>
                </a:solidFill>
              </a:rPr>
              <a:t>Deedes</a:t>
            </a:r>
            <a:r>
              <a:rPr lang="en-GB" sz="2200" dirty="0">
                <a:solidFill>
                  <a:schemeClr val="bg1"/>
                </a:solidFill>
              </a:rPr>
              <a:t> as ‘frail’</a:t>
            </a:r>
          </a:p>
          <a:p>
            <a:r>
              <a:rPr lang="en-GB" sz="2200" dirty="0">
                <a:solidFill>
                  <a:schemeClr val="bg1"/>
                </a:solidFill>
              </a:rPr>
              <a:t>• Aged 90, </a:t>
            </a:r>
            <a:r>
              <a:rPr lang="en-GB" sz="2200" dirty="0" err="1">
                <a:solidFill>
                  <a:schemeClr val="bg1"/>
                </a:solidFill>
              </a:rPr>
              <a:t>Deedes</a:t>
            </a:r>
            <a:r>
              <a:rPr lang="en-GB" sz="2200" dirty="0">
                <a:solidFill>
                  <a:schemeClr val="bg1"/>
                </a:solidFill>
              </a:rPr>
              <a:t> was the oldest passenger he’d ever flown</a:t>
            </a:r>
          </a:p>
          <a:p>
            <a:r>
              <a:rPr lang="en-GB" sz="2200" dirty="0">
                <a:solidFill>
                  <a:schemeClr val="bg1"/>
                </a:solidFill>
              </a:rPr>
              <a:t>• Adams was frightened at the idea – ‘I took a big gulp’ / ‘I was nervous’</a:t>
            </a:r>
          </a:p>
          <a:p>
            <a:r>
              <a:rPr lang="en-GB" sz="2200" dirty="0">
                <a:solidFill>
                  <a:schemeClr val="bg1"/>
                </a:solidFill>
              </a:rPr>
              <a:t>• Adams tried to dissuade </a:t>
            </a:r>
            <a:r>
              <a:rPr lang="en-GB" sz="2200" dirty="0" err="1">
                <a:solidFill>
                  <a:schemeClr val="bg1"/>
                </a:solidFill>
              </a:rPr>
              <a:t>Deedes</a:t>
            </a:r>
            <a:r>
              <a:rPr lang="en-GB" sz="2200" dirty="0">
                <a:solidFill>
                  <a:schemeClr val="bg1"/>
                </a:solidFill>
              </a:rPr>
              <a:t>, describing it as a ‘tall order’, warning </a:t>
            </a:r>
            <a:r>
              <a:rPr lang="en-GB" sz="2200" dirty="0" err="1">
                <a:solidFill>
                  <a:schemeClr val="bg1"/>
                </a:solidFill>
              </a:rPr>
              <a:t>Deedes</a:t>
            </a:r>
            <a:r>
              <a:rPr lang="en-GB" sz="2200" dirty="0">
                <a:solidFill>
                  <a:schemeClr val="bg1"/>
                </a:solidFill>
              </a:rPr>
              <a:t> that ballooning depended ‘entirely on the weather’ and that he could not ‘promise a trouble-free flight’</a:t>
            </a:r>
          </a:p>
          <a:p>
            <a:r>
              <a:rPr lang="en-GB" sz="2200" dirty="0">
                <a:solidFill>
                  <a:schemeClr val="bg1"/>
                </a:solidFill>
              </a:rPr>
              <a:t>• Adams </a:t>
            </a:r>
            <a:r>
              <a:rPr lang="en-GB" sz="2200" dirty="0" err="1">
                <a:solidFill>
                  <a:schemeClr val="bg1"/>
                </a:solidFill>
              </a:rPr>
              <a:t>emphasies</a:t>
            </a:r>
            <a:r>
              <a:rPr lang="en-GB" sz="2200" dirty="0">
                <a:solidFill>
                  <a:schemeClr val="bg1"/>
                </a:solidFill>
              </a:rPr>
              <a:t> how ‘the weather wasn't ideal’, ‘with strong gusts and the threat of rain’</a:t>
            </a:r>
          </a:p>
          <a:p>
            <a:r>
              <a:rPr lang="en-GB" sz="2200" dirty="0">
                <a:solidFill>
                  <a:schemeClr val="bg1"/>
                </a:solidFill>
              </a:rPr>
              <a:t>• Ominous tone to Adams’ writing – creates a sense of fear for them as they set off</a:t>
            </a:r>
          </a:p>
          <a:p>
            <a:r>
              <a:rPr lang="en-GB" sz="2200" dirty="0">
                <a:solidFill>
                  <a:schemeClr val="bg1"/>
                </a:solidFill>
              </a:rPr>
              <a:t>• Early signs were not positive, ‘ground crew struggled in the wind to inflate the balloon’</a:t>
            </a:r>
          </a:p>
          <a:p>
            <a:r>
              <a:rPr lang="en-GB" sz="2200" dirty="0">
                <a:solidFill>
                  <a:schemeClr val="bg1"/>
                </a:solidFill>
              </a:rPr>
              <a:t>• </a:t>
            </a:r>
            <a:r>
              <a:rPr lang="en-GB" sz="2200" dirty="0" err="1">
                <a:solidFill>
                  <a:schemeClr val="bg1"/>
                </a:solidFill>
              </a:rPr>
              <a:t>Deedes</a:t>
            </a:r>
            <a:r>
              <a:rPr lang="en-GB" sz="2200" dirty="0">
                <a:solidFill>
                  <a:schemeClr val="bg1"/>
                </a:solidFill>
              </a:rPr>
              <a:t>’ carefree attitude contrasts Adams fear</a:t>
            </a:r>
          </a:p>
          <a:p>
            <a:r>
              <a:rPr lang="en-GB" sz="2200" dirty="0">
                <a:solidFill>
                  <a:schemeClr val="bg1"/>
                </a:solidFill>
              </a:rPr>
              <a:t>• Adams is concerned by how little </a:t>
            </a:r>
            <a:r>
              <a:rPr lang="en-GB" sz="2200" dirty="0" err="1">
                <a:solidFill>
                  <a:schemeClr val="bg1"/>
                </a:solidFill>
              </a:rPr>
              <a:t>Deedes</a:t>
            </a:r>
            <a:r>
              <a:rPr lang="en-GB" sz="2200" dirty="0">
                <a:solidFill>
                  <a:schemeClr val="bg1"/>
                </a:solidFill>
              </a:rPr>
              <a:t> weighs – begins talking to himself, caught in two minds, seems confused, ‘I questioned the risk I was taking’</a:t>
            </a:r>
          </a:p>
        </p:txBody>
      </p:sp>
    </p:spTree>
    <p:extLst>
      <p:ext uri="{BB962C8B-B14F-4D97-AF65-F5344CB8AC3E}">
        <p14:creationId xmlns:p14="http://schemas.microsoft.com/office/powerpoint/2010/main" val="27243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 Journeys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262979"/>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2: Points you could have considered</a:t>
            </a:r>
          </a:p>
          <a:p>
            <a:r>
              <a:rPr lang="en-GB" sz="2200" dirty="0">
                <a:solidFill>
                  <a:schemeClr val="bg1"/>
                </a:solidFill>
              </a:rPr>
              <a:t>• Adams begins praying, he doesn’t feel in control, seems a life or death situation, needs God on his side. Quotes himself, "Please don't let me kill him.”</a:t>
            </a:r>
          </a:p>
          <a:p>
            <a:r>
              <a:rPr lang="en-GB" sz="2200" dirty="0">
                <a:solidFill>
                  <a:schemeClr val="bg1"/>
                </a:solidFill>
              </a:rPr>
              <a:t>• Adams has to put incredible effort into keeping the balloon under control – adjective (‘wet with sweat’) and adverb (‘frantically navigating’) illustrate the struggle</a:t>
            </a:r>
          </a:p>
          <a:p>
            <a:r>
              <a:rPr lang="en-GB" sz="2200" dirty="0">
                <a:solidFill>
                  <a:schemeClr val="bg1"/>
                </a:solidFill>
              </a:rPr>
              <a:t>• Comic contrast between </a:t>
            </a:r>
            <a:r>
              <a:rPr lang="en-GB" sz="2200" dirty="0" err="1">
                <a:solidFill>
                  <a:schemeClr val="bg1"/>
                </a:solidFill>
              </a:rPr>
              <a:t>Deedes</a:t>
            </a:r>
            <a:r>
              <a:rPr lang="en-GB" sz="2200" dirty="0">
                <a:solidFill>
                  <a:schemeClr val="bg1"/>
                </a:solidFill>
              </a:rPr>
              <a:t>’ relaxed and carefree attitude to the flight – ‘Bill, the consummate professional, got out his notepad and pencil’… simile of grinning ‘like the Cheshire Cat’ – and Adams – makes the experience seem even more difficult for Adams</a:t>
            </a:r>
          </a:p>
          <a:p>
            <a:r>
              <a:rPr lang="en-GB" sz="2200" dirty="0">
                <a:solidFill>
                  <a:schemeClr val="bg1"/>
                </a:solidFill>
              </a:rPr>
              <a:t>• The flight is so difficult that Adams can barely speak</a:t>
            </a:r>
          </a:p>
          <a:p>
            <a:r>
              <a:rPr lang="en-GB" sz="2200" dirty="0">
                <a:solidFill>
                  <a:schemeClr val="bg1"/>
                </a:solidFill>
              </a:rPr>
              <a:t>• ‘We were zipping across the tree tops at 25 knots’. Verb and statistic emphasise speed and danger -</a:t>
            </a:r>
          </a:p>
          <a:p>
            <a:r>
              <a:rPr lang="en-GB" sz="2200" dirty="0">
                <a:solidFill>
                  <a:schemeClr val="bg1"/>
                </a:solidFill>
              </a:rPr>
              <a:t>• Adams is so terrified he ‘prayed to the wind gods’</a:t>
            </a:r>
          </a:p>
          <a:p>
            <a:r>
              <a:rPr lang="en-GB" sz="2200" dirty="0">
                <a:solidFill>
                  <a:schemeClr val="bg1"/>
                </a:solidFill>
              </a:rPr>
              <a:t>• ‘survived to tell the tale’ underlines how dangerous it was</a:t>
            </a:r>
          </a:p>
          <a:p>
            <a:r>
              <a:rPr lang="en-GB" sz="2200" dirty="0">
                <a:solidFill>
                  <a:schemeClr val="bg1"/>
                </a:solidFill>
              </a:rPr>
              <a:t>• Afterwards he was still terrified ‘my knees didn't stop shaking until I'd had a few drinks’</a:t>
            </a:r>
          </a:p>
          <a:p>
            <a:r>
              <a:rPr lang="en-GB" sz="2200" dirty="0">
                <a:solidFill>
                  <a:schemeClr val="bg1"/>
                </a:solidFill>
              </a:rPr>
              <a:t>• Reflects upon his experience by saluting </a:t>
            </a:r>
            <a:r>
              <a:rPr lang="en-GB" sz="2200" dirty="0" err="1">
                <a:solidFill>
                  <a:schemeClr val="bg1"/>
                </a:solidFill>
              </a:rPr>
              <a:t>Deedes</a:t>
            </a:r>
            <a:r>
              <a:rPr lang="en-GB" sz="2200" dirty="0">
                <a:solidFill>
                  <a:schemeClr val="bg1"/>
                </a:solidFill>
              </a:rPr>
              <a:t>’ bravery </a:t>
            </a:r>
          </a:p>
        </p:txBody>
      </p:sp>
    </p:spTree>
    <p:extLst>
      <p:ext uri="{BB962C8B-B14F-4D97-AF65-F5344CB8AC3E}">
        <p14:creationId xmlns:p14="http://schemas.microsoft.com/office/powerpoint/2010/main" val="207106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Mastery</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769441"/>
          </a:xfrm>
          <a:prstGeom prst="rect">
            <a:avLst/>
          </a:prstGeom>
          <a:noFill/>
        </p:spPr>
        <p:txBody>
          <a:bodyPr wrap="square" rtlCol="0">
            <a:spAutoFit/>
          </a:bodyPr>
          <a:lstStyle/>
          <a:p>
            <a:r>
              <a:rPr lang="en-GB" sz="4400" u="sng" dirty="0">
                <a:solidFill>
                  <a:schemeClr val="bg1"/>
                </a:solidFill>
              </a:rPr>
              <a:t>How could we develop our answers?</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509200"/>
          </a:xfrm>
          <a:prstGeom prst="rect">
            <a:avLst/>
          </a:prstGeom>
          <a:solidFill>
            <a:schemeClr val="accent4">
              <a:lumMod val="20000"/>
              <a:lumOff val="80000"/>
            </a:schemeClr>
          </a:solidFill>
        </p:spPr>
        <p:txBody>
          <a:bodyPr wrap="square" rtlCol="0">
            <a:spAutoFit/>
          </a:bodyPr>
          <a:lstStyle/>
          <a:p>
            <a:r>
              <a:rPr lang="en-GB" sz="2200" dirty="0">
                <a:solidFill>
                  <a:schemeClr val="bg1"/>
                </a:solidFill>
              </a:rPr>
              <a:t>One way he makes it sound terrifying is by saying “As I had feared, the weather wasn't conducive for transporting anyone with strong gusts and the threat of rain.” This shows that he was worried because the weather was bad.</a:t>
            </a: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p:txBody>
      </p:sp>
    </p:spTree>
    <p:extLst>
      <p:ext uri="{BB962C8B-B14F-4D97-AF65-F5344CB8AC3E}">
        <p14:creationId xmlns:p14="http://schemas.microsoft.com/office/powerpoint/2010/main" val="362385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Do Now</a:t>
            </a:r>
            <a:endParaRPr lang="en-GB" sz="4000" b="1">
              <a:latin typeface="Century Gothic" panose="020B0502020202020204" pitchFamily="34" charset="0"/>
            </a:endParaRP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Balloons Q3&amp;4</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262979"/>
          </a:xfrm>
          <a:prstGeom prst="rect">
            <a:avLst/>
          </a:prstGeom>
          <a:solidFill>
            <a:schemeClr val="accent4">
              <a:lumMod val="20000"/>
              <a:lumOff val="80000"/>
            </a:schemeClr>
          </a:solidFill>
        </p:spPr>
        <p:txBody>
          <a:bodyPr wrap="square" rtlCol="0">
            <a:spAutoFit/>
          </a:bodyPr>
          <a:lstStyle/>
          <a:p>
            <a:r>
              <a:rPr lang="en-GB" sz="2400" b="1" dirty="0">
                <a:solidFill>
                  <a:schemeClr val="bg1"/>
                </a:solidFill>
              </a:rPr>
              <a:t>To answer the following questions you will need to read the extract opposite by Henry Mayhew.</a:t>
            </a:r>
          </a:p>
          <a:p>
            <a:r>
              <a:rPr lang="en-GB" sz="2400" dirty="0">
                <a:solidFill>
                  <a:schemeClr val="bg1"/>
                </a:solidFill>
              </a:rPr>
              <a:t>A3. (a) What part of the day was it when Henry Mayhew took off in the hot air balloon? [1]</a:t>
            </a:r>
          </a:p>
          <a:p>
            <a:r>
              <a:rPr lang="en-GB" sz="2400" dirty="0">
                <a:solidFill>
                  <a:schemeClr val="bg1"/>
                </a:solidFill>
              </a:rPr>
              <a:t>(b) List two buildings Mayhew saw during his flight. [2]</a:t>
            </a:r>
          </a:p>
          <a:p>
            <a:endParaRPr lang="en-GB" sz="2400" dirty="0">
              <a:solidFill>
                <a:schemeClr val="bg1"/>
              </a:solidFill>
            </a:endParaRPr>
          </a:p>
          <a:p>
            <a:r>
              <a:rPr lang="en-GB" sz="2400" dirty="0">
                <a:solidFill>
                  <a:schemeClr val="bg1"/>
                </a:solidFill>
              </a:rPr>
              <a:t>A4. How successful do you think Henry Mayhew is in describing what it is like to fly in a hot-air balloon</a:t>
            </a:r>
          </a:p>
          <a:p>
            <a:r>
              <a:rPr lang="en-GB" sz="2400" dirty="0">
                <a:solidFill>
                  <a:schemeClr val="bg1"/>
                </a:solidFill>
              </a:rPr>
              <a:t>over London?</a:t>
            </a:r>
          </a:p>
          <a:p>
            <a:r>
              <a:rPr lang="en-GB" sz="2400" dirty="0">
                <a:solidFill>
                  <a:schemeClr val="bg1"/>
                </a:solidFill>
              </a:rPr>
              <a:t>You should comment on:</a:t>
            </a:r>
          </a:p>
          <a:p>
            <a:r>
              <a:rPr lang="en-GB" sz="2400" dirty="0">
                <a:solidFill>
                  <a:schemeClr val="bg1"/>
                </a:solidFill>
              </a:rPr>
              <a:t>• what he tells the readers about the experience of flying in a hot-air balloon</a:t>
            </a:r>
          </a:p>
          <a:p>
            <a:r>
              <a:rPr lang="en-GB" sz="2400" dirty="0">
                <a:solidFill>
                  <a:schemeClr val="bg1"/>
                </a:solidFill>
              </a:rPr>
              <a:t>• how he explains the experience. [10]</a:t>
            </a:r>
          </a:p>
          <a:p>
            <a:r>
              <a:rPr lang="en-GB" sz="2400" dirty="0">
                <a:solidFill>
                  <a:schemeClr val="bg1"/>
                </a:solidFill>
              </a:rPr>
              <a:t>You must refer to the text to support</a:t>
            </a:r>
          </a:p>
          <a:p>
            <a:r>
              <a:rPr lang="en-GB" sz="2400" dirty="0">
                <a:solidFill>
                  <a:schemeClr val="bg1"/>
                </a:solidFill>
              </a:rPr>
              <a:t>your comments</a:t>
            </a:r>
            <a:endParaRPr lang="en-GB" sz="2000" dirty="0">
              <a:solidFill>
                <a:schemeClr val="bg1"/>
              </a:solidFill>
            </a:endParaRPr>
          </a:p>
        </p:txBody>
      </p:sp>
      <p:sp>
        <p:nvSpPr>
          <p:cNvPr id="20" name="Rectangle: Rounded Corners 19">
            <a:extLst>
              <a:ext uri="{FF2B5EF4-FFF2-40B4-BE49-F238E27FC236}">
                <a16:creationId xmlns:a16="http://schemas.microsoft.com/office/drawing/2014/main" id="{A4AB853E-A067-4DA3-A62D-870860D22A75}"/>
              </a:ext>
            </a:extLst>
          </p:cNvPr>
          <p:cNvSpPr/>
          <p:nvPr/>
        </p:nvSpPr>
        <p:spPr>
          <a:xfrm>
            <a:off x="7719391" y="5194852"/>
            <a:ext cx="4306957" cy="1557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You have 20 minutes to answer these questions.</a:t>
            </a:r>
          </a:p>
        </p:txBody>
      </p:sp>
    </p:spTree>
    <p:extLst>
      <p:ext uri="{BB962C8B-B14F-4D97-AF65-F5344CB8AC3E}">
        <p14:creationId xmlns:p14="http://schemas.microsoft.com/office/powerpoint/2010/main" val="232161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Balloons Q3&amp;4</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3970318"/>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3: Mark Scheme</a:t>
            </a:r>
          </a:p>
          <a:p>
            <a:endParaRPr lang="en-GB" sz="2800" b="1" dirty="0">
              <a:solidFill>
                <a:schemeClr val="bg1"/>
              </a:solidFill>
            </a:endParaRPr>
          </a:p>
          <a:p>
            <a:r>
              <a:rPr lang="en-GB" sz="2800" b="1" dirty="0">
                <a:solidFill>
                  <a:schemeClr val="bg1"/>
                </a:solidFill>
              </a:rPr>
              <a:t>Award one mark for a correct response:</a:t>
            </a:r>
          </a:p>
          <a:p>
            <a:pPr marL="514350" indent="-514350">
              <a:buAutoNum type="alphaLcParenBoth"/>
            </a:pPr>
            <a:r>
              <a:rPr lang="en-GB" sz="2800" dirty="0">
                <a:solidFill>
                  <a:schemeClr val="bg1"/>
                </a:solidFill>
              </a:rPr>
              <a:t>late in the evening</a:t>
            </a:r>
          </a:p>
          <a:p>
            <a:endParaRPr lang="en-GB" sz="2800" b="1" dirty="0">
              <a:solidFill>
                <a:schemeClr val="bg1"/>
              </a:solidFill>
            </a:endParaRPr>
          </a:p>
          <a:p>
            <a:r>
              <a:rPr lang="en-GB" sz="2800" b="1" dirty="0">
                <a:solidFill>
                  <a:schemeClr val="bg1"/>
                </a:solidFill>
              </a:rPr>
              <a:t>Award one mark each for a correct response – maximum of two marks overall:</a:t>
            </a:r>
          </a:p>
          <a:p>
            <a:r>
              <a:rPr lang="en-GB" sz="2800" dirty="0">
                <a:solidFill>
                  <a:schemeClr val="bg1"/>
                </a:solidFill>
              </a:rPr>
              <a:t>(b) houses (1) OR churches (1) OR banks (1) OR prisons (1) OR hospitals (1) OR palaces (1) OR workhouses (1)</a:t>
            </a:r>
            <a:endParaRPr lang="en-GB" sz="2200" dirty="0">
              <a:solidFill>
                <a:schemeClr val="bg1"/>
              </a:solidFill>
            </a:endParaRPr>
          </a:p>
        </p:txBody>
      </p:sp>
    </p:spTree>
    <p:extLst>
      <p:ext uri="{BB962C8B-B14F-4D97-AF65-F5344CB8AC3E}">
        <p14:creationId xmlns:p14="http://schemas.microsoft.com/office/powerpoint/2010/main" val="388778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Balloons Q3&amp;4</a:t>
            </a:r>
          </a:p>
        </p:txBody>
      </p:sp>
      <p:sp>
        <p:nvSpPr>
          <p:cNvPr id="16" name="TextBox 15">
            <a:extLst>
              <a:ext uri="{FF2B5EF4-FFF2-40B4-BE49-F238E27FC236}">
                <a16:creationId xmlns:a16="http://schemas.microsoft.com/office/drawing/2014/main" id="{0019A8D2-F114-4319-BC6D-E4CC964EE904}"/>
              </a:ext>
            </a:extLst>
          </p:cNvPr>
          <p:cNvSpPr txBox="1"/>
          <p:nvPr/>
        </p:nvSpPr>
        <p:spPr>
          <a:xfrm>
            <a:off x="707887" y="1121681"/>
            <a:ext cx="11152809" cy="4585871"/>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4: Points you could have considered</a:t>
            </a:r>
          </a:p>
          <a:p>
            <a:pPr marL="342900" indent="-342900">
              <a:buFont typeface="Arial" panose="020B0604020202020204" pitchFamily="34" charset="0"/>
              <a:buChar char="•"/>
            </a:pPr>
            <a:r>
              <a:rPr lang="en-GB" sz="2400" dirty="0">
                <a:solidFill>
                  <a:schemeClr val="bg1"/>
                </a:solidFill>
              </a:rPr>
              <a:t>the ‘great gas bag’ – sounds impressed by the sight</a:t>
            </a:r>
          </a:p>
          <a:p>
            <a:r>
              <a:rPr lang="en-GB" sz="2400" dirty="0">
                <a:solidFill>
                  <a:schemeClr val="bg1"/>
                </a:solidFill>
              </a:rPr>
              <a:t>• ‘the buoyant machine bounded, like a big ball’ – seemingly bumpy ride but enjoyable</a:t>
            </a:r>
          </a:p>
          <a:p>
            <a:r>
              <a:rPr lang="en-GB" sz="2400" dirty="0">
                <a:solidFill>
                  <a:schemeClr val="bg1"/>
                </a:solidFill>
              </a:rPr>
              <a:t>• ‘earth seemed to sink suddenly down’ – exciting lift off</a:t>
            </a:r>
          </a:p>
          <a:p>
            <a:r>
              <a:rPr lang="en-GB" sz="2400" dirty="0">
                <a:solidFill>
                  <a:schemeClr val="bg1"/>
                </a:solidFill>
              </a:rPr>
              <a:t>• ‘vaulted over trees’ – forceful ride</a:t>
            </a:r>
          </a:p>
          <a:p>
            <a:r>
              <a:rPr lang="en-GB" sz="2400" dirty="0">
                <a:solidFill>
                  <a:schemeClr val="bg1"/>
                </a:solidFill>
              </a:rPr>
              <a:t>• Fantastic imagery of people below: ‘multitude of flat, upturned faces’; ‘ant-like people’; ‘hubbub of voices’ – conveying a sense of his altitude</a:t>
            </a:r>
          </a:p>
          <a:p>
            <a:r>
              <a:rPr lang="en-GB" sz="2400" dirty="0">
                <a:solidFill>
                  <a:schemeClr val="bg1"/>
                </a:solidFill>
              </a:rPr>
              <a:t>• Comparative statements of London being ‘most exquisite visual delight ever’ and ‘most wonderful sight’ – compelling to the reader, conveys his amazement</a:t>
            </a:r>
          </a:p>
          <a:p>
            <a:r>
              <a:rPr lang="en-GB" sz="2400" dirty="0">
                <a:solidFill>
                  <a:schemeClr val="bg1"/>
                </a:solidFill>
              </a:rPr>
              <a:t>• ‘drinking in pure skies’, ‘floating in the realms’, ‘lark at heaven’s gate – he seems immersed in the experience, in heaven</a:t>
            </a:r>
          </a:p>
          <a:p>
            <a:r>
              <a:rPr lang="en-GB" sz="2400" dirty="0">
                <a:solidFill>
                  <a:schemeClr val="bg1"/>
                </a:solidFill>
              </a:rPr>
              <a:t>• Concluding statement – seems completely reinvigorated by experience </a:t>
            </a:r>
          </a:p>
        </p:txBody>
      </p:sp>
    </p:spTree>
    <p:extLst>
      <p:ext uri="{BB962C8B-B14F-4D97-AF65-F5344CB8AC3E}">
        <p14:creationId xmlns:p14="http://schemas.microsoft.com/office/powerpoint/2010/main" val="91938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83CEF56-17AD-475C-A937-4CF7176515E1}"/>
              </a:ext>
            </a:extLst>
          </p:cNvPr>
          <p:cNvPicPr>
            <a:picLocks noGrp="1" noChangeAspect="1"/>
          </p:cNvPicPr>
          <p:nvPr>
            <p:ph idx="1"/>
          </p:nvPr>
        </p:nvPicPr>
        <p:blipFill rotWithShape="1">
          <a:blip r:embed="rId2"/>
          <a:srcRect t="8472" b="14736"/>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5" name="TextBox 4">
            <a:extLst>
              <a:ext uri="{FF2B5EF4-FFF2-40B4-BE49-F238E27FC236}">
                <a16:creationId xmlns:a16="http://schemas.microsoft.com/office/drawing/2014/main" id="{0BE1F8D1-7B81-453E-96F0-6208DA9516E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spcAft>
                <a:spcPts val="600"/>
              </a:spcAft>
            </a:pPr>
            <a:r>
              <a:rPr lang="en-GB" sz="4000" b="1" dirty="0">
                <a:latin typeface="Century Gothic" panose="020B0502020202020204" pitchFamily="34" charset="0"/>
              </a:rPr>
              <a:t>Checking Understanding</a:t>
            </a:r>
          </a:p>
        </p:txBody>
      </p:sp>
      <p:sp>
        <p:nvSpPr>
          <p:cNvPr id="12" name="TextBox 11">
            <a:extLst>
              <a:ext uri="{FF2B5EF4-FFF2-40B4-BE49-F238E27FC236}">
                <a16:creationId xmlns:a16="http://schemas.microsoft.com/office/drawing/2014/main" id="{E306A59E-3D47-42D3-9A20-17FDF1A4FCA7}"/>
              </a:ext>
            </a:extLst>
          </p:cNvPr>
          <p:cNvSpPr txBox="1"/>
          <p:nvPr/>
        </p:nvSpPr>
        <p:spPr>
          <a:xfrm>
            <a:off x="914400" y="106017"/>
            <a:ext cx="10827026" cy="1015663"/>
          </a:xfrm>
          <a:prstGeom prst="rect">
            <a:avLst/>
          </a:prstGeom>
          <a:noFill/>
        </p:spPr>
        <p:txBody>
          <a:bodyPr wrap="square" rtlCol="0">
            <a:spAutoFit/>
          </a:bodyPr>
          <a:lstStyle/>
          <a:p>
            <a:r>
              <a:rPr lang="en-GB" sz="6000" u="sng" dirty="0">
                <a:solidFill>
                  <a:schemeClr val="bg1"/>
                </a:solidFill>
              </a:rPr>
              <a:t>Paper 2: Balloons Q3&amp;4</a:t>
            </a:r>
          </a:p>
        </p:txBody>
      </p:sp>
      <p:sp>
        <p:nvSpPr>
          <p:cNvPr id="16" name="TextBox 15">
            <a:extLst>
              <a:ext uri="{FF2B5EF4-FFF2-40B4-BE49-F238E27FC236}">
                <a16:creationId xmlns:a16="http://schemas.microsoft.com/office/drawing/2014/main" id="{0019A8D2-F114-4319-BC6D-E4CC964EE904}"/>
              </a:ext>
            </a:extLst>
          </p:cNvPr>
          <p:cNvSpPr txBox="1"/>
          <p:nvPr/>
        </p:nvSpPr>
        <p:spPr>
          <a:xfrm>
            <a:off x="1033670" y="1121681"/>
            <a:ext cx="10827026" cy="5262979"/>
          </a:xfrm>
          <a:prstGeom prst="rect">
            <a:avLst/>
          </a:prstGeom>
          <a:solidFill>
            <a:schemeClr val="accent4">
              <a:lumMod val="20000"/>
              <a:lumOff val="80000"/>
            </a:schemeClr>
          </a:solidFill>
        </p:spPr>
        <p:txBody>
          <a:bodyPr wrap="square" rtlCol="0">
            <a:spAutoFit/>
          </a:bodyPr>
          <a:lstStyle/>
          <a:p>
            <a:r>
              <a:rPr lang="en-GB" sz="2800" b="1" dirty="0">
                <a:solidFill>
                  <a:schemeClr val="bg1"/>
                </a:solidFill>
              </a:rPr>
              <a:t>Question 2: Points you could have considered</a:t>
            </a:r>
          </a:p>
          <a:p>
            <a:r>
              <a:rPr lang="en-GB" sz="2200" dirty="0">
                <a:solidFill>
                  <a:schemeClr val="bg1"/>
                </a:solidFill>
              </a:rPr>
              <a:t>• Adams begins praying, he doesn’t feel in control, seems a life or death situation, needs God on his side. Quotes himself, "Please don't let me kill him.”</a:t>
            </a:r>
          </a:p>
          <a:p>
            <a:r>
              <a:rPr lang="en-GB" sz="2200" dirty="0">
                <a:solidFill>
                  <a:schemeClr val="bg1"/>
                </a:solidFill>
              </a:rPr>
              <a:t>• Adams has to put incredible effort into keeping the balloon under control – adjective (‘wet with sweat’) and adverb (‘frantically navigating’) illustrate the struggle</a:t>
            </a:r>
          </a:p>
          <a:p>
            <a:r>
              <a:rPr lang="en-GB" sz="2200" dirty="0">
                <a:solidFill>
                  <a:schemeClr val="bg1"/>
                </a:solidFill>
              </a:rPr>
              <a:t>• Comic contrast between </a:t>
            </a:r>
            <a:r>
              <a:rPr lang="en-GB" sz="2200" dirty="0" err="1">
                <a:solidFill>
                  <a:schemeClr val="bg1"/>
                </a:solidFill>
              </a:rPr>
              <a:t>Deedes</a:t>
            </a:r>
            <a:r>
              <a:rPr lang="en-GB" sz="2200" dirty="0">
                <a:solidFill>
                  <a:schemeClr val="bg1"/>
                </a:solidFill>
              </a:rPr>
              <a:t>’ relaxed and carefree attitude to the flight – ‘Bill, the consummate professional, got out his notepad and pencil’… simile of grinning ‘like the Cheshire Cat’ – and Adams – makes the experience seem even more difficult for Adams</a:t>
            </a:r>
          </a:p>
          <a:p>
            <a:r>
              <a:rPr lang="en-GB" sz="2200" dirty="0">
                <a:solidFill>
                  <a:schemeClr val="bg1"/>
                </a:solidFill>
              </a:rPr>
              <a:t>• The flight is so difficult that Adams can barely speak</a:t>
            </a:r>
          </a:p>
          <a:p>
            <a:r>
              <a:rPr lang="en-GB" sz="2200" dirty="0">
                <a:solidFill>
                  <a:schemeClr val="bg1"/>
                </a:solidFill>
              </a:rPr>
              <a:t>• ‘We were zipping across the tree tops at 25 knots’. Verb and statistic emphasise speed and danger -</a:t>
            </a:r>
          </a:p>
          <a:p>
            <a:r>
              <a:rPr lang="en-GB" sz="2200" dirty="0">
                <a:solidFill>
                  <a:schemeClr val="bg1"/>
                </a:solidFill>
              </a:rPr>
              <a:t>• Adams is so terrified he ‘prayed to the wind gods’</a:t>
            </a:r>
          </a:p>
          <a:p>
            <a:r>
              <a:rPr lang="en-GB" sz="2200" dirty="0">
                <a:solidFill>
                  <a:schemeClr val="bg1"/>
                </a:solidFill>
              </a:rPr>
              <a:t>• ‘survived to tell the tale’ underlines how dangerous it was</a:t>
            </a:r>
          </a:p>
          <a:p>
            <a:r>
              <a:rPr lang="en-GB" sz="2200" dirty="0">
                <a:solidFill>
                  <a:schemeClr val="bg1"/>
                </a:solidFill>
              </a:rPr>
              <a:t>• Afterwards he was still terrified ‘my knees didn't stop shaking until I'd had a few drinks’</a:t>
            </a:r>
          </a:p>
          <a:p>
            <a:r>
              <a:rPr lang="en-GB" sz="2200" dirty="0">
                <a:solidFill>
                  <a:schemeClr val="bg1"/>
                </a:solidFill>
              </a:rPr>
              <a:t>• Reflects upon his experience by saluting </a:t>
            </a:r>
            <a:r>
              <a:rPr lang="en-GB" sz="2200" dirty="0" err="1">
                <a:solidFill>
                  <a:schemeClr val="bg1"/>
                </a:solidFill>
              </a:rPr>
              <a:t>Deedes</a:t>
            </a:r>
            <a:r>
              <a:rPr lang="en-GB" sz="2200" dirty="0">
                <a:solidFill>
                  <a:schemeClr val="bg1"/>
                </a:solidFill>
              </a:rPr>
              <a:t>’ bravery </a:t>
            </a:r>
          </a:p>
        </p:txBody>
      </p:sp>
    </p:spTree>
    <p:extLst>
      <p:ext uri="{BB962C8B-B14F-4D97-AF65-F5344CB8AC3E}">
        <p14:creationId xmlns:p14="http://schemas.microsoft.com/office/powerpoint/2010/main" val="2354502542"/>
      </p:ext>
    </p:extLst>
  </p:cSld>
  <p:clrMapOvr>
    <a:masterClrMapping/>
  </p:clrMapOvr>
</p:sld>
</file>

<file path=ppt/theme/theme1.xml><?xml version="1.0" encoding="utf-8"?>
<a:theme xmlns:a="http://schemas.openxmlformats.org/drawingml/2006/main" name="3DFloatVTI">
  <a:themeElements>
    <a:clrScheme name="AnalogousFromDarkSeedLeftStep">
      <a:dk1>
        <a:srgbClr val="000000"/>
      </a:dk1>
      <a:lt1>
        <a:srgbClr val="FFFFFF"/>
      </a:lt1>
      <a:dk2>
        <a:srgbClr val="1B252F"/>
      </a:dk2>
      <a:lt2>
        <a:srgbClr val="F2F3F0"/>
      </a:lt2>
      <a:accent1>
        <a:srgbClr val="713BD5"/>
      </a:accent1>
      <a:accent2>
        <a:srgbClr val="3842C7"/>
      </a:accent2>
      <a:accent3>
        <a:srgbClr val="3B86D5"/>
      </a:accent3>
      <a:accent4>
        <a:srgbClr val="29B4C3"/>
      </a:accent4>
      <a:accent5>
        <a:srgbClr val="36C195"/>
      </a:accent5>
      <a:accent6>
        <a:srgbClr val="29C352"/>
      </a:accent6>
      <a:hlink>
        <a:srgbClr val="339B8C"/>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37</TotalTime>
  <Words>2046</Words>
  <Application>Microsoft Office PowerPoint</Application>
  <PresentationFormat>Widescreen</PresentationFormat>
  <Paragraphs>175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Sitka Heading</vt:lpstr>
      <vt:lpstr>Source Sans Pro</vt:lpstr>
      <vt:lpstr>3DFloatVTI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8</cp:revision>
  <dcterms:created xsi:type="dcterms:W3CDTF">2020-10-18T09:11:33Z</dcterms:created>
  <dcterms:modified xsi:type="dcterms:W3CDTF">2020-10-18T09:48:40Z</dcterms:modified>
</cp:coreProperties>
</file>