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8" r:id="rId2"/>
    <p:sldId id="329" r:id="rId3"/>
    <p:sldId id="327" r:id="rId4"/>
    <p:sldId id="256" r:id="rId5"/>
    <p:sldId id="259" r:id="rId6"/>
    <p:sldId id="269" r:id="rId7"/>
    <p:sldId id="257" r:id="rId8"/>
    <p:sldId id="260" r:id="rId9"/>
    <p:sldId id="270" r:id="rId10"/>
    <p:sldId id="271" r:id="rId11"/>
    <p:sldId id="262" r:id="rId12"/>
    <p:sldId id="263" r:id="rId13"/>
    <p:sldId id="265" r:id="rId14"/>
    <p:sldId id="264" r:id="rId15"/>
    <p:sldId id="266" r:id="rId16"/>
    <p:sldId id="267" r:id="rId17"/>
    <p:sldId id="26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1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69439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1349FC-9212-4B4F-80F2-57765C799682}"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42114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321745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378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352826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26397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27448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92875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88546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244214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7268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349FC-9212-4B4F-80F2-57765C799682}"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3061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1349FC-9212-4B4F-80F2-57765C799682}" type="datetimeFigureOut">
              <a:rPr lang="en-GB" smtClean="0"/>
              <a:t>03/11/2020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90635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144854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5739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B1349FC-9212-4B4F-80F2-57765C799682}" type="datetimeFigureOut">
              <a:rPr lang="en-GB" smtClean="0"/>
              <a:t>03/11/2020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429079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1349FC-9212-4B4F-80F2-57765C799682}"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0B3CF-0B41-4F14-8C61-826C3B5997CA}" type="slidenum">
              <a:rPr lang="en-GB" smtClean="0"/>
              <a:t>‹#›</a:t>
            </a:fld>
            <a:endParaRPr lang="en-GB"/>
          </a:p>
        </p:txBody>
      </p:sp>
    </p:spTree>
    <p:extLst>
      <p:ext uri="{BB962C8B-B14F-4D97-AF65-F5344CB8AC3E}">
        <p14:creationId xmlns:p14="http://schemas.microsoft.com/office/powerpoint/2010/main" val="33062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1349FC-9212-4B4F-80F2-57765C799682}" type="datetimeFigureOut">
              <a:rPr lang="en-GB" smtClean="0"/>
              <a:t>03/11/2020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60B3CF-0B41-4F14-8C61-826C3B5997CA}" type="slidenum">
              <a:rPr lang="en-GB" smtClean="0"/>
              <a:t>‹#›</a:t>
            </a:fld>
            <a:endParaRPr lang="en-GB"/>
          </a:p>
        </p:txBody>
      </p:sp>
    </p:spTree>
    <p:extLst>
      <p:ext uri="{BB962C8B-B14F-4D97-AF65-F5344CB8AC3E}">
        <p14:creationId xmlns:p14="http://schemas.microsoft.com/office/powerpoint/2010/main" val="41737687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2492897"/>
            <a:ext cx="8784976" cy="1470025"/>
          </a:xfrm>
        </p:spPr>
        <p:txBody>
          <a:bodyPr>
            <a:normAutofit fontScale="90000"/>
          </a:bodyPr>
          <a:lstStyle/>
          <a:p>
            <a:r>
              <a:rPr lang="en-GB" dirty="0"/>
              <a:t>English Language Paper 1</a:t>
            </a:r>
            <a:br>
              <a:rPr lang="en-GB" dirty="0"/>
            </a:br>
            <a:r>
              <a:rPr lang="en-GB" dirty="0"/>
              <a:t>A5 Evaluation question.</a:t>
            </a:r>
            <a:br>
              <a:rPr lang="en-GB" dirty="0"/>
            </a:br>
            <a:br>
              <a:rPr lang="en-GB" dirty="0"/>
            </a:br>
            <a:r>
              <a:rPr lang="en-GB" dirty="0"/>
              <a:t>You need: Exercise book at tab, green pen, glue, highlighter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594" y="4560506"/>
            <a:ext cx="29257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8C435DE-DA98-4EB5-889A-5F071EE2DC1B}"/>
              </a:ext>
            </a:extLst>
          </p:cNvPr>
          <p:cNvPicPr>
            <a:picLocks noChangeAspect="1"/>
          </p:cNvPicPr>
          <p:nvPr/>
        </p:nvPicPr>
        <p:blipFill>
          <a:blip r:embed="rId3"/>
          <a:stretch>
            <a:fillRect/>
          </a:stretch>
        </p:blipFill>
        <p:spPr>
          <a:xfrm>
            <a:off x="7824193" y="4878926"/>
            <a:ext cx="2231329" cy="1670449"/>
          </a:xfrm>
          <a:prstGeom prst="rect">
            <a:avLst/>
          </a:prstGeom>
        </p:spPr>
      </p:pic>
    </p:spTree>
    <p:extLst>
      <p:ext uri="{BB962C8B-B14F-4D97-AF65-F5344CB8AC3E}">
        <p14:creationId xmlns:p14="http://schemas.microsoft.com/office/powerpoint/2010/main" val="159830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7039"/>
            <a:ext cx="6253779" cy="2387600"/>
          </a:xfrm>
        </p:spPr>
        <p:txBody>
          <a:bodyPr/>
          <a:lstStyle/>
          <a:p>
            <a:r>
              <a:rPr lang="en-GB" u="sng" dirty="0"/>
              <a:t>Narrative Perspectives</a:t>
            </a:r>
          </a:p>
        </p:txBody>
      </p:sp>
      <p:sp>
        <p:nvSpPr>
          <p:cNvPr id="3" name="Subtitle 2"/>
          <p:cNvSpPr>
            <a:spLocks noGrp="1"/>
          </p:cNvSpPr>
          <p:nvPr>
            <p:ph type="subTitle" idx="1"/>
          </p:nvPr>
        </p:nvSpPr>
        <p:spPr>
          <a:xfrm>
            <a:off x="360298" y="2623456"/>
            <a:ext cx="6345302" cy="2694501"/>
          </a:xfrm>
        </p:spPr>
        <p:txBody>
          <a:bodyPr>
            <a:normAutofit lnSpcReduction="10000"/>
          </a:bodyPr>
          <a:lstStyle/>
          <a:p>
            <a:r>
              <a:rPr lang="en-GB" dirty="0"/>
              <a:t>Who is this man?</a:t>
            </a:r>
          </a:p>
          <a:p>
            <a:r>
              <a:rPr lang="en-GB" dirty="0"/>
              <a:t>Where is he going?</a:t>
            </a:r>
          </a:p>
          <a:p>
            <a:r>
              <a:rPr lang="en-GB" dirty="0"/>
              <a:t>What is in the briefcase/top pocket</a:t>
            </a:r>
          </a:p>
          <a:p>
            <a:r>
              <a:rPr lang="en-GB" dirty="0"/>
              <a:t>Has he got on the boat – or is he getting on it?</a:t>
            </a:r>
          </a:p>
          <a:p>
            <a:r>
              <a:rPr lang="en-GB" dirty="0"/>
              <a:t>Write for 5 minutes – don’t think too hard about it – Just write.</a:t>
            </a:r>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8003689" y="0"/>
            <a:ext cx="4188311" cy="6911404"/>
          </a:xfrm>
          <a:prstGeom prst="rect">
            <a:avLst/>
          </a:prstGeom>
        </p:spPr>
      </p:pic>
      <p:sp>
        <p:nvSpPr>
          <p:cNvPr id="5" name="TextBox 4"/>
          <p:cNvSpPr txBox="1"/>
          <p:nvPr/>
        </p:nvSpPr>
        <p:spPr>
          <a:xfrm>
            <a:off x="182880" y="6250193"/>
            <a:ext cx="7261412" cy="369332"/>
          </a:xfrm>
          <a:prstGeom prst="rect">
            <a:avLst/>
          </a:prstGeom>
          <a:noFill/>
        </p:spPr>
        <p:txBody>
          <a:bodyPr wrap="square" rtlCol="0">
            <a:spAutoFit/>
          </a:bodyPr>
          <a:lstStyle/>
          <a:p>
            <a:r>
              <a:rPr lang="en-GB" dirty="0"/>
              <a:t>LO: To write from different points of view.</a:t>
            </a:r>
          </a:p>
        </p:txBody>
      </p:sp>
      <p:sp>
        <p:nvSpPr>
          <p:cNvPr id="6" name="TextBox 5"/>
          <p:cNvSpPr txBox="1"/>
          <p:nvPr/>
        </p:nvSpPr>
        <p:spPr>
          <a:xfrm>
            <a:off x="5785184" y="275448"/>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Tree>
    <p:extLst>
      <p:ext uri="{BB962C8B-B14F-4D97-AF65-F5344CB8AC3E}">
        <p14:creationId xmlns:p14="http://schemas.microsoft.com/office/powerpoint/2010/main" val="164100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2"/>
            <a:ext cx="9404723" cy="1400530"/>
          </a:xfrm>
        </p:spPr>
        <p:txBody>
          <a:bodyPr/>
          <a:lstStyle/>
          <a:p>
            <a:r>
              <a:rPr lang="en-GB" u="sng" dirty="0"/>
              <a:t>Narrative Time Frames </a:t>
            </a:r>
          </a:p>
        </p:txBody>
      </p:sp>
      <p:sp>
        <p:nvSpPr>
          <p:cNvPr id="3" name="Content Placeholder 2"/>
          <p:cNvSpPr>
            <a:spLocks noGrp="1"/>
          </p:cNvSpPr>
          <p:nvPr>
            <p:ph idx="1"/>
          </p:nvPr>
        </p:nvSpPr>
        <p:spPr>
          <a:xfrm>
            <a:off x="707887" y="867118"/>
            <a:ext cx="11297647" cy="5615490"/>
          </a:xfrm>
        </p:spPr>
        <p:txBody>
          <a:bodyPr>
            <a:normAutofit fontScale="40000" lnSpcReduction="20000"/>
          </a:bodyPr>
          <a:lstStyle/>
          <a:p>
            <a:pPr marL="0" indent="0">
              <a:buNone/>
            </a:pPr>
            <a:r>
              <a:rPr lang="en-US" sz="4800" dirty="0"/>
              <a:t>He was an old man – he was probably in the army or a footballer or something – and he had wrinkles. He was sat somewhere doing something and then there was a car crash. </a:t>
            </a:r>
            <a:endParaRPr lang="en-GB" sz="4800" dirty="0"/>
          </a:p>
          <a:p>
            <a:pPr marL="0" indent="0">
              <a:buNone/>
            </a:pPr>
            <a:r>
              <a:rPr lang="en-US" sz="4800" dirty="0"/>
              <a:t>The old man said to his grandson, “Oh there’s been a car crash”</a:t>
            </a:r>
            <a:endParaRPr lang="en-GB" sz="4800" dirty="0"/>
          </a:p>
          <a:p>
            <a:pPr marL="0" indent="0">
              <a:buNone/>
            </a:pPr>
            <a:r>
              <a:rPr lang="en-US" sz="4800" dirty="0"/>
              <a:t>“Yes there has”, the grandson replied.</a:t>
            </a:r>
            <a:endParaRPr lang="en-GB" sz="4800" dirty="0"/>
          </a:p>
          <a:p>
            <a:pPr marL="0" indent="0">
              <a:buNone/>
            </a:pPr>
            <a:r>
              <a:rPr lang="en-US" sz="4800" dirty="0"/>
              <a:t>“Did I tell you I used to be in the army?”</a:t>
            </a:r>
            <a:endParaRPr lang="en-GB" sz="4800" dirty="0"/>
          </a:p>
          <a:p>
            <a:pPr marL="0" indent="0">
              <a:buNone/>
            </a:pPr>
            <a:r>
              <a:rPr lang="en-US" sz="4800" dirty="0"/>
              <a:t>“I thought you were a footballer” the grandson replied.</a:t>
            </a:r>
            <a:endParaRPr lang="en-GB" sz="4800" dirty="0"/>
          </a:p>
          <a:p>
            <a:pPr marL="0" indent="0">
              <a:buNone/>
            </a:pPr>
            <a:r>
              <a:rPr lang="en-US" sz="4800" dirty="0"/>
              <a:t>“</a:t>
            </a:r>
            <a:r>
              <a:rPr lang="en-US" sz="4800" dirty="0" err="1"/>
              <a:t>Yeh</a:t>
            </a:r>
            <a:r>
              <a:rPr lang="en-US" sz="4800" dirty="0"/>
              <a:t> I did, but I was in the army too” the old man said.</a:t>
            </a:r>
            <a:endParaRPr lang="en-GB" sz="4800" dirty="0"/>
          </a:p>
          <a:p>
            <a:pPr marL="0" indent="0">
              <a:buNone/>
            </a:pPr>
            <a:r>
              <a:rPr lang="en-US" sz="4800" dirty="0"/>
              <a:t>“Do you think this is too much dialogue and that actually it isn't saying anything about our characters?” asked the grandson.</a:t>
            </a:r>
            <a:endParaRPr lang="en-GB" sz="4800" dirty="0"/>
          </a:p>
          <a:p>
            <a:pPr marL="0" indent="0">
              <a:buNone/>
            </a:pPr>
            <a:r>
              <a:rPr lang="en-US" sz="4800" dirty="0"/>
              <a:t>“Yes. You’re probably right. Loads of dialogue is quite difficult to control and it doesn’t really show of our skill with writing.” </a:t>
            </a:r>
            <a:endParaRPr lang="en-GB" sz="4800" dirty="0"/>
          </a:p>
          <a:p>
            <a:pPr marL="0" indent="0">
              <a:buNone/>
            </a:pPr>
            <a:r>
              <a:rPr lang="en-US" sz="4800" dirty="0"/>
              <a:t>And then there was an explosion. A car came through the front room wall and it was filled with gangsters who sold drugs for a living. </a:t>
            </a:r>
            <a:endParaRPr lang="en-GB" sz="4800" dirty="0"/>
          </a:p>
          <a:p>
            <a:pPr marL="0" indent="0">
              <a:buNone/>
            </a:pPr>
            <a:r>
              <a:rPr lang="en-US" sz="4800" dirty="0"/>
              <a:t>“Ouch my back hurts and I’ve got wrinkles” said the old man. </a:t>
            </a:r>
            <a:endParaRPr lang="en-GB" sz="4800" dirty="0"/>
          </a:p>
          <a:p>
            <a:pPr marL="0" indent="0">
              <a:buNone/>
            </a:pPr>
            <a:r>
              <a:rPr lang="en-US" sz="4800" dirty="0"/>
              <a:t>One of the gangsters offered the old man some drugs to smoke. He did and it </a:t>
            </a:r>
          </a:p>
          <a:p>
            <a:pPr marL="0" indent="0">
              <a:buNone/>
            </a:pPr>
            <a:r>
              <a:rPr lang="en-US" sz="4800" dirty="0"/>
              <a:t>helped his back. And then he woke up and it was all a dream.</a:t>
            </a:r>
            <a:endParaRPr lang="en-GB" sz="4800" dirty="0"/>
          </a:p>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82608"/>
            <a:ext cx="7100047" cy="375392"/>
          </a:xfrm>
          <a:prstGeom prst="rect">
            <a:avLst/>
          </a:prstGeom>
          <a:noFill/>
        </p:spPr>
        <p:txBody>
          <a:bodyPr wrap="square" rtlCol="0">
            <a:spAutoFit/>
          </a:bodyPr>
          <a:lstStyle/>
          <a:p>
            <a:r>
              <a:rPr lang="en-GB" dirty="0"/>
              <a:t>LO: To explore the effect of time in narratives</a:t>
            </a:r>
          </a:p>
        </p:txBody>
      </p:sp>
      <p:pic>
        <p:nvPicPr>
          <p:cNvPr id="7" name="Picture 6"/>
          <p:cNvPicPr>
            <a:picLocks noChangeAspect="1"/>
          </p:cNvPicPr>
          <p:nvPr/>
        </p:nvPicPr>
        <p:blipFill>
          <a:blip r:embed="rId2"/>
          <a:stretch>
            <a:fillRect/>
          </a:stretch>
        </p:blipFill>
        <p:spPr>
          <a:xfrm>
            <a:off x="7408752" y="1919508"/>
            <a:ext cx="4596782" cy="1048603"/>
          </a:xfrm>
          <a:prstGeom prst="rect">
            <a:avLst/>
          </a:prstGeom>
        </p:spPr>
      </p:pic>
      <p:sp>
        <p:nvSpPr>
          <p:cNvPr id="4" name="TextBox 3">
            <a:extLst>
              <a:ext uri="{FF2B5EF4-FFF2-40B4-BE49-F238E27FC236}">
                <a16:creationId xmlns:a16="http://schemas.microsoft.com/office/drawing/2014/main" id="{61B36966-D14C-4036-8EFB-D29823BFBB7F}"/>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Do Now</a:t>
            </a:r>
          </a:p>
        </p:txBody>
      </p:sp>
    </p:spTree>
    <p:extLst>
      <p:ext uri="{BB962C8B-B14F-4D97-AF65-F5344CB8AC3E}">
        <p14:creationId xmlns:p14="http://schemas.microsoft.com/office/powerpoint/2010/main" val="252877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37" y="0"/>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63012"/>
            <a:ext cx="7100047" cy="375392"/>
          </a:xfrm>
          <a:prstGeom prst="rect">
            <a:avLst/>
          </a:prstGeom>
          <a:noFill/>
        </p:spPr>
        <p:txBody>
          <a:bodyPr wrap="square" rtlCol="0">
            <a:spAutoFit/>
          </a:bodyPr>
          <a:lstStyle/>
          <a:p>
            <a:r>
              <a:rPr lang="en-GB" dirty="0"/>
              <a:t>LO: To explore the effect of time in narratives</a:t>
            </a:r>
          </a:p>
        </p:txBody>
      </p:sp>
      <p:pic>
        <p:nvPicPr>
          <p:cNvPr id="8" name="Picture 7" descr="maxresdefaul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737" y="822849"/>
            <a:ext cx="4979945" cy="2801219"/>
          </a:xfrm>
          <a:prstGeom prst="rect">
            <a:avLst/>
          </a:prstGeom>
        </p:spPr>
      </p:pic>
      <p:pic>
        <p:nvPicPr>
          <p:cNvPr id="9" name="Picture 8"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407" y="843280"/>
            <a:ext cx="4979945" cy="2900271"/>
          </a:xfrm>
          <a:prstGeom prst="rect">
            <a:avLst/>
          </a:prstGeom>
        </p:spPr>
      </p:pic>
      <p:sp>
        <p:nvSpPr>
          <p:cNvPr id="4" name="TextBox 3"/>
          <p:cNvSpPr txBox="1"/>
          <p:nvPr/>
        </p:nvSpPr>
        <p:spPr>
          <a:xfrm>
            <a:off x="2151529" y="4307687"/>
            <a:ext cx="9197789" cy="584775"/>
          </a:xfrm>
          <a:prstGeom prst="rect">
            <a:avLst/>
          </a:prstGeom>
          <a:noFill/>
        </p:spPr>
        <p:txBody>
          <a:bodyPr wrap="square" rtlCol="0">
            <a:spAutoFit/>
          </a:bodyPr>
          <a:lstStyle/>
          <a:p>
            <a:r>
              <a:rPr lang="en-GB" sz="3200" dirty="0"/>
              <a:t>What do you know about these people?</a:t>
            </a:r>
          </a:p>
        </p:txBody>
      </p:sp>
      <p:sp>
        <p:nvSpPr>
          <p:cNvPr id="7" name="TextBox 6">
            <a:extLst>
              <a:ext uri="{FF2B5EF4-FFF2-40B4-BE49-F238E27FC236}">
                <a16:creationId xmlns:a16="http://schemas.microsoft.com/office/drawing/2014/main" id="{DB7E91D8-2B96-44D0-8E29-0E1143F7632E}"/>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Checking Understanding</a:t>
            </a:r>
          </a:p>
        </p:txBody>
      </p:sp>
    </p:spTree>
    <p:extLst>
      <p:ext uri="{BB962C8B-B14F-4D97-AF65-F5344CB8AC3E}">
        <p14:creationId xmlns:p14="http://schemas.microsoft.com/office/powerpoint/2010/main" val="291238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65" y="16523"/>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0" y="6482608"/>
            <a:ext cx="7100047" cy="375392"/>
          </a:xfrm>
          <a:prstGeom prst="rect">
            <a:avLst/>
          </a:prstGeom>
          <a:noFill/>
        </p:spPr>
        <p:txBody>
          <a:bodyPr wrap="square" rtlCol="0">
            <a:spAutoFit/>
          </a:bodyPr>
          <a:lstStyle/>
          <a:p>
            <a:r>
              <a:rPr lang="en-GB" dirty="0"/>
              <a:t>LO: To explore the effect of time in narratives</a:t>
            </a:r>
          </a:p>
        </p:txBody>
      </p:sp>
      <p:pic>
        <p:nvPicPr>
          <p:cNvPr id="8" name="Picture 7" descr="maxresdefaul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42" y="886528"/>
            <a:ext cx="4979945" cy="2801219"/>
          </a:xfrm>
          <a:prstGeom prst="rect">
            <a:avLst/>
          </a:prstGeom>
        </p:spPr>
      </p:pic>
      <p:pic>
        <p:nvPicPr>
          <p:cNvPr id="9" name="Picture 8"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90" y="899412"/>
            <a:ext cx="4979945" cy="2900271"/>
          </a:xfrm>
          <a:prstGeom prst="rect">
            <a:avLst/>
          </a:prstGeom>
        </p:spPr>
      </p:pic>
      <p:sp>
        <p:nvSpPr>
          <p:cNvPr id="4" name="TextBox 3"/>
          <p:cNvSpPr txBox="1"/>
          <p:nvPr/>
        </p:nvSpPr>
        <p:spPr>
          <a:xfrm>
            <a:off x="1398493" y="4164931"/>
            <a:ext cx="9197789" cy="1077218"/>
          </a:xfrm>
          <a:prstGeom prst="rect">
            <a:avLst/>
          </a:prstGeom>
          <a:noFill/>
        </p:spPr>
        <p:txBody>
          <a:bodyPr wrap="square" rtlCol="0">
            <a:spAutoFit/>
          </a:bodyPr>
          <a:lstStyle/>
          <a:p>
            <a:r>
              <a:rPr lang="en-GB" sz="3200" dirty="0"/>
              <a:t>Write in first person, past tense about a man arriving in Britain/London for the first time.</a:t>
            </a:r>
          </a:p>
        </p:txBody>
      </p:sp>
      <p:sp>
        <p:nvSpPr>
          <p:cNvPr id="7" name="TextBox 6">
            <a:extLst>
              <a:ext uri="{FF2B5EF4-FFF2-40B4-BE49-F238E27FC236}">
                <a16:creationId xmlns:a16="http://schemas.microsoft.com/office/drawing/2014/main" id="{B221A770-59DA-4D07-BE8F-45DC9477F05C}"/>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238666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92" y="13309"/>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0"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5163670" y="4138537"/>
            <a:ext cx="9197789" cy="1077218"/>
          </a:xfrm>
          <a:prstGeom prst="rect">
            <a:avLst/>
          </a:prstGeom>
          <a:noFill/>
        </p:spPr>
        <p:txBody>
          <a:bodyPr wrap="square" rtlCol="0">
            <a:spAutoFit/>
          </a:bodyPr>
          <a:lstStyle/>
          <a:p>
            <a:r>
              <a:rPr lang="en-GB" sz="3200" dirty="0"/>
              <a:t>What do you know</a:t>
            </a:r>
          </a:p>
          <a:p>
            <a:r>
              <a:rPr lang="en-GB" sz="3200" dirty="0"/>
              <a:t> about this event?</a:t>
            </a:r>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79" y="891319"/>
            <a:ext cx="4615939" cy="2596466"/>
          </a:xfrm>
          <a:prstGeom prst="rect">
            <a:avLst/>
          </a:prstGeom>
        </p:spPr>
      </p:pic>
      <p:pic>
        <p:nvPicPr>
          <p:cNvPr id="11" name="Picture 10" descr="article-2026136-0D7078FC00000578-153_1024x615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832" y="836724"/>
            <a:ext cx="4749761" cy="2852640"/>
          </a:xfrm>
          <a:prstGeom prst="rect">
            <a:avLst/>
          </a:prstGeom>
        </p:spPr>
      </p:pic>
      <p:pic>
        <p:nvPicPr>
          <p:cNvPr id="7" name="Picture 6"/>
          <p:cNvPicPr>
            <a:picLocks noChangeAspect="1"/>
          </p:cNvPicPr>
          <p:nvPr/>
        </p:nvPicPr>
        <p:blipFill>
          <a:blip r:embed="rId4"/>
          <a:stretch>
            <a:fillRect/>
          </a:stretch>
        </p:blipFill>
        <p:spPr>
          <a:xfrm>
            <a:off x="246518" y="3683785"/>
            <a:ext cx="4093373" cy="2552522"/>
          </a:xfrm>
          <a:prstGeom prst="rect">
            <a:avLst/>
          </a:prstGeom>
        </p:spPr>
      </p:pic>
      <p:sp>
        <p:nvSpPr>
          <p:cNvPr id="8" name="TextBox 7">
            <a:extLst>
              <a:ext uri="{FF2B5EF4-FFF2-40B4-BE49-F238E27FC236}">
                <a16:creationId xmlns:a16="http://schemas.microsoft.com/office/drawing/2014/main" id="{EB8AD8EA-69CA-4AD7-817D-7A3CD52B0E76}"/>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Checking Understanding</a:t>
            </a:r>
          </a:p>
        </p:txBody>
      </p:sp>
    </p:spTree>
    <p:extLst>
      <p:ext uri="{BB962C8B-B14F-4D97-AF65-F5344CB8AC3E}">
        <p14:creationId xmlns:p14="http://schemas.microsoft.com/office/powerpoint/2010/main" val="25709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806964"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5163670" y="4138537"/>
            <a:ext cx="9197789" cy="1569660"/>
          </a:xfrm>
          <a:prstGeom prst="rect">
            <a:avLst/>
          </a:prstGeom>
          <a:noFill/>
        </p:spPr>
        <p:txBody>
          <a:bodyPr wrap="square" rtlCol="0">
            <a:spAutoFit/>
          </a:bodyPr>
          <a:lstStyle/>
          <a:p>
            <a:r>
              <a:rPr lang="en-GB" sz="3200" dirty="0"/>
              <a:t>Write in 1st person, present tense</a:t>
            </a:r>
          </a:p>
          <a:p>
            <a:r>
              <a:rPr lang="en-GB" sz="3200" dirty="0"/>
              <a:t> as if you are watching the riots </a:t>
            </a:r>
          </a:p>
          <a:p>
            <a:r>
              <a:rPr lang="en-GB" sz="3200" dirty="0"/>
              <a:t>take place.</a:t>
            </a:r>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457" y="1016549"/>
            <a:ext cx="4615939" cy="2596466"/>
          </a:xfrm>
          <a:prstGeom prst="rect">
            <a:avLst/>
          </a:prstGeom>
        </p:spPr>
      </p:pic>
      <p:pic>
        <p:nvPicPr>
          <p:cNvPr id="11" name="Picture 10" descr="article-2026136-0D7078FC00000578-153_1024x615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064" y="706237"/>
            <a:ext cx="4749761" cy="2852640"/>
          </a:xfrm>
          <a:prstGeom prst="rect">
            <a:avLst/>
          </a:prstGeom>
        </p:spPr>
      </p:pic>
      <p:pic>
        <p:nvPicPr>
          <p:cNvPr id="7" name="Picture 6"/>
          <p:cNvPicPr>
            <a:picLocks noChangeAspect="1"/>
          </p:cNvPicPr>
          <p:nvPr/>
        </p:nvPicPr>
        <p:blipFill>
          <a:blip r:embed="rId4"/>
          <a:stretch>
            <a:fillRect/>
          </a:stretch>
        </p:blipFill>
        <p:spPr>
          <a:xfrm>
            <a:off x="962719" y="3736678"/>
            <a:ext cx="4093373" cy="2552522"/>
          </a:xfrm>
          <a:prstGeom prst="rect">
            <a:avLst/>
          </a:prstGeom>
        </p:spPr>
      </p:pic>
      <p:sp>
        <p:nvSpPr>
          <p:cNvPr id="8" name="TextBox 7">
            <a:extLst>
              <a:ext uri="{FF2B5EF4-FFF2-40B4-BE49-F238E27FC236}">
                <a16:creationId xmlns:a16="http://schemas.microsoft.com/office/drawing/2014/main" id="{24F448EA-61F6-4C84-9126-18725423E51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78255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53832"/>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510464"/>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923041" y="3946227"/>
            <a:ext cx="11499924" cy="1077218"/>
          </a:xfrm>
          <a:prstGeom prst="rect">
            <a:avLst/>
          </a:prstGeom>
          <a:noFill/>
        </p:spPr>
        <p:txBody>
          <a:bodyPr wrap="square" rtlCol="0">
            <a:spAutoFit/>
          </a:bodyPr>
          <a:lstStyle/>
          <a:p>
            <a:r>
              <a:rPr lang="en-GB" sz="3200" dirty="0"/>
              <a:t>How would the </a:t>
            </a:r>
            <a:r>
              <a:rPr lang="en-GB" sz="3200" dirty="0" err="1"/>
              <a:t>Windrush</a:t>
            </a:r>
            <a:r>
              <a:rPr lang="en-GB" sz="3200" dirty="0"/>
              <a:t> generation feel seeing the London riots?</a:t>
            </a:r>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73" y="891985"/>
            <a:ext cx="4615939" cy="2596466"/>
          </a:xfrm>
          <a:prstGeom prst="rect">
            <a:avLst/>
          </a:prstGeom>
        </p:spPr>
      </p:pic>
      <p:pic>
        <p:nvPicPr>
          <p:cNvPr id="12" name="Picture 11"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400" y="757940"/>
            <a:ext cx="4979945" cy="2900271"/>
          </a:xfrm>
          <a:prstGeom prst="rect">
            <a:avLst/>
          </a:prstGeom>
        </p:spPr>
      </p:pic>
      <p:sp>
        <p:nvSpPr>
          <p:cNvPr id="7" name="TextBox 6">
            <a:extLst>
              <a:ext uri="{FF2B5EF4-FFF2-40B4-BE49-F238E27FC236}">
                <a16:creationId xmlns:a16="http://schemas.microsoft.com/office/drawing/2014/main" id="{28320FC3-885E-4F69-AE41-E1140DF6615D}"/>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Checking Understanding</a:t>
            </a:r>
          </a:p>
        </p:txBody>
      </p:sp>
    </p:spTree>
    <p:extLst>
      <p:ext uri="{BB962C8B-B14F-4D97-AF65-F5344CB8AC3E}">
        <p14:creationId xmlns:p14="http://schemas.microsoft.com/office/powerpoint/2010/main" val="311642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0"/>
            <a:ext cx="9404723" cy="1400530"/>
          </a:xfrm>
        </p:spPr>
        <p:txBody>
          <a:bodyPr/>
          <a:lstStyle/>
          <a:p>
            <a:r>
              <a:rPr lang="en-GB" u="sng" dirty="0"/>
              <a:t>Narrative Time Frames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923041" y="3700631"/>
            <a:ext cx="11499924" cy="1938992"/>
          </a:xfrm>
          <a:prstGeom prst="rect">
            <a:avLst/>
          </a:prstGeom>
          <a:noFill/>
        </p:spPr>
        <p:txBody>
          <a:bodyPr wrap="square" rtlCol="0">
            <a:spAutoFit/>
          </a:bodyPr>
          <a:lstStyle/>
          <a:p>
            <a:r>
              <a:rPr lang="en-GB" sz="2400" dirty="0"/>
              <a:t>Looking at the scene below me, I think about the day I arrived in this country. My friend had turned towards me and stated, “…</a:t>
            </a:r>
          </a:p>
          <a:p>
            <a:endParaRPr lang="en-GB" sz="2400" dirty="0"/>
          </a:p>
          <a:p>
            <a:endParaRPr lang="en-GB" sz="2400" dirty="0"/>
          </a:p>
          <a:p>
            <a:r>
              <a:rPr lang="en-GB" sz="2400" dirty="0"/>
              <a:t>But now…</a:t>
            </a:r>
            <a:endParaRPr lang="en-GB" sz="4000" dirty="0"/>
          </a:p>
        </p:txBody>
      </p:sp>
      <p:pic>
        <p:nvPicPr>
          <p:cNvPr id="10" name="Picture 9" descr="loo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98" y="1057902"/>
            <a:ext cx="4615939" cy="2596466"/>
          </a:xfrm>
          <a:prstGeom prst="rect">
            <a:avLst/>
          </a:prstGeom>
        </p:spPr>
      </p:pic>
      <p:pic>
        <p:nvPicPr>
          <p:cNvPr id="12" name="Picture 11" descr="p064k5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09" y="800360"/>
            <a:ext cx="4979945" cy="2900271"/>
          </a:xfrm>
          <a:prstGeom prst="rect">
            <a:avLst/>
          </a:prstGeom>
        </p:spPr>
      </p:pic>
      <p:sp>
        <p:nvSpPr>
          <p:cNvPr id="7" name="TextBox 6">
            <a:extLst>
              <a:ext uri="{FF2B5EF4-FFF2-40B4-BE49-F238E27FC236}">
                <a16:creationId xmlns:a16="http://schemas.microsoft.com/office/drawing/2014/main" id="{4699721D-7876-4585-B8AA-AE8A097D9F0D}"/>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Tree>
    <p:extLst>
      <p:ext uri="{BB962C8B-B14F-4D97-AF65-F5344CB8AC3E}">
        <p14:creationId xmlns:p14="http://schemas.microsoft.com/office/powerpoint/2010/main" val="65004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7" y="0"/>
            <a:ext cx="9404723" cy="1400530"/>
          </a:xfrm>
        </p:spPr>
        <p:txBody>
          <a:bodyPr/>
          <a:lstStyle/>
          <a:p>
            <a:r>
              <a:rPr lang="en-GB" u="sng" dirty="0"/>
              <a:t>Swap- read-comment-purple pen </a:t>
            </a:r>
          </a:p>
        </p:txBody>
      </p:sp>
      <p:sp>
        <p:nvSpPr>
          <p:cNvPr id="3" name="Content Placeholder 2"/>
          <p:cNvSpPr>
            <a:spLocks noGrp="1"/>
          </p:cNvSpPr>
          <p:nvPr>
            <p:ph idx="1"/>
          </p:nvPr>
        </p:nvSpPr>
        <p:spPr>
          <a:xfrm>
            <a:off x="215154" y="892886"/>
            <a:ext cx="11790380" cy="5615490"/>
          </a:xfrm>
        </p:spPr>
        <p:txBody>
          <a:bodyPr>
            <a:normAutofit/>
          </a:bodyPr>
          <a:lstStyle/>
          <a:p>
            <a:pPr marL="0" indent="0">
              <a:buNone/>
            </a:pPr>
            <a:r>
              <a:rPr lang="en-US" sz="4800" dirty="0"/>
              <a:t>. </a:t>
            </a:r>
            <a:endParaRPr lang="en-GB" sz="4800" dirty="0"/>
          </a:p>
          <a:p>
            <a:endParaRPr lang="en-GB" dirty="0"/>
          </a:p>
        </p:txBody>
      </p:sp>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p:cNvSpPr txBox="1"/>
          <p:nvPr/>
        </p:nvSpPr>
        <p:spPr>
          <a:xfrm>
            <a:off x="707887" y="6482608"/>
            <a:ext cx="7100047" cy="375392"/>
          </a:xfrm>
          <a:prstGeom prst="rect">
            <a:avLst/>
          </a:prstGeom>
          <a:noFill/>
        </p:spPr>
        <p:txBody>
          <a:bodyPr wrap="square" rtlCol="0">
            <a:spAutoFit/>
          </a:bodyPr>
          <a:lstStyle/>
          <a:p>
            <a:r>
              <a:rPr lang="en-GB" dirty="0"/>
              <a:t>LO: To explore the effect of time in narratives</a:t>
            </a:r>
          </a:p>
        </p:txBody>
      </p:sp>
      <p:sp>
        <p:nvSpPr>
          <p:cNvPr id="4" name="TextBox 3"/>
          <p:cNvSpPr txBox="1"/>
          <p:nvPr/>
        </p:nvSpPr>
        <p:spPr>
          <a:xfrm>
            <a:off x="866370" y="3878945"/>
            <a:ext cx="11499924" cy="707886"/>
          </a:xfrm>
          <a:prstGeom prst="rect">
            <a:avLst/>
          </a:prstGeom>
          <a:noFill/>
        </p:spPr>
        <p:txBody>
          <a:bodyPr wrap="square" rtlCol="0">
            <a:spAutoFit/>
          </a:bodyPr>
          <a:lstStyle/>
          <a:p>
            <a:r>
              <a:rPr lang="en-GB" sz="4000" dirty="0"/>
              <a:t>Has it met the criteria?</a:t>
            </a:r>
          </a:p>
        </p:txBody>
      </p:sp>
      <p:pic>
        <p:nvPicPr>
          <p:cNvPr id="12" name="Picture 11" descr="p064k5l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866" y="843280"/>
            <a:ext cx="4979945" cy="2900271"/>
          </a:xfrm>
          <a:prstGeom prst="rect">
            <a:avLst/>
          </a:prstGeom>
        </p:spPr>
      </p:pic>
      <p:sp>
        <p:nvSpPr>
          <p:cNvPr id="7" name="TextBox 6">
            <a:extLst>
              <a:ext uri="{FF2B5EF4-FFF2-40B4-BE49-F238E27FC236}">
                <a16:creationId xmlns:a16="http://schemas.microsoft.com/office/drawing/2014/main" id="{4699721D-7876-4585-B8AA-AE8A097D9F0D}"/>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Plenary</a:t>
            </a:r>
          </a:p>
        </p:txBody>
      </p:sp>
    </p:spTree>
    <p:extLst>
      <p:ext uri="{BB962C8B-B14F-4D97-AF65-F5344CB8AC3E}">
        <p14:creationId xmlns:p14="http://schemas.microsoft.com/office/powerpoint/2010/main" val="182604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689" y="4738554"/>
            <a:ext cx="8172306" cy="1470025"/>
          </a:xfrm>
        </p:spPr>
        <p:txBody>
          <a:bodyPr>
            <a:noAutofit/>
          </a:bodyPr>
          <a:lstStyle/>
          <a:p>
            <a:pPr marL="571500" indent="-571500">
              <a:buFont typeface="Arial" panose="020B0604020202020204" pitchFamily="34" charset="0"/>
              <a:buChar char="•"/>
            </a:pPr>
            <a:r>
              <a:rPr lang="en-GB" sz="3200" b="1" u="sng" dirty="0"/>
              <a:t>Improving your answer to the: </a:t>
            </a:r>
            <a:br>
              <a:rPr lang="en-GB" sz="3200" b="1" u="sng" dirty="0"/>
            </a:br>
            <a:r>
              <a:rPr lang="en-GB" sz="3200" b="1" u="sng" dirty="0"/>
              <a:t>A5 Evaluation question.</a:t>
            </a:r>
            <a:br>
              <a:rPr lang="en-GB" sz="3200" b="1" u="sng" dirty="0"/>
            </a:br>
            <a:br>
              <a:rPr lang="en-GB" sz="3200" dirty="0"/>
            </a:br>
            <a:r>
              <a:rPr lang="en-GB" sz="3200" dirty="0"/>
              <a:t>See the success criteria sheet at the end of your work.</a:t>
            </a:r>
            <a:br>
              <a:rPr lang="en-GB" sz="3200" dirty="0"/>
            </a:br>
            <a:r>
              <a:rPr lang="en-GB" sz="3200" dirty="0"/>
              <a:t>If aspect ticked – achieved</a:t>
            </a:r>
            <a:br>
              <a:rPr lang="en-GB" sz="3200" dirty="0"/>
            </a:br>
            <a:r>
              <a:rPr lang="en-GB" sz="3200" dirty="0"/>
              <a:t>Ticked with a cross – half achieved.</a:t>
            </a:r>
            <a:br>
              <a:rPr lang="en-GB" sz="3200" dirty="0"/>
            </a:br>
            <a:r>
              <a:rPr lang="en-GB" sz="3200" dirty="0"/>
              <a:t>Highlighted – you need to work on.</a:t>
            </a:r>
            <a:br>
              <a:rPr lang="en-GB" sz="3200" dirty="0"/>
            </a:br>
            <a:r>
              <a:rPr lang="en-GB" sz="3200" b="1" dirty="0">
                <a:solidFill>
                  <a:srgbClr val="00B050"/>
                </a:solidFill>
              </a:rPr>
              <a:t>All now </a:t>
            </a:r>
            <a:r>
              <a:rPr lang="en-GB" sz="3200" dirty="0">
                <a:solidFill>
                  <a:srgbClr val="00B050"/>
                </a:solidFill>
              </a:rPr>
              <a:t>answering – in green pen:</a:t>
            </a:r>
            <a:br>
              <a:rPr lang="en-GB" sz="3200" dirty="0">
                <a:solidFill>
                  <a:srgbClr val="00B050"/>
                </a:solidFill>
              </a:rPr>
            </a:br>
            <a:r>
              <a:rPr lang="en-GB" sz="3200" b="1" dirty="0">
                <a:solidFill>
                  <a:srgbClr val="00B050"/>
                </a:solidFill>
              </a:rPr>
              <a:t>Describe/Explain </a:t>
            </a:r>
            <a:r>
              <a:rPr lang="en-GB" sz="3200" dirty="0">
                <a:solidFill>
                  <a:srgbClr val="00B050"/>
                </a:solidFill>
              </a:rPr>
              <a:t>how the boy is different at the end of the extract to the beginning.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4273" y="116632"/>
            <a:ext cx="177144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51D3F7E-1CDD-483A-80D7-16FFCABB091E}"/>
              </a:ext>
            </a:extLst>
          </p:cNvPr>
          <p:cNvPicPr>
            <a:picLocks noChangeAspect="1"/>
          </p:cNvPicPr>
          <p:nvPr/>
        </p:nvPicPr>
        <p:blipFill>
          <a:blip r:embed="rId3"/>
          <a:stretch>
            <a:fillRect/>
          </a:stretch>
        </p:blipFill>
        <p:spPr>
          <a:xfrm>
            <a:off x="9689781" y="4985658"/>
            <a:ext cx="2163900" cy="1619970"/>
          </a:xfrm>
          <a:prstGeom prst="rect">
            <a:avLst/>
          </a:prstGeom>
        </p:spPr>
      </p:pic>
    </p:spTree>
    <p:extLst>
      <p:ext uri="{BB962C8B-B14F-4D97-AF65-F5344CB8AC3E}">
        <p14:creationId xmlns:p14="http://schemas.microsoft.com/office/powerpoint/2010/main" val="301970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1445" y="188641"/>
            <a:ext cx="9036496" cy="8340745"/>
          </a:xfrm>
          <a:prstGeom prst="rect">
            <a:avLst/>
          </a:prstGeom>
          <a:noFill/>
        </p:spPr>
        <p:txBody>
          <a:bodyPr wrap="square" rtlCol="0">
            <a:spAutoFit/>
          </a:bodyPr>
          <a:lstStyle/>
          <a:p>
            <a:r>
              <a:rPr lang="en-GB" sz="2400" dirty="0"/>
              <a:t>A5.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a:t>
            </a:r>
          </a:p>
          <a:p>
            <a:pPr marL="342900" indent="-342900">
              <a:buFont typeface="Arial" panose="020B0604020202020204" pitchFamily="34" charset="0"/>
              <a:buChar char="•"/>
            </a:pPr>
            <a:r>
              <a:rPr lang="en-GB" sz="2400" dirty="0"/>
              <a:t> </a:t>
            </a:r>
            <a:r>
              <a:rPr lang="en-GB" sz="2400" i="1" dirty="0"/>
              <a:t>AO4- This question tests the ability to evaluate texts critically and support this with appropriate textual reference</a:t>
            </a:r>
            <a:r>
              <a:rPr lang="en-GB" sz="2800" dirty="0"/>
              <a:t>.</a:t>
            </a:r>
          </a:p>
          <a:p>
            <a:pPr marL="342900" indent="-342900">
              <a:buFont typeface="Arial" panose="020B0604020202020204" pitchFamily="34" charset="0"/>
              <a:buChar char="•"/>
            </a:pPr>
            <a:r>
              <a:rPr lang="en-GB" sz="2800" dirty="0"/>
              <a:t>You must track through the extract from beginning to end- WHOLE</a:t>
            </a:r>
          </a:p>
          <a:p>
            <a:pPr marL="342900" indent="-342900">
              <a:buFont typeface="Arial" panose="020B0604020202020204" pitchFamily="34" charset="0"/>
              <a:buChar char="•"/>
            </a:pPr>
            <a:r>
              <a:rPr lang="en-GB" sz="2800" dirty="0"/>
              <a:t>You should note HOW and WHEN any changes are made, and WHY.</a:t>
            </a:r>
          </a:p>
          <a:p>
            <a:pPr marL="342900" indent="-342900">
              <a:buFont typeface="Arial" panose="020B0604020202020204" pitchFamily="34" charset="0"/>
              <a:buChar char="•"/>
            </a:pPr>
            <a:r>
              <a:rPr lang="en-GB" sz="2800" dirty="0"/>
              <a:t>Discuss </a:t>
            </a:r>
            <a:r>
              <a:rPr lang="en-GB" sz="2800" b="1" dirty="0"/>
              <a:t>language</a:t>
            </a:r>
            <a:r>
              <a:rPr lang="en-GB" sz="2800" dirty="0"/>
              <a:t> and </a:t>
            </a:r>
            <a:r>
              <a:rPr lang="en-GB" sz="2800" b="1" dirty="0"/>
              <a:t>structure-  </a:t>
            </a:r>
            <a:r>
              <a:rPr lang="en-GB" sz="2800" dirty="0"/>
              <a:t>6-8 features</a:t>
            </a:r>
          </a:p>
          <a:p>
            <a:pPr marL="342900" indent="-342900">
              <a:buFont typeface="Arial" panose="020B0604020202020204" pitchFamily="34" charset="0"/>
              <a:buChar char="•"/>
            </a:pPr>
            <a:r>
              <a:rPr lang="en-GB" sz="2800" b="1" dirty="0"/>
              <a:t>Critically evaluate – show both the positive and negative aspects of content and HOW expressed.</a:t>
            </a:r>
          </a:p>
          <a:p>
            <a:pPr marL="342900" indent="-342900">
              <a:buFont typeface="Arial" panose="020B0604020202020204" pitchFamily="34" charset="0"/>
              <a:buChar char="•"/>
            </a:pPr>
            <a:r>
              <a:rPr lang="en-GB" sz="2800" dirty="0"/>
              <a:t>You should be using vocabulary to express your agreement:</a:t>
            </a:r>
          </a:p>
          <a:p>
            <a:r>
              <a:rPr lang="en-GB" sz="2800" b="1" dirty="0"/>
              <a:t>Use:</a:t>
            </a:r>
            <a:r>
              <a:rPr lang="en-GB" sz="2800" dirty="0"/>
              <a:t> Similarly, to a certain extent, sentence starters, connectives etc. (see your Comparison sheet)</a:t>
            </a:r>
          </a:p>
          <a:p>
            <a:endParaRPr lang="en-GB" sz="2800" dirty="0"/>
          </a:p>
          <a:p>
            <a:endParaRPr lang="en-GB" sz="2400" dirty="0"/>
          </a:p>
        </p:txBody>
      </p:sp>
      <p:sp>
        <p:nvSpPr>
          <p:cNvPr id="4" name="TextBox 3"/>
          <p:cNvSpPr txBox="1"/>
          <p:nvPr/>
        </p:nvSpPr>
        <p:spPr>
          <a:xfrm>
            <a:off x="1919537" y="15567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312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7039"/>
            <a:ext cx="6253779" cy="2387600"/>
          </a:xfrm>
        </p:spPr>
        <p:txBody>
          <a:bodyPr/>
          <a:lstStyle/>
          <a:p>
            <a:r>
              <a:rPr lang="en-GB" u="sng" dirty="0"/>
              <a:t>Narrative Perspectives</a:t>
            </a:r>
          </a:p>
        </p:txBody>
      </p:sp>
      <p:sp>
        <p:nvSpPr>
          <p:cNvPr id="3" name="Subtitle 2"/>
          <p:cNvSpPr>
            <a:spLocks noGrp="1"/>
          </p:cNvSpPr>
          <p:nvPr>
            <p:ph type="subTitle" idx="1"/>
          </p:nvPr>
        </p:nvSpPr>
        <p:spPr>
          <a:xfrm>
            <a:off x="360298" y="2623456"/>
            <a:ext cx="6345302" cy="2694501"/>
          </a:xfrm>
        </p:spPr>
        <p:txBody>
          <a:bodyPr>
            <a:normAutofit lnSpcReduction="10000"/>
          </a:bodyPr>
          <a:lstStyle/>
          <a:p>
            <a:r>
              <a:rPr lang="en-GB" dirty="0"/>
              <a:t>Who is this man?</a:t>
            </a:r>
          </a:p>
          <a:p>
            <a:r>
              <a:rPr lang="en-GB" dirty="0"/>
              <a:t>Where is he going?</a:t>
            </a:r>
          </a:p>
          <a:p>
            <a:r>
              <a:rPr lang="en-GB" dirty="0"/>
              <a:t>What is in the briefcase/top pocket</a:t>
            </a:r>
          </a:p>
          <a:p>
            <a:r>
              <a:rPr lang="en-GB" dirty="0"/>
              <a:t>Has he got on the boat – or is he getting on it?</a:t>
            </a:r>
          </a:p>
          <a:p>
            <a:r>
              <a:rPr lang="en-GB" dirty="0"/>
              <a:t>Write for 5 minutes – don’t think too hard about it – Just write.</a:t>
            </a:r>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8003689" y="0"/>
            <a:ext cx="4188311" cy="6911404"/>
          </a:xfrm>
          <a:prstGeom prst="rect">
            <a:avLst/>
          </a:prstGeom>
        </p:spPr>
      </p:pic>
      <p:sp>
        <p:nvSpPr>
          <p:cNvPr id="5" name="TextBox 4"/>
          <p:cNvSpPr txBox="1"/>
          <p:nvPr/>
        </p:nvSpPr>
        <p:spPr>
          <a:xfrm>
            <a:off x="182880" y="6250193"/>
            <a:ext cx="7261412" cy="369332"/>
          </a:xfrm>
          <a:prstGeom prst="rect">
            <a:avLst/>
          </a:prstGeom>
          <a:noFill/>
        </p:spPr>
        <p:txBody>
          <a:bodyPr wrap="square" rtlCol="0">
            <a:spAutoFit/>
          </a:bodyPr>
          <a:lstStyle/>
          <a:p>
            <a:r>
              <a:rPr lang="en-GB" dirty="0"/>
              <a:t>LO: To write from different points of view.</a:t>
            </a:r>
          </a:p>
        </p:txBody>
      </p:sp>
      <p:sp>
        <p:nvSpPr>
          <p:cNvPr id="6" name="TextBox 5"/>
          <p:cNvSpPr txBox="1"/>
          <p:nvPr/>
        </p:nvSpPr>
        <p:spPr>
          <a:xfrm>
            <a:off x="5785184" y="275448"/>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Tree>
    <p:extLst>
      <p:ext uri="{BB962C8B-B14F-4D97-AF65-F5344CB8AC3E}">
        <p14:creationId xmlns:p14="http://schemas.microsoft.com/office/powerpoint/2010/main" val="143859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24270"/>
            <a:ext cx="9404723" cy="1400530"/>
          </a:xfrm>
        </p:spPr>
        <p:txBody>
          <a:bodyPr/>
          <a:lstStyle/>
          <a:p>
            <a:r>
              <a:rPr lang="en-GB" dirty="0"/>
              <a:t>Show not Tell – </a:t>
            </a:r>
            <a:r>
              <a:rPr lang="en-GB" sz="3200" dirty="0"/>
              <a:t>Create your own version</a:t>
            </a:r>
            <a:endParaRPr lang="en-GB" dirty="0"/>
          </a:p>
        </p:txBody>
      </p:sp>
      <p:sp>
        <p:nvSpPr>
          <p:cNvPr id="3" name="Content Placeholder 2"/>
          <p:cNvSpPr>
            <a:spLocks noGrp="1"/>
          </p:cNvSpPr>
          <p:nvPr>
            <p:ph idx="1"/>
          </p:nvPr>
        </p:nvSpPr>
        <p:spPr>
          <a:xfrm>
            <a:off x="1103312" y="1311442"/>
            <a:ext cx="8946541" cy="4936957"/>
          </a:xfrm>
        </p:spPr>
        <p:txBody>
          <a:bodyPr>
            <a:normAutofit/>
          </a:bodyPr>
          <a:lstStyle/>
          <a:p>
            <a:pPr marL="0" indent="0">
              <a:buNone/>
            </a:pPr>
            <a:r>
              <a:rPr lang="en-GB" sz="3200" b="1" dirty="0"/>
              <a:t>Telling:</a:t>
            </a:r>
            <a:r>
              <a:rPr lang="en-GB" sz="3200" dirty="0"/>
              <a:t> </a:t>
            </a:r>
            <a:r>
              <a:rPr lang="en-GB" sz="3200" i="1" dirty="0"/>
              <a:t>Michael was terribly afraid of the dark.</a:t>
            </a:r>
          </a:p>
          <a:p>
            <a:pPr marL="0" indent="0">
              <a:buNone/>
            </a:pPr>
            <a:endParaRPr lang="en-GB" sz="3200" i="1" dirty="0"/>
          </a:p>
          <a:p>
            <a:pPr marL="0" indent="0">
              <a:buNone/>
            </a:pPr>
            <a:r>
              <a:rPr lang="en-GB" sz="3200" b="1" dirty="0"/>
              <a:t>Showing:</a:t>
            </a:r>
            <a:r>
              <a:rPr lang="en-GB" sz="3200" dirty="0"/>
              <a:t> </a:t>
            </a:r>
            <a:r>
              <a:rPr lang="en-GB" sz="3200" i="1" dirty="0"/>
              <a:t>As his mother switched off the light and left the room, Michael tensed. He huddled under the covers, gripped the sheets, and held his breath as the wind brushed past the curtain.</a:t>
            </a:r>
            <a:endParaRPr lang="en-GB" sz="3200" dirty="0"/>
          </a:p>
          <a:p>
            <a:endParaRPr lang="en-GB" i="1" dirty="0"/>
          </a:p>
        </p:txBody>
      </p:sp>
      <p:sp>
        <p:nvSpPr>
          <p:cNvPr id="4" name="TextBox 3"/>
          <p:cNvSpPr txBox="1"/>
          <p:nvPr/>
        </p:nvSpPr>
        <p:spPr>
          <a:xfrm>
            <a:off x="10250905" y="5317958"/>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636428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ED7B96C-7877-4172-9961-D362469BD63B}"/>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Do Now</a:t>
            </a:r>
          </a:p>
        </p:txBody>
      </p:sp>
    </p:spTree>
    <p:extLst>
      <p:ext uri="{BB962C8B-B14F-4D97-AF65-F5344CB8AC3E}">
        <p14:creationId xmlns:p14="http://schemas.microsoft.com/office/powerpoint/2010/main" val="37131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24270"/>
            <a:ext cx="9404723" cy="1400530"/>
          </a:xfrm>
        </p:spPr>
        <p:txBody>
          <a:bodyPr/>
          <a:lstStyle/>
          <a:p>
            <a:r>
              <a:rPr lang="en-GB" dirty="0"/>
              <a:t>Show not Tell – </a:t>
            </a:r>
            <a:r>
              <a:rPr lang="en-GB" sz="3200" dirty="0"/>
              <a:t>Create your own version</a:t>
            </a:r>
            <a:endParaRPr lang="en-GB" dirty="0"/>
          </a:p>
        </p:txBody>
      </p:sp>
      <p:sp>
        <p:nvSpPr>
          <p:cNvPr id="3" name="Content Placeholder 2"/>
          <p:cNvSpPr>
            <a:spLocks noGrp="1"/>
          </p:cNvSpPr>
          <p:nvPr>
            <p:ph idx="1"/>
          </p:nvPr>
        </p:nvSpPr>
        <p:spPr>
          <a:xfrm>
            <a:off x="1040553" y="1088887"/>
            <a:ext cx="9404723" cy="4936957"/>
          </a:xfrm>
        </p:spPr>
        <p:txBody>
          <a:bodyPr>
            <a:normAutofit/>
          </a:bodyPr>
          <a:lstStyle/>
          <a:p>
            <a:pPr marL="0" indent="0">
              <a:buNone/>
            </a:pPr>
            <a:r>
              <a:rPr lang="en-GB" sz="3200" b="1" dirty="0"/>
              <a:t>Telling:</a:t>
            </a:r>
            <a:r>
              <a:rPr lang="en-GB" sz="3200" dirty="0"/>
              <a:t> The girl was delighted with her gift.</a:t>
            </a:r>
          </a:p>
          <a:p>
            <a:pPr marL="0" indent="0">
              <a:buNone/>
            </a:pPr>
            <a:r>
              <a:rPr lang="en-GB" sz="3200" i="1" dirty="0"/>
              <a:t>Show:</a:t>
            </a:r>
          </a:p>
          <a:p>
            <a:pPr marL="0" indent="0">
              <a:buNone/>
            </a:pPr>
            <a:endParaRPr lang="en-GB" sz="3200" i="1" dirty="0"/>
          </a:p>
          <a:p>
            <a:pPr marL="0" indent="0">
              <a:buNone/>
            </a:pPr>
            <a:r>
              <a:rPr lang="en-GB" sz="3200" dirty="0"/>
              <a:t>Telling: The man was furious.</a:t>
            </a:r>
          </a:p>
          <a:p>
            <a:pPr marL="0" indent="0">
              <a:buNone/>
            </a:pPr>
            <a:r>
              <a:rPr lang="en-GB" sz="3200" dirty="0"/>
              <a:t>Show:</a:t>
            </a:r>
          </a:p>
          <a:p>
            <a:pPr marL="0" indent="0">
              <a:buNone/>
            </a:pPr>
            <a:r>
              <a:rPr lang="en-GB" sz="3200" dirty="0"/>
              <a:t>Telling: Jemima was extremely upset.</a:t>
            </a:r>
          </a:p>
          <a:p>
            <a:pPr marL="0" indent="0">
              <a:buNone/>
            </a:pPr>
            <a:r>
              <a:rPr lang="en-GB" sz="3200" dirty="0"/>
              <a:t>Show:</a:t>
            </a:r>
          </a:p>
          <a:p>
            <a:endParaRPr lang="en-GB" i="1" dirty="0"/>
          </a:p>
        </p:txBody>
      </p:sp>
      <p:sp>
        <p:nvSpPr>
          <p:cNvPr id="4" name="TextBox 3"/>
          <p:cNvSpPr txBox="1"/>
          <p:nvPr/>
        </p:nvSpPr>
        <p:spPr>
          <a:xfrm>
            <a:off x="10250905" y="5317958"/>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636428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ED7B96C-7877-4172-9961-D362469BD63B}"/>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Do Now</a:t>
            </a:r>
          </a:p>
        </p:txBody>
      </p:sp>
    </p:spTree>
    <p:extLst>
      <p:ext uri="{BB962C8B-B14F-4D97-AF65-F5344CB8AC3E}">
        <p14:creationId xmlns:p14="http://schemas.microsoft.com/office/powerpoint/2010/main" val="24127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84157"/>
            <a:ext cx="9404723" cy="1400530"/>
          </a:xfrm>
        </p:spPr>
        <p:txBody>
          <a:bodyPr/>
          <a:lstStyle/>
          <a:p>
            <a:r>
              <a:rPr lang="en-GB" dirty="0"/>
              <a:t>Whose point of view could a story be told from?</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53088" y="1559205"/>
            <a:ext cx="8864647" cy="444474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7" y="632291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18496" y="1204203"/>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a:extLst>
              <a:ext uri="{FF2B5EF4-FFF2-40B4-BE49-F238E27FC236}">
                <a16:creationId xmlns:a16="http://schemas.microsoft.com/office/drawing/2014/main" id="{5BE75F29-4D06-4897-A6AC-03146FA3FDF3}"/>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
        <p:nvSpPr>
          <p:cNvPr id="7" name="TextBox 6">
            <a:extLst>
              <a:ext uri="{FF2B5EF4-FFF2-40B4-BE49-F238E27FC236}">
                <a16:creationId xmlns:a16="http://schemas.microsoft.com/office/drawing/2014/main" id="{EC26C52E-3195-4C7C-89B5-23C0ABEDBBBF}"/>
              </a:ext>
            </a:extLst>
          </p:cNvPr>
          <p:cNvSpPr txBox="1"/>
          <p:nvPr/>
        </p:nvSpPr>
        <p:spPr>
          <a:xfrm>
            <a:off x="10100078" y="2755420"/>
            <a:ext cx="1840910" cy="3693319"/>
          </a:xfrm>
          <a:prstGeom prst="rect">
            <a:avLst/>
          </a:prstGeom>
          <a:noFill/>
        </p:spPr>
        <p:txBody>
          <a:bodyPr wrap="square" rtlCol="0">
            <a:spAutoFit/>
          </a:bodyPr>
          <a:lstStyle/>
          <a:p>
            <a:r>
              <a:rPr lang="en-US" dirty="0"/>
              <a:t>Write for 10 minutes.</a:t>
            </a:r>
          </a:p>
          <a:p>
            <a:endParaRPr lang="en-US" dirty="0"/>
          </a:p>
          <a:p>
            <a:r>
              <a:rPr lang="en-US" dirty="0"/>
              <a:t>Include:</a:t>
            </a:r>
          </a:p>
          <a:p>
            <a:r>
              <a:rPr lang="en-US" dirty="0"/>
              <a:t>Simple and complex sentences</a:t>
            </a:r>
          </a:p>
          <a:p>
            <a:pPr marL="285750" indent="-285750">
              <a:buFont typeface="Arial" panose="020B0604020202020204" pitchFamily="34" charset="0"/>
              <a:buChar char="•"/>
            </a:pPr>
            <a:r>
              <a:rPr lang="en-US" dirty="0"/>
              <a:t>Rhetorical question</a:t>
            </a:r>
          </a:p>
          <a:p>
            <a:pPr marL="285750" indent="-285750">
              <a:buFont typeface="Arial" panose="020B0604020202020204" pitchFamily="34" charset="0"/>
              <a:buChar char="•"/>
            </a:pPr>
            <a:r>
              <a:rPr lang="en-US" dirty="0"/>
              <a:t>A</a:t>
            </a:r>
          </a:p>
          <a:p>
            <a:pPr marL="285750" indent="-285750">
              <a:buFont typeface="Arial" panose="020B0604020202020204" pitchFamily="34" charset="0"/>
              <a:buChar char="•"/>
            </a:pPr>
            <a:r>
              <a:rPr lang="en-US" dirty="0"/>
              <a:t>Metaphor</a:t>
            </a:r>
          </a:p>
          <a:p>
            <a:pPr marL="285750" indent="-285750">
              <a:buFont typeface="Arial" panose="020B0604020202020204" pitchFamily="34" charset="0"/>
              <a:buChar char="•"/>
            </a:pPr>
            <a:r>
              <a:rPr lang="en-US" dirty="0"/>
              <a:t>P</a:t>
            </a:r>
          </a:p>
          <a:p>
            <a:pPr marL="285750" indent="-285750">
              <a:buFont typeface="Arial" panose="020B0604020202020204" pitchFamily="34" charset="0"/>
              <a:buChar char="•"/>
            </a:pPr>
            <a:r>
              <a:rPr lang="en-US" dirty="0"/>
              <a:t>S</a:t>
            </a:r>
          </a:p>
        </p:txBody>
      </p:sp>
    </p:spTree>
    <p:extLst>
      <p:ext uri="{BB962C8B-B14F-4D97-AF65-F5344CB8AC3E}">
        <p14:creationId xmlns:p14="http://schemas.microsoft.com/office/powerpoint/2010/main" val="61653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50" y="0"/>
            <a:ext cx="9404723" cy="1400530"/>
          </a:xfrm>
        </p:spPr>
        <p:txBody>
          <a:bodyPr/>
          <a:lstStyle/>
          <a:p>
            <a:r>
              <a:rPr lang="en-GB" sz="3200" dirty="0"/>
              <a:t>Now change the perspective. How does the story differ? What new information is given to the reader?</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64887" y="1739066"/>
            <a:ext cx="8163821" cy="444474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7" y="636428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a:extLst>
              <a:ext uri="{FF2B5EF4-FFF2-40B4-BE49-F238E27FC236}">
                <a16:creationId xmlns:a16="http://schemas.microsoft.com/office/drawing/2014/main" id="{AFE1EAB1-01D7-40EA-BECB-73942CDA5A05}"/>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Mastery</a:t>
            </a:r>
          </a:p>
        </p:txBody>
      </p:sp>
      <p:sp>
        <p:nvSpPr>
          <p:cNvPr id="7" name="Rectangle 6">
            <a:extLst>
              <a:ext uri="{FF2B5EF4-FFF2-40B4-BE49-F238E27FC236}">
                <a16:creationId xmlns:a16="http://schemas.microsoft.com/office/drawing/2014/main" id="{55B8B681-B51F-4190-921A-1CCDFCCF74BC}"/>
              </a:ext>
            </a:extLst>
          </p:cNvPr>
          <p:cNvSpPr/>
          <p:nvPr/>
        </p:nvSpPr>
        <p:spPr>
          <a:xfrm>
            <a:off x="10187773" y="210720"/>
            <a:ext cx="1915995" cy="4524315"/>
          </a:xfrm>
          <a:prstGeom prst="rect">
            <a:avLst/>
          </a:prstGeom>
        </p:spPr>
        <p:txBody>
          <a:bodyPr wrap="square">
            <a:spAutoFit/>
          </a:bodyPr>
          <a:lstStyle/>
          <a:p>
            <a:r>
              <a:rPr lang="en-GB" dirty="0"/>
              <a:t>Write for 10 minutes.</a:t>
            </a:r>
          </a:p>
          <a:p>
            <a:endParaRPr lang="en-GB" dirty="0"/>
          </a:p>
          <a:p>
            <a:r>
              <a:rPr lang="en-GB" dirty="0"/>
              <a:t>Include:</a:t>
            </a:r>
          </a:p>
          <a:p>
            <a:r>
              <a:rPr lang="en-GB" dirty="0"/>
              <a:t>Compound  and either Fronted adverbial or embedded clause sentences</a:t>
            </a:r>
          </a:p>
          <a:p>
            <a:r>
              <a:rPr lang="en-GB" dirty="0"/>
              <a:t>R</a:t>
            </a:r>
          </a:p>
          <a:p>
            <a:r>
              <a:rPr lang="en-GB" dirty="0"/>
              <a:t>Adverbs</a:t>
            </a:r>
          </a:p>
          <a:p>
            <a:r>
              <a:rPr lang="en-GB" dirty="0"/>
              <a:t>M</a:t>
            </a:r>
          </a:p>
          <a:p>
            <a:r>
              <a:rPr lang="en-GB" dirty="0"/>
              <a:t>Personification</a:t>
            </a:r>
          </a:p>
          <a:p>
            <a:r>
              <a:rPr lang="en-GB" dirty="0"/>
              <a:t>Simile</a:t>
            </a:r>
            <a:endParaRPr lang="en-US" dirty="0"/>
          </a:p>
        </p:txBody>
      </p:sp>
    </p:spTree>
    <p:extLst>
      <p:ext uri="{BB962C8B-B14F-4D97-AF65-F5344CB8AC3E}">
        <p14:creationId xmlns:p14="http://schemas.microsoft.com/office/powerpoint/2010/main" val="103414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50" y="0"/>
            <a:ext cx="9404723" cy="1400530"/>
          </a:xfrm>
        </p:spPr>
        <p:txBody>
          <a:bodyPr/>
          <a:lstStyle/>
          <a:p>
            <a:r>
              <a:rPr lang="en-GB" sz="3200" dirty="0"/>
              <a:t>Swap – read- comment.</a:t>
            </a:r>
            <a:br>
              <a:rPr lang="en-GB" sz="3200" dirty="0"/>
            </a:br>
            <a:r>
              <a:rPr lang="en-GB" sz="3200" dirty="0"/>
              <a:t>Purple pen</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64887" y="1739066"/>
            <a:ext cx="8163821" cy="444474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7" y="6364287"/>
            <a:ext cx="73104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62936" y="5338905"/>
            <a:ext cx="1840832" cy="1415772"/>
          </a:xfrm>
          <a:prstGeom prst="rect">
            <a:avLst/>
          </a:prstGeom>
          <a:solidFill>
            <a:schemeClr val="tx1"/>
          </a:solidFill>
        </p:spPr>
        <p:txBody>
          <a:bodyPr wrap="square" rtlCol="0">
            <a:spAutoFit/>
          </a:bodyPr>
          <a:lstStyle/>
          <a:p>
            <a:r>
              <a:rPr lang="en-GB" sz="1600" u="sng" dirty="0">
                <a:solidFill>
                  <a:srgbClr val="FF0000"/>
                </a:solidFill>
              </a:rPr>
              <a:t>Key Vocabulary</a:t>
            </a:r>
          </a:p>
          <a:p>
            <a:r>
              <a:rPr lang="en-GB" sz="1400" dirty="0">
                <a:solidFill>
                  <a:srgbClr val="FF0000"/>
                </a:solidFill>
              </a:rPr>
              <a:t>Perspective</a:t>
            </a:r>
          </a:p>
          <a:p>
            <a:r>
              <a:rPr lang="en-GB" sz="1400" dirty="0">
                <a:solidFill>
                  <a:srgbClr val="FF0000"/>
                </a:solidFill>
              </a:rPr>
              <a:t>Show not Tell</a:t>
            </a:r>
          </a:p>
          <a:p>
            <a:r>
              <a:rPr lang="en-GB" sz="1400" dirty="0">
                <a:solidFill>
                  <a:srgbClr val="FF0000"/>
                </a:solidFill>
              </a:rPr>
              <a:t>Word Classes</a:t>
            </a:r>
          </a:p>
          <a:p>
            <a:r>
              <a:rPr lang="en-GB" sz="1200" dirty="0">
                <a:solidFill>
                  <a:srgbClr val="FF0000"/>
                </a:solidFill>
              </a:rPr>
              <a:t>Ambitious Vocabulary</a:t>
            </a:r>
          </a:p>
          <a:p>
            <a:r>
              <a:rPr lang="en-GB" sz="1400" dirty="0">
                <a:solidFill>
                  <a:srgbClr val="FF0000"/>
                </a:solidFill>
              </a:rPr>
              <a:t>Clauses</a:t>
            </a:r>
            <a:endParaRPr lang="en-GB" sz="1200" dirty="0">
              <a:solidFill>
                <a:srgbClr val="FF0000"/>
              </a:solidFill>
            </a:endParaRPr>
          </a:p>
        </p:txBody>
      </p:sp>
      <p:sp>
        <p:nvSpPr>
          <p:cNvPr id="5" name="TextBox 4">
            <a:extLst>
              <a:ext uri="{FF2B5EF4-FFF2-40B4-BE49-F238E27FC236}">
                <a16:creationId xmlns:a16="http://schemas.microsoft.com/office/drawing/2014/main" id="{AFE1EAB1-01D7-40EA-BECB-73942CDA5A05}"/>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latin typeface="Century Gothic" panose="020B0502020202020204" pitchFamily="34" charset="0"/>
              </a:rPr>
              <a:t>Plenary</a:t>
            </a:r>
          </a:p>
        </p:txBody>
      </p:sp>
      <p:sp>
        <p:nvSpPr>
          <p:cNvPr id="7" name="Rectangle 6">
            <a:extLst>
              <a:ext uri="{FF2B5EF4-FFF2-40B4-BE49-F238E27FC236}">
                <a16:creationId xmlns:a16="http://schemas.microsoft.com/office/drawing/2014/main" id="{55B8B681-B51F-4190-921A-1CCDFCCF74BC}"/>
              </a:ext>
            </a:extLst>
          </p:cNvPr>
          <p:cNvSpPr/>
          <p:nvPr/>
        </p:nvSpPr>
        <p:spPr>
          <a:xfrm>
            <a:off x="10187773" y="210720"/>
            <a:ext cx="1915995" cy="5078313"/>
          </a:xfrm>
          <a:prstGeom prst="rect">
            <a:avLst/>
          </a:prstGeom>
        </p:spPr>
        <p:txBody>
          <a:bodyPr wrap="square">
            <a:spAutoFit/>
          </a:bodyPr>
          <a:lstStyle/>
          <a:p>
            <a:r>
              <a:rPr lang="en-GB" dirty="0"/>
              <a:t>Write for 10 minutes.</a:t>
            </a:r>
          </a:p>
          <a:p>
            <a:endParaRPr lang="en-GB" dirty="0"/>
          </a:p>
          <a:p>
            <a:r>
              <a:rPr lang="en-GB" dirty="0"/>
              <a:t>Include:</a:t>
            </a:r>
          </a:p>
          <a:p>
            <a:r>
              <a:rPr lang="en-GB" dirty="0"/>
              <a:t>Simple, Compound, Complex  and either Fronted adverbial or embedded clause sentences</a:t>
            </a:r>
          </a:p>
          <a:p>
            <a:r>
              <a:rPr lang="en-GB" dirty="0"/>
              <a:t>Rhetorical questions</a:t>
            </a:r>
          </a:p>
          <a:p>
            <a:r>
              <a:rPr lang="en-GB" dirty="0"/>
              <a:t>Adverbs</a:t>
            </a:r>
          </a:p>
          <a:p>
            <a:r>
              <a:rPr lang="en-GB" dirty="0"/>
              <a:t>Metaphor</a:t>
            </a:r>
          </a:p>
          <a:p>
            <a:r>
              <a:rPr lang="en-GB" dirty="0"/>
              <a:t>Personification</a:t>
            </a:r>
          </a:p>
          <a:p>
            <a:r>
              <a:rPr lang="en-GB" dirty="0"/>
              <a:t>Simile</a:t>
            </a:r>
            <a:endParaRPr lang="en-US" dirty="0"/>
          </a:p>
        </p:txBody>
      </p:sp>
    </p:spTree>
    <p:extLst>
      <p:ext uri="{BB962C8B-B14F-4D97-AF65-F5344CB8AC3E}">
        <p14:creationId xmlns:p14="http://schemas.microsoft.com/office/powerpoint/2010/main" val="2230675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454</TotalTime>
  <Words>1175</Words>
  <Application>Microsoft Office PowerPoint</Application>
  <PresentationFormat>Widescreen</PresentationFormat>
  <Paragraphs>220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English Language Paper 1 A5 Evaluation question.  You need: Exercise book at tab, green pen, glue, highlighter</vt:lpstr>
      <vt:lpstr>Improving your answer to the:  A5 Evaluation question.  See the success criteria sheet at the end of your work. If aspect ticked – achieved Ticked with a cross – half achieved. Highlighted – you need to work on. All now answering – in green pen: Describe/Explain how the boy is different at the end of the extract to the beginning.</vt:lpstr>
      <vt:lpstr>PowerPoint Presentation</vt:lpstr>
      <vt:lpstr>Narrative Perspectives</vt:lpstr>
      <vt:lpstr>Show not Tell – Create your own version</vt:lpstr>
      <vt:lpstr>Show not Tell – Create your own version</vt:lpstr>
      <vt:lpstr>Whose point of view could a story be told from?</vt:lpstr>
      <vt:lpstr>Now change the perspective. How does the story differ? What new information is given to the reader?</vt:lpstr>
      <vt:lpstr>Swap – read- comment. Purple pen</vt:lpstr>
      <vt:lpstr>Narrative Perspectives</vt:lpstr>
      <vt:lpstr>Narrative Time Frames </vt:lpstr>
      <vt:lpstr>Narrative Time Frames </vt:lpstr>
      <vt:lpstr>Narrative Time Frames </vt:lpstr>
      <vt:lpstr>Narrative Time Frames </vt:lpstr>
      <vt:lpstr>Narrative Time Frames </vt:lpstr>
      <vt:lpstr>Narrative Time Frames </vt:lpstr>
      <vt:lpstr>Narrative Time Frames </vt:lpstr>
      <vt:lpstr>Swap- read-comment-purple pen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Perspectives</dc:title>
  <dc:creator>A Allen</dc:creator>
  <cp:lastModifiedBy>S Ryan</cp:lastModifiedBy>
  <cp:revision>22</cp:revision>
  <dcterms:created xsi:type="dcterms:W3CDTF">2020-01-08T08:33:40Z</dcterms:created>
  <dcterms:modified xsi:type="dcterms:W3CDTF">2020-11-03T16:27:05Z</dcterms:modified>
</cp:coreProperties>
</file>