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60" r:id="rId3"/>
    <p:sldId id="261" r:id="rId4"/>
    <p:sldId id="262" r:id="rId5"/>
    <p:sldId id="269" r:id="rId6"/>
    <p:sldId id="264"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5" d="100"/>
          <a:sy n="85" d="100"/>
        </p:scale>
        <p:origin x="3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D54A6-BF32-4060-B4A3-ED12D94E10C8}"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C7D1E-C456-4BA6-9D93-FF5B1DE0DC40}" type="slidenum">
              <a:rPr lang="en-GB" smtClean="0"/>
              <a:t>‹#›</a:t>
            </a:fld>
            <a:endParaRPr lang="en-GB"/>
          </a:p>
        </p:txBody>
      </p:sp>
    </p:spTree>
    <p:extLst>
      <p:ext uri="{BB962C8B-B14F-4D97-AF65-F5344CB8AC3E}">
        <p14:creationId xmlns:p14="http://schemas.microsoft.com/office/powerpoint/2010/main" val="429238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9C7D1E-C456-4BA6-9D93-FF5B1DE0DC40}" type="slidenum">
              <a:rPr lang="en-GB" smtClean="0"/>
              <a:t>1</a:t>
            </a:fld>
            <a:endParaRPr lang="en-GB"/>
          </a:p>
        </p:txBody>
      </p:sp>
    </p:spTree>
    <p:extLst>
      <p:ext uri="{BB962C8B-B14F-4D97-AF65-F5344CB8AC3E}">
        <p14:creationId xmlns:p14="http://schemas.microsoft.com/office/powerpoint/2010/main" val="309241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1F916E-9807-453D-B072-C4B40929AF2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105634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F916E-9807-453D-B072-C4B40929AF2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34296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F916E-9807-453D-B072-C4B40929AF2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166722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F916E-9807-453D-B072-C4B40929AF2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383950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1F916E-9807-453D-B072-C4B40929AF26}"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68768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1F916E-9807-453D-B072-C4B40929AF26}"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145226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1F916E-9807-453D-B072-C4B40929AF26}"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33462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1F916E-9807-453D-B072-C4B40929AF26}"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6170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F916E-9807-453D-B072-C4B40929AF26}"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116541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F916E-9807-453D-B072-C4B40929AF26}"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28534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1F916E-9807-453D-B072-C4B40929AF26}"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AC152-FFB9-4328-AAFF-9CEC40B8F842}" type="slidenum">
              <a:rPr lang="en-GB" smtClean="0"/>
              <a:t>‹#›</a:t>
            </a:fld>
            <a:endParaRPr lang="en-GB"/>
          </a:p>
        </p:txBody>
      </p:sp>
    </p:spTree>
    <p:extLst>
      <p:ext uri="{BB962C8B-B14F-4D97-AF65-F5344CB8AC3E}">
        <p14:creationId xmlns:p14="http://schemas.microsoft.com/office/powerpoint/2010/main" val="340029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F916E-9807-453D-B072-C4B40929AF26}"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AC152-FFB9-4328-AAFF-9CEC40B8F842}" type="slidenum">
              <a:rPr lang="en-GB" smtClean="0"/>
              <a:t>‹#›</a:t>
            </a:fld>
            <a:endParaRPr lang="en-GB"/>
          </a:p>
        </p:txBody>
      </p:sp>
    </p:spTree>
    <p:extLst>
      <p:ext uri="{BB962C8B-B14F-4D97-AF65-F5344CB8AC3E}">
        <p14:creationId xmlns:p14="http://schemas.microsoft.com/office/powerpoint/2010/main" val="1062440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4.m4a"/><Relationship Id="rId7" Type="http://schemas.openxmlformats.org/officeDocument/2006/relationships/image" Target="../media/image5.emf"/><Relationship Id="rId2" Type="http://schemas.microsoft.com/office/2007/relationships/media" Target="../media/media4.m4a"/><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of mice and 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LESSON THREE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pic>
        <p:nvPicPr>
          <p:cNvPr id="4" name="Audio 3">
            <a:hlinkClick r:id="" action="ppaction://media"/>
            <a:extLst>
              <a:ext uri="{FF2B5EF4-FFF2-40B4-BE49-F238E27FC236}">
                <a16:creationId xmlns:a16="http://schemas.microsoft.com/office/drawing/2014/main" id="{957E0FF3-305A-4F7F-8C6F-B6643D4CF7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90007959"/>
      </p:ext>
    </p:extLst>
  </p:cSld>
  <p:clrMapOvr>
    <a:masterClrMapping/>
  </p:clrMapOvr>
  <mc:AlternateContent xmlns:mc="http://schemas.openxmlformats.org/markup-compatibility/2006" xmlns:p14="http://schemas.microsoft.com/office/powerpoint/2010/main">
    <mc:Choice Requires="p14">
      <p:transition spd="med" p14:dur="700" advTm="21254">
        <p:fade/>
      </p:transition>
    </mc:Choice>
    <mc:Fallback xmlns="">
      <p:transition spd="med" advTm="212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Image result for of mice and 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 y="5791200"/>
            <a:ext cx="12190413" cy="93382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400" b="1" dirty="0">
                <a:solidFill>
                  <a:prstClr val="black"/>
                </a:solidFill>
                <a:latin typeface="Berlin Sans FB" panose="020E0602020502020306" pitchFamily="34" charset="0"/>
              </a:rPr>
              <a:t>TODAY’S KEY QUESTIONS:</a:t>
            </a:r>
          </a:p>
          <a:p>
            <a:pPr marL="342900" lvl="0" indent="-342900">
              <a:buAutoNum type="arabicPeriod"/>
              <a:defRPr/>
            </a:pPr>
            <a:r>
              <a:rPr lang="en-GB" sz="1800" dirty="0">
                <a:solidFill>
                  <a:prstClr val="black"/>
                </a:solidFill>
                <a:latin typeface="Berlin Sans FB" panose="020E0602020502020306" pitchFamily="34" charset="0"/>
              </a:rPr>
              <a:t>Can I make clear comparisons between characters in a text?</a:t>
            </a:r>
          </a:p>
          <a:p>
            <a:pPr marL="342900" lvl="0" indent="-342900">
              <a:buAutoNum type="arabicPeriod"/>
              <a:defRPr/>
            </a:pPr>
            <a:r>
              <a:rPr lang="en-GB" sz="1800" dirty="0">
                <a:solidFill>
                  <a:prstClr val="black"/>
                </a:solidFill>
                <a:latin typeface="Berlin Sans FB" panose="020E0602020502020306" pitchFamily="34" charset="0"/>
              </a:rPr>
              <a:t>Can I explain how a writer uses language to create certain effects?</a:t>
            </a:r>
          </a:p>
        </p:txBody>
      </p:sp>
      <p:sp>
        <p:nvSpPr>
          <p:cNvPr id="7" name="Rectangle 6"/>
          <p:cNvSpPr/>
          <p:nvPr/>
        </p:nvSpPr>
        <p:spPr>
          <a:xfrm>
            <a:off x="838200" y="970682"/>
            <a:ext cx="11207044" cy="107706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latin typeface="Century Gothic" panose="020B0502020202020204" pitchFamily="34" charset="0"/>
              </a:rPr>
              <a:t>Is Lennie the only person to benefit from the protagonists’ friendship? </a:t>
            </a:r>
          </a:p>
        </p:txBody>
      </p:sp>
      <p:sp>
        <p:nvSpPr>
          <p:cNvPr id="8" name="Rectangle 7"/>
          <p:cNvSpPr/>
          <p:nvPr/>
        </p:nvSpPr>
        <p:spPr>
          <a:xfrm rot="21324800">
            <a:off x="824293" y="370080"/>
            <a:ext cx="1608150" cy="676654"/>
          </a:xfrm>
          <a:prstGeom prst="rect">
            <a:avLst/>
          </a:prstGeom>
          <a:ln w="38100">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CONSIDER THIS!</a:t>
            </a:r>
          </a:p>
        </p:txBody>
      </p:sp>
      <p:sp>
        <p:nvSpPr>
          <p:cNvPr id="9" name="Rectangle 8"/>
          <p:cNvSpPr/>
          <p:nvPr/>
        </p:nvSpPr>
        <p:spPr>
          <a:xfrm>
            <a:off x="564444" y="2196942"/>
            <a:ext cx="11480800" cy="321324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endParaRPr lang="en-GB" sz="2800" dirty="0">
              <a:latin typeface="Century Gothic" panose="020B0502020202020204" pitchFamily="34" charset="0"/>
            </a:endParaRPr>
          </a:p>
          <a:p>
            <a:pPr algn="ctr"/>
            <a:r>
              <a:rPr lang="en-GB" sz="2800" dirty="0">
                <a:latin typeface="Century Gothic" panose="020B0502020202020204" pitchFamily="34" charset="0"/>
              </a:rPr>
              <a:t>A relationship in which both people benefit. A balance that can only be achieved by working together.</a:t>
            </a:r>
          </a:p>
        </p:txBody>
      </p:sp>
      <p:sp>
        <p:nvSpPr>
          <p:cNvPr id="10" name="Rectangle 9"/>
          <p:cNvSpPr/>
          <p:nvPr/>
        </p:nvSpPr>
        <p:spPr>
          <a:xfrm rot="21324800">
            <a:off x="770699" y="2116136"/>
            <a:ext cx="1737815" cy="680462"/>
          </a:xfrm>
          <a:prstGeom prst="rect">
            <a:avLst/>
          </a:prstGeom>
          <a:ln w="38100">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NEW </a:t>
            </a:r>
          </a:p>
          <a:p>
            <a:pPr algn="ctr"/>
            <a:r>
              <a:rPr lang="en-GB" dirty="0">
                <a:latin typeface="Berlin Sans FB" panose="020E0602020502020306" pitchFamily="34" charset="0"/>
              </a:rPr>
              <a:t>VOCABULARY!</a:t>
            </a:r>
          </a:p>
        </p:txBody>
      </p:sp>
      <p:pic>
        <p:nvPicPr>
          <p:cNvPr id="1026" name="Picture 2" descr="Image result for symbiotic WORD"/>
          <p:cNvPicPr>
            <a:picLocks noChangeAspect="1" noChangeArrowheads="1"/>
          </p:cNvPicPr>
          <p:nvPr/>
        </p:nvPicPr>
        <p:blipFill rotWithShape="1">
          <a:blip r:embed="rId6">
            <a:extLst>
              <a:ext uri="{28A0092B-C50C-407E-A947-70E740481C1C}">
                <a14:useLocalDpi xmlns:a14="http://schemas.microsoft.com/office/drawing/2010/main" val="0"/>
              </a:ext>
            </a:extLst>
          </a:blip>
          <a:srcRect l="13534" t="32279" r="15268" b="35797"/>
          <a:stretch/>
        </p:blipFill>
        <p:spPr bwMode="auto">
          <a:xfrm>
            <a:off x="2456923" y="2488619"/>
            <a:ext cx="7276563" cy="183533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6E358A2-CEE8-4D9D-802F-E74CA2AF4351}"/>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Do Now</a:t>
            </a:r>
          </a:p>
        </p:txBody>
      </p:sp>
      <p:pic>
        <p:nvPicPr>
          <p:cNvPr id="14" name="Audio 13">
            <a:hlinkClick r:id="" action="ppaction://media"/>
            <a:extLst>
              <a:ext uri="{FF2B5EF4-FFF2-40B4-BE49-F238E27FC236}">
                <a16:creationId xmlns:a16="http://schemas.microsoft.com/office/drawing/2014/main" id="{00CCA7DC-5E7C-457D-9CC9-5ECEDB11202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314293939"/>
      </p:ext>
    </p:extLst>
  </p:cSld>
  <p:clrMapOvr>
    <a:masterClrMapping/>
  </p:clrMapOvr>
  <mc:AlternateContent xmlns:mc="http://schemas.openxmlformats.org/markup-compatibility/2006" xmlns:p14="http://schemas.microsoft.com/office/powerpoint/2010/main">
    <mc:Choice Requires="p14">
      <p:transition spd="med" p14:dur="700" advTm="154800">
        <p:fade/>
      </p:transition>
    </mc:Choice>
    <mc:Fallback xmlns="">
      <p:transition spd="med" advTm="1548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14"/>
                </p:tgtEl>
              </p:cMediaNode>
            </p:audio>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Image result for of mice an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Comparing George and Lennie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 y="5802488"/>
            <a:ext cx="12190413" cy="92253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400" b="1" dirty="0">
                <a:solidFill>
                  <a:prstClr val="black"/>
                </a:solidFill>
                <a:latin typeface="Berlin Sans FB" panose="020E0602020502020306" pitchFamily="34" charset="0"/>
              </a:rPr>
              <a:t>TODAY’S KEY QUESTIONS:</a:t>
            </a:r>
          </a:p>
          <a:p>
            <a:pPr marL="342900" lvl="0" indent="-342900">
              <a:buAutoNum type="arabicPeriod"/>
              <a:defRPr/>
            </a:pPr>
            <a:r>
              <a:rPr lang="en-GB" sz="1800" dirty="0">
                <a:solidFill>
                  <a:prstClr val="black"/>
                </a:solidFill>
                <a:latin typeface="Berlin Sans FB" panose="020E0602020502020306" pitchFamily="34" charset="0"/>
              </a:rPr>
              <a:t>Can I make clear comparisons between characters in a text?</a:t>
            </a:r>
          </a:p>
          <a:p>
            <a:pPr marL="342900" lvl="0" indent="-342900">
              <a:buAutoNum type="arabicPeriod"/>
              <a:defRPr/>
            </a:pPr>
            <a:r>
              <a:rPr lang="en-GB" sz="1800" dirty="0">
                <a:solidFill>
                  <a:prstClr val="black"/>
                </a:solidFill>
                <a:latin typeface="Berlin Sans FB" panose="020E0602020502020306" pitchFamily="34" charset="0"/>
              </a:rPr>
              <a:t>Can I explain how a writer uses language to create certain effects?</a:t>
            </a:r>
          </a:p>
          <a:p>
            <a:pPr lvl="0">
              <a:defRPr/>
            </a:pPr>
            <a:endParaRPr lang="en-GB" sz="1400" b="1" dirty="0">
              <a:solidFill>
                <a:prstClr val="black"/>
              </a:solidFill>
              <a:latin typeface="Berlin Sans FB" panose="020E0602020502020306" pitchFamily="34" charset="0"/>
            </a:endParaRPr>
          </a:p>
        </p:txBody>
      </p:sp>
      <p:sp>
        <p:nvSpPr>
          <p:cNvPr id="9" name="Rectangle 8"/>
          <p:cNvSpPr/>
          <p:nvPr/>
        </p:nvSpPr>
        <p:spPr>
          <a:xfrm>
            <a:off x="1117600" y="904948"/>
            <a:ext cx="10788918" cy="451705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Century Gothic" panose="020B0502020202020204" pitchFamily="34" charset="0"/>
              </a:rPr>
              <a:t>Compare how Steinbeck presents the differences between George and Lennie in Chapter One.</a:t>
            </a: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b="1"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Create a Venn diagram that show the similarities and differences between George and Lennie. Focus on:</a:t>
            </a:r>
          </a:p>
          <a:p>
            <a:pPr marL="285750" indent="-285750" algn="ctr">
              <a:buFontTx/>
              <a:buChar char="-"/>
            </a:pPr>
            <a:r>
              <a:rPr lang="en-GB" dirty="0">
                <a:latin typeface="Century Gothic" panose="020B0502020202020204" pitchFamily="34" charset="0"/>
              </a:rPr>
              <a:t>how they speak</a:t>
            </a:r>
          </a:p>
          <a:p>
            <a:pPr marL="285750" indent="-285750" algn="ctr">
              <a:buFontTx/>
              <a:buChar char="-"/>
            </a:pPr>
            <a:r>
              <a:rPr lang="en-GB" dirty="0">
                <a:latin typeface="Century Gothic" panose="020B0502020202020204" pitchFamily="34" charset="0"/>
              </a:rPr>
              <a:t>how they act</a:t>
            </a:r>
          </a:p>
          <a:p>
            <a:pPr marL="285750" indent="-285750" algn="ctr">
              <a:buFontTx/>
              <a:buChar char="-"/>
            </a:pPr>
            <a:r>
              <a:rPr lang="en-GB" dirty="0">
                <a:latin typeface="Century Gothic" panose="020B0502020202020204" pitchFamily="34" charset="0"/>
              </a:rPr>
              <a:t>how they are described</a:t>
            </a:r>
          </a:p>
          <a:p>
            <a:pPr marL="285750" indent="-285750" algn="ctr">
              <a:buFontTx/>
              <a:buChar char="-"/>
            </a:pPr>
            <a:endParaRPr lang="en-GB" dirty="0">
              <a:latin typeface="Century Gothic" panose="020B0502020202020204" pitchFamily="34" charset="0"/>
            </a:endParaRPr>
          </a:p>
        </p:txBody>
      </p:sp>
      <p:pic>
        <p:nvPicPr>
          <p:cNvPr id="2050" name="Picture 2" descr="Image result for VENN DIAGRAM MA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707" y="1470019"/>
            <a:ext cx="3915993" cy="215379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544269">
            <a:off x="10076881" y="4549546"/>
            <a:ext cx="1995038" cy="810455"/>
          </a:xfrm>
          <a:prstGeom prst="rect">
            <a:avLst/>
          </a:prstGeom>
          <a:ln w="38100">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Berlin Sans FB" panose="020E0602020502020306" pitchFamily="34" charset="0"/>
              </a:rPr>
              <a:t>CONSOLIDATE YOUR KNOWLEDGE!</a:t>
            </a:r>
          </a:p>
        </p:txBody>
      </p:sp>
      <p:sp>
        <p:nvSpPr>
          <p:cNvPr id="12" name="TextBox 11">
            <a:extLst>
              <a:ext uri="{FF2B5EF4-FFF2-40B4-BE49-F238E27FC236}">
                <a16:creationId xmlns:a16="http://schemas.microsoft.com/office/drawing/2014/main" id="{08FCF585-2EC4-492A-8C4E-0FD53E5180DC}"/>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Mastery</a:t>
            </a:r>
          </a:p>
        </p:txBody>
      </p:sp>
      <p:pic>
        <p:nvPicPr>
          <p:cNvPr id="7" name="Audio 6">
            <a:hlinkClick r:id="" action="ppaction://media"/>
            <a:extLst>
              <a:ext uri="{FF2B5EF4-FFF2-40B4-BE49-F238E27FC236}">
                <a16:creationId xmlns:a16="http://schemas.microsoft.com/office/drawing/2014/main" id="{442DFB8E-83D8-4256-880D-714866A819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3780852"/>
      </p:ext>
    </p:extLst>
  </p:cSld>
  <p:clrMapOvr>
    <a:masterClrMapping/>
  </p:clrMapOvr>
  <mc:AlternateContent xmlns:mc="http://schemas.openxmlformats.org/markup-compatibility/2006" xmlns:p14="http://schemas.microsoft.com/office/powerpoint/2010/main">
    <mc:Choice Requires="p14">
      <p:transition spd="med" p14:dur="700" advTm="352990">
        <p:fade/>
      </p:transition>
    </mc:Choice>
    <mc:Fallback xmlns="">
      <p:transition spd="med" advTm="3529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Image result for of mice and 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31177" y="-9925"/>
            <a:ext cx="12190413"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solidFill>
                  <a:prstClr val="black"/>
                </a:solidFill>
                <a:latin typeface="Berlin Sans FB" panose="020E0602020502020306" pitchFamily="34" charset="0"/>
              </a:rPr>
              <a:t>   </a:t>
            </a:r>
            <a:r>
              <a:rPr lang="en-GB" sz="2000" b="1" dirty="0">
                <a:latin typeface="Century Gothic" panose="020B0502020202020204" pitchFamily="34" charset="0"/>
              </a:rPr>
              <a:t>Compare how Steinbeck presents the similarities between George and Lennie in Chapter 1.</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 y="5880100"/>
            <a:ext cx="12190413" cy="84492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400" b="1" dirty="0">
                <a:solidFill>
                  <a:prstClr val="black"/>
                </a:solidFill>
                <a:latin typeface="Berlin Sans FB" panose="020E0602020502020306" pitchFamily="34" charset="0"/>
              </a:rPr>
              <a:t>TODAY’S KEY QUESTIONS:</a:t>
            </a:r>
          </a:p>
          <a:p>
            <a:pPr marL="342900" lvl="0" indent="-342900">
              <a:buAutoNum type="arabicPeriod"/>
              <a:defRPr/>
            </a:pPr>
            <a:r>
              <a:rPr lang="en-GB" sz="1800" dirty="0">
                <a:solidFill>
                  <a:prstClr val="black"/>
                </a:solidFill>
                <a:latin typeface="Berlin Sans FB" panose="020E0602020502020306" pitchFamily="34" charset="0"/>
              </a:rPr>
              <a:t>Can I make clear comparisons between characters in a text?</a:t>
            </a:r>
          </a:p>
          <a:p>
            <a:pPr marL="342900" lvl="0" indent="-342900">
              <a:buAutoNum type="arabicPeriod"/>
              <a:defRPr/>
            </a:pPr>
            <a:r>
              <a:rPr lang="en-GB" sz="1800" dirty="0">
                <a:solidFill>
                  <a:prstClr val="black"/>
                </a:solidFill>
                <a:latin typeface="Berlin Sans FB" panose="020E0602020502020306" pitchFamily="34" charset="0"/>
              </a:rPr>
              <a:t>Can I explain how a writer uses language to create certain effects?</a:t>
            </a:r>
          </a:p>
          <a:p>
            <a:pPr lvl="0">
              <a:defRPr/>
            </a:pPr>
            <a:endParaRPr lang="en-GB" sz="1400" b="1" dirty="0">
              <a:solidFill>
                <a:prstClr val="black"/>
              </a:solidFill>
              <a:latin typeface="Berlin Sans FB" panose="020E0602020502020306" pitchFamily="34" charset="0"/>
            </a:endParaRPr>
          </a:p>
        </p:txBody>
      </p:sp>
      <p:sp>
        <p:nvSpPr>
          <p:cNvPr id="7" name="Rectangle 6"/>
          <p:cNvSpPr/>
          <p:nvPr/>
        </p:nvSpPr>
        <p:spPr>
          <a:xfrm>
            <a:off x="838200" y="677862"/>
            <a:ext cx="11116733" cy="520223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0" name="TextBox 9">
            <a:extLst>
              <a:ext uri="{FF2B5EF4-FFF2-40B4-BE49-F238E27FC236}">
                <a16:creationId xmlns:a16="http://schemas.microsoft.com/office/drawing/2014/main" id="{FFC6C2E3-B9E3-49AA-AD96-2D2DA903CBEB}"/>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Mastery</a:t>
            </a:r>
          </a:p>
        </p:txBody>
      </p:sp>
      <p:graphicFrame>
        <p:nvGraphicFramePr>
          <p:cNvPr id="12" name="Object 11">
            <a:extLst>
              <a:ext uri="{FF2B5EF4-FFF2-40B4-BE49-F238E27FC236}">
                <a16:creationId xmlns:a16="http://schemas.microsoft.com/office/drawing/2014/main" id="{1BDBD6E8-3CC1-427A-8EC4-2A56777342ED}"/>
              </a:ext>
            </a:extLst>
          </p:cNvPr>
          <p:cNvGraphicFramePr>
            <a:graphicFrameLocks noChangeAspect="1"/>
          </p:cNvGraphicFramePr>
          <p:nvPr>
            <p:extLst>
              <p:ext uri="{D42A27DB-BD31-4B8C-83A1-F6EECF244321}">
                <p14:modId xmlns:p14="http://schemas.microsoft.com/office/powerpoint/2010/main" val="2855681736"/>
              </p:ext>
            </p:extLst>
          </p:nvPr>
        </p:nvGraphicFramePr>
        <p:xfrm>
          <a:off x="972255" y="779815"/>
          <a:ext cx="10848621" cy="4905375"/>
        </p:xfrm>
        <a:graphic>
          <a:graphicData uri="http://schemas.openxmlformats.org/presentationml/2006/ole">
            <mc:AlternateContent xmlns:mc="http://schemas.openxmlformats.org/markup-compatibility/2006">
              <mc:Choice xmlns:v="urn:schemas-microsoft-com:vml" Requires="v">
                <p:oleObj spid="_x0000_s1029" name="Worksheet" r:id="rId6" imgW="6753113" imgH="4905487" progId="Excel.Sheet.12">
                  <p:embed/>
                </p:oleObj>
              </mc:Choice>
              <mc:Fallback>
                <p:oleObj name="Worksheet" r:id="rId6" imgW="6753113" imgH="4905487" progId="Excel.Sheet.12">
                  <p:embed/>
                  <p:pic>
                    <p:nvPicPr>
                      <p:cNvPr id="0" name=""/>
                      <p:cNvPicPr/>
                      <p:nvPr/>
                    </p:nvPicPr>
                    <p:blipFill>
                      <a:blip r:embed="rId7"/>
                      <a:stretch>
                        <a:fillRect/>
                      </a:stretch>
                    </p:blipFill>
                    <p:spPr>
                      <a:xfrm>
                        <a:off x="972255" y="779815"/>
                        <a:ext cx="10848621" cy="4905375"/>
                      </a:xfrm>
                      <a:prstGeom prst="rect">
                        <a:avLst/>
                      </a:prstGeom>
                    </p:spPr>
                  </p:pic>
                </p:oleObj>
              </mc:Fallback>
            </mc:AlternateContent>
          </a:graphicData>
        </a:graphic>
      </p:graphicFrame>
      <p:pic>
        <p:nvPicPr>
          <p:cNvPr id="9" name="Audio 8">
            <a:hlinkClick r:id="" action="ppaction://media"/>
            <a:extLst>
              <a:ext uri="{FF2B5EF4-FFF2-40B4-BE49-F238E27FC236}">
                <a16:creationId xmlns:a16="http://schemas.microsoft.com/office/drawing/2014/main" id="{B688A312-345F-46F0-A41A-4E356B74231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95271455"/>
      </p:ext>
    </p:extLst>
  </p:cSld>
  <p:clrMapOvr>
    <a:masterClrMapping/>
  </p:clrMapOvr>
  <mc:AlternateContent xmlns:mc="http://schemas.openxmlformats.org/markup-compatibility/2006" xmlns:p14="http://schemas.microsoft.com/office/powerpoint/2010/main">
    <mc:Choice Requires="p14">
      <p:transition spd="med" p14:dur="700" advTm="991070">
        <p:fade/>
      </p:transition>
    </mc:Choice>
    <mc:Fallback xmlns="">
      <p:transition spd="med" advTm="9910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Image result for of mice an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31177" y="-9925"/>
            <a:ext cx="12190413"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solidFill>
                  <a:prstClr val="black"/>
                </a:solidFill>
                <a:latin typeface="Berlin Sans FB" panose="020E0602020502020306" pitchFamily="34" charset="0"/>
              </a:rPr>
              <a:t>   </a:t>
            </a:r>
            <a:r>
              <a:rPr lang="en-GB" sz="2000" b="1" dirty="0">
                <a:latin typeface="Century Gothic" panose="020B0502020202020204" pitchFamily="34" charset="0"/>
              </a:rPr>
              <a:t>Compare how Steinbeck presents the differences between George and Lennie in Chapter 1.</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 y="5880100"/>
            <a:ext cx="12190413" cy="84492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400" b="1" dirty="0">
                <a:solidFill>
                  <a:prstClr val="black"/>
                </a:solidFill>
                <a:latin typeface="Berlin Sans FB" panose="020E0602020502020306" pitchFamily="34" charset="0"/>
              </a:rPr>
              <a:t>TODAY’S KEY QUESTIONS:</a:t>
            </a:r>
          </a:p>
          <a:p>
            <a:pPr marL="342900" lvl="0" indent="-342900">
              <a:buAutoNum type="arabicPeriod"/>
              <a:defRPr/>
            </a:pPr>
            <a:r>
              <a:rPr lang="en-GB" sz="1800" dirty="0">
                <a:solidFill>
                  <a:prstClr val="black"/>
                </a:solidFill>
                <a:latin typeface="Berlin Sans FB" panose="020E0602020502020306" pitchFamily="34" charset="0"/>
              </a:rPr>
              <a:t>Can I make clear comparisons between characters in a text?</a:t>
            </a:r>
          </a:p>
          <a:p>
            <a:pPr marL="342900" lvl="0" indent="-342900">
              <a:buAutoNum type="arabicPeriod"/>
              <a:defRPr/>
            </a:pPr>
            <a:r>
              <a:rPr lang="en-GB" sz="1800" dirty="0">
                <a:solidFill>
                  <a:prstClr val="black"/>
                </a:solidFill>
                <a:latin typeface="Berlin Sans FB" panose="020E0602020502020306" pitchFamily="34" charset="0"/>
              </a:rPr>
              <a:t>Can I explain how a writer uses language to create certain effects?</a:t>
            </a:r>
          </a:p>
          <a:p>
            <a:pPr lvl="0">
              <a:defRPr/>
            </a:pPr>
            <a:endParaRPr lang="en-GB" sz="1400" b="1" dirty="0">
              <a:solidFill>
                <a:prstClr val="black"/>
              </a:solidFill>
              <a:latin typeface="Berlin Sans FB" panose="020E0602020502020306" pitchFamily="34" charset="0"/>
            </a:endParaRPr>
          </a:p>
        </p:txBody>
      </p:sp>
      <p:sp>
        <p:nvSpPr>
          <p:cNvPr id="7" name="Rectangle 6"/>
          <p:cNvSpPr/>
          <p:nvPr/>
        </p:nvSpPr>
        <p:spPr>
          <a:xfrm>
            <a:off x="838200" y="677862"/>
            <a:ext cx="11116733" cy="520223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10" name="TextBox 9">
            <a:extLst>
              <a:ext uri="{FF2B5EF4-FFF2-40B4-BE49-F238E27FC236}">
                <a16:creationId xmlns:a16="http://schemas.microsoft.com/office/drawing/2014/main" id="{FFC6C2E3-B9E3-49AA-AD96-2D2DA903CBEB}"/>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Mastery</a:t>
            </a:r>
          </a:p>
        </p:txBody>
      </p:sp>
      <p:pic>
        <p:nvPicPr>
          <p:cNvPr id="8" name="Picture 7">
            <a:extLst>
              <a:ext uri="{FF2B5EF4-FFF2-40B4-BE49-F238E27FC236}">
                <a16:creationId xmlns:a16="http://schemas.microsoft.com/office/drawing/2014/main" id="{F30E8EE8-3F80-43E8-81E9-B81716FEC716}"/>
              </a:ext>
            </a:extLst>
          </p:cNvPr>
          <p:cNvPicPr>
            <a:picLocks noChangeAspect="1"/>
          </p:cNvPicPr>
          <p:nvPr/>
        </p:nvPicPr>
        <p:blipFill>
          <a:blip r:embed="rId5"/>
          <a:stretch>
            <a:fillRect/>
          </a:stretch>
        </p:blipFill>
        <p:spPr>
          <a:xfrm>
            <a:off x="836612" y="684212"/>
            <a:ext cx="11116733" cy="5202238"/>
          </a:xfrm>
          <a:prstGeom prst="rect">
            <a:avLst/>
          </a:prstGeom>
        </p:spPr>
      </p:pic>
      <p:pic>
        <p:nvPicPr>
          <p:cNvPr id="9" name="Audio 8">
            <a:hlinkClick r:id="" action="ppaction://media"/>
            <a:extLst>
              <a:ext uri="{FF2B5EF4-FFF2-40B4-BE49-F238E27FC236}">
                <a16:creationId xmlns:a16="http://schemas.microsoft.com/office/drawing/2014/main" id="{4E049612-C0E6-4714-9F2F-1C3BD0C224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72554726"/>
      </p:ext>
    </p:extLst>
  </p:cSld>
  <p:clrMapOvr>
    <a:masterClrMapping/>
  </p:clrMapOvr>
  <mc:AlternateContent xmlns:mc="http://schemas.openxmlformats.org/markup-compatibility/2006" xmlns:p14="http://schemas.microsoft.com/office/powerpoint/2010/main">
    <mc:Choice Requires="p14">
      <p:transition spd="med" p14:dur="700" advTm="961060">
        <p:fade/>
      </p:transition>
    </mc:Choice>
    <mc:Fallback xmlns="">
      <p:transition spd="med" advTm="9610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Image result for of mice an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07887" y="59026"/>
            <a:ext cx="11640950"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b="1" dirty="0">
                <a:latin typeface="Century Gothic" panose="020B0502020202020204" pitchFamily="34" charset="0"/>
              </a:rPr>
              <a:t>Compare how Steinbeck presents the similarities and differences between George and Lennie in Chapter One.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 y="5556944"/>
            <a:ext cx="12190413" cy="116807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400" b="1" dirty="0">
                <a:solidFill>
                  <a:prstClr val="black"/>
                </a:solidFill>
                <a:latin typeface="Berlin Sans FB" panose="020E0602020502020306" pitchFamily="34" charset="0"/>
              </a:rPr>
              <a:t>TODAY’S KEY QUESTIONS:</a:t>
            </a:r>
          </a:p>
          <a:p>
            <a:pPr marL="342900" lvl="0" indent="-342900">
              <a:buAutoNum type="arabicPeriod"/>
              <a:defRPr/>
            </a:pPr>
            <a:r>
              <a:rPr lang="en-GB" sz="1800" dirty="0">
                <a:solidFill>
                  <a:prstClr val="black"/>
                </a:solidFill>
                <a:latin typeface="Berlin Sans FB" panose="020E0602020502020306" pitchFamily="34" charset="0"/>
              </a:rPr>
              <a:t>Can I make clear comparisons between characters in a text?</a:t>
            </a:r>
          </a:p>
          <a:p>
            <a:pPr marL="342900" lvl="0" indent="-342900">
              <a:buAutoNum type="arabicPeriod"/>
              <a:defRPr/>
            </a:pPr>
            <a:r>
              <a:rPr lang="en-GB" sz="1800" dirty="0">
                <a:solidFill>
                  <a:prstClr val="black"/>
                </a:solidFill>
                <a:latin typeface="Berlin Sans FB" panose="020E0602020502020306" pitchFamily="34" charset="0"/>
              </a:rPr>
              <a:t>Can I explain how a writer uses language to create certain effects?</a:t>
            </a:r>
          </a:p>
          <a:p>
            <a:pPr marL="342900" lvl="0" indent="-342900">
              <a:buAutoNum type="arabicPeriod"/>
              <a:defRPr/>
            </a:pPr>
            <a:r>
              <a:rPr lang="en-GB" sz="1800" dirty="0">
                <a:solidFill>
                  <a:prstClr val="black"/>
                </a:solidFill>
                <a:latin typeface="Berlin Sans FB" panose="020E0602020502020306" pitchFamily="34" charset="0"/>
              </a:rPr>
              <a:t>Can I write a GCSE style answer when responding to a text?</a:t>
            </a:r>
          </a:p>
          <a:p>
            <a:pPr lvl="0">
              <a:defRPr/>
            </a:pPr>
            <a:endParaRPr lang="en-GB" sz="1400" b="1" dirty="0">
              <a:solidFill>
                <a:prstClr val="black"/>
              </a:solidFill>
              <a:latin typeface="Berlin Sans FB" panose="020E0602020502020306" pitchFamily="34" charset="0"/>
            </a:endParaRPr>
          </a:p>
        </p:txBody>
      </p:sp>
      <p:sp>
        <p:nvSpPr>
          <p:cNvPr id="7" name="Rectangle 6"/>
          <p:cNvSpPr/>
          <p:nvPr/>
        </p:nvSpPr>
        <p:spPr>
          <a:xfrm>
            <a:off x="870921" y="817920"/>
            <a:ext cx="11228476" cy="44652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GB" sz="2000" dirty="0">
              <a:latin typeface="Century Gothic" panose="020B0502020202020204" pitchFamily="34" charset="0"/>
            </a:endParaRPr>
          </a:p>
          <a:p>
            <a:r>
              <a:rPr lang="en-GB" sz="2000" dirty="0">
                <a:latin typeface="Century Gothic" panose="020B0502020202020204" pitchFamily="34" charset="0"/>
              </a:rPr>
              <a:t>It is clear that George is a strong leader who looks out for the childlike and immature Lennie when we are first introduced to Steinbeck’s protagonists at the beginning of the novel. To begin, Steinbeck presents George as </a:t>
            </a:r>
            <a:r>
              <a:rPr lang="en-GB" sz="2000" b="1" dirty="0">
                <a:latin typeface="Century Gothic" panose="020B0502020202020204" pitchFamily="34" charset="0"/>
              </a:rPr>
              <a:t>‘small and quick’. </a:t>
            </a:r>
            <a:r>
              <a:rPr lang="en-GB" sz="2000" dirty="0">
                <a:latin typeface="Century Gothic" panose="020B0502020202020204" pitchFamily="34" charset="0"/>
              </a:rPr>
              <a:t>These </a:t>
            </a:r>
            <a:r>
              <a:rPr lang="en-GB" sz="2000" b="1" dirty="0">
                <a:latin typeface="Century Gothic" panose="020B0502020202020204" pitchFamily="34" charset="0"/>
              </a:rPr>
              <a:t>adjectives</a:t>
            </a:r>
            <a:r>
              <a:rPr lang="en-GB" sz="2000" dirty="0">
                <a:latin typeface="Century Gothic" panose="020B0502020202020204" pitchFamily="34" charset="0"/>
              </a:rPr>
              <a:t> imply that George is somewhat on edge. It suggests…</a:t>
            </a:r>
          </a:p>
          <a:p>
            <a:endParaRPr lang="en-GB" sz="2000" dirty="0">
              <a:latin typeface="Century Gothic" panose="020B0502020202020204" pitchFamily="34" charset="0"/>
            </a:endParaRPr>
          </a:p>
          <a:p>
            <a:r>
              <a:rPr lang="en-GB" sz="2000" dirty="0">
                <a:latin typeface="Century Gothic" panose="020B0502020202020204" pitchFamily="34" charset="0"/>
              </a:rPr>
              <a:t>On the other hand, Lennie is described as walking ‘heavily’. The </a:t>
            </a:r>
            <a:r>
              <a:rPr lang="en-GB" sz="2000" b="1" dirty="0">
                <a:latin typeface="Century Gothic" panose="020B0502020202020204" pitchFamily="34" charset="0"/>
              </a:rPr>
              <a:t>adverb</a:t>
            </a:r>
            <a:r>
              <a:rPr lang="en-GB" sz="2000" dirty="0">
                <a:latin typeface="Century Gothic" panose="020B0502020202020204" pitchFamily="34" charset="0"/>
              </a:rPr>
              <a:t> </a:t>
            </a:r>
            <a:r>
              <a:rPr lang="en-GB" sz="2000" b="1" dirty="0">
                <a:latin typeface="Century Gothic" panose="020B0502020202020204" pitchFamily="34" charset="0"/>
              </a:rPr>
              <a:t>‘heavily’ </a:t>
            </a:r>
            <a:r>
              <a:rPr lang="en-GB" sz="2000" dirty="0">
                <a:latin typeface="Century Gothic" panose="020B0502020202020204" pitchFamily="34" charset="0"/>
              </a:rPr>
              <a:t>suggests he is not graceful. Like the ‘bear’ he is compared to, Lennie is loud and not particularly clever. </a:t>
            </a:r>
            <a:r>
              <a:rPr lang="en-GB" sz="2000" b="1" dirty="0">
                <a:latin typeface="Century Gothic" panose="020B0502020202020204" pitchFamily="34" charset="0"/>
              </a:rPr>
              <a:t>Furthermore, …</a:t>
            </a:r>
          </a:p>
          <a:p>
            <a:endParaRPr lang="en-GB" sz="2000" dirty="0">
              <a:latin typeface="Century Gothic" panose="020B0502020202020204" pitchFamily="34" charset="0"/>
            </a:endParaRPr>
          </a:p>
          <a:p>
            <a:r>
              <a:rPr lang="en-GB" sz="2000" dirty="0">
                <a:latin typeface="Century Gothic" panose="020B0502020202020204" pitchFamily="34" charset="0"/>
              </a:rPr>
              <a:t>Regardless of how they are described, </a:t>
            </a:r>
            <a:r>
              <a:rPr lang="en-GB" sz="2000" b="1" dirty="0">
                <a:latin typeface="Century Gothic" panose="020B0502020202020204" pitchFamily="34" charset="0"/>
              </a:rPr>
              <a:t>it is clear both men represent typical ranch workers. In 1930s America, …</a:t>
            </a:r>
          </a:p>
        </p:txBody>
      </p:sp>
      <p:sp>
        <p:nvSpPr>
          <p:cNvPr id="10" name="Rectangle 9"/>
          <p:cNvSpPr/>
          <p:nvPr/>
        </p:nvSpPr>
        <p:spPr>
          <a:xfrm rot="21281439">
            <a:off x="859842" y="805169"/>
            <a:ext cx="2000199" cy="560499"/>
          </a:xfrm>
          <a:prstGeom prst="rect">
            <a:avLst/>
          </a:prstGeom>
          <a:ln w="28575">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What should my work look like?</a:t>
            </a:r>
          </a:p>
        </p:txBody>
      </p:sp>
      <p:sp>
        <p:nvSpPr>
          <p:cNvPr id="22" name="TextBox 21">
            <a:extLst>
              <a:ext uri="{FF2B5EF4-FFF2-40B4-BE49-F238E27FC236}">
                <a16:creationId xmlns:a16="http://schemas.microsoft.com/office/drawing/2014/main" id="{B057F6BB-EC47-45E5-8AD4-FA7D7001146E}"/>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Mastery</a:t>
            </a:r>
          </a:p>
        </p:txBody>
      </p:sp>
      <p:pic>
        <p:nvPicPr>
          <p:cNvPr id="8" name="Audio 7">
            <a:hlinkClick r:id="" action="ppaction://media"/>
            <a:extLst>
              <a:ext uri="{FF2B5EF4-FFF2-40B4-BE49-F238E27FC236}">
                <a16:creationId xmlns:a16="http://schemas.microsoft.com/office/drawing/2014/main" id="{791095F0-2A7F-4913-8CDE-A178A26B34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35647609"/>
      </p:ext>
    </p:extLst>
  </p:cSld>
  <p:clrMapOvr>
    <a:masterClrMapping/>
  </p:clrMapOvr>
  <mc:AlternateContent xmlns:mc="http://schemas.openxmlformats.org/markup-compatibility/2006" xmlns:p14="http://schemas.microsoft.com/office/powerpoint/2010/main">
    <mc:Choice Requires="p14">
      <p:transition spd="med" p14:dur="700" advTm="1000130">
        <p:fade/>
      </p:transition>
    </mc:Choice>
    <mc:Fallback xmlns="">
      <p:transition spd="med" advTm="10001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Image result for of mice and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717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07887" y="59026"/>
            <a:ext cx="11640950" cy="6548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b="1" dirty="0">
                <a:latin typeface="Century Gothic" panose="020B0502020202020204" pitchFamily="34" charset="0"/>
              </a:rPr>
              <a:t>Compare how Steinbeck presents the similarities and differences between George and Lennie in Chapter One.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1" y="5556944"/>
            <a:ext cx="12190413" cy="116807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GB" sz="1400" b="1" dirty="0">
                <a:solidFill>
                  <a:prstClr val="black"/>
                </a:solidFill>
                <a:latin typeface="Berlin Sans FB" panose="020E0602020502020306" pitchFamily="34" charset="0"/>
              </a:rPr>
              <a:t>TODAY’S KEY QUESTIONS:</a:t>
            </a:r>
          </a:p>
          <a:p>
            <a:pPr marL="342900" lvl="0" indent="-342900">
              <a:buAutoNum type="arabicPeriod"/>
              <a:defRPr/>
            </a:pPr>
            <a:r>
              <a:rPr lang="en-GB" sz="1800" dirty="0">
                <a:solidFill>
                  <a:prstClr val="black"/>
                </a:solidFill>
                <a:latin typeface="Berlin Sans FB" panose="020E0602020502020306" pitchFamily="34" charset="0"/>
              </a:rPr>
              <a:t>Can I make clear comparisons between characters in a text?</a:t>
            </a:r>
          </a:p>
          <a:p>
            <a:pPr marL="342900" lvl="0" indent="-342900">
              <a:buAutoNum type="arabicPeriod"/>
              <a:defRPr/>
            </a:pPr>
            <a:r>
              <a:rPr lang="en-GB" sz="1800" dirty="0">
                <a:solidFill>
                  <a:prstClr val="black"/>
                </a:solidFill>
                <a:latin typeface="Berlin Sans FB" panose="020E0602020502020306" pitchFamily="34" charset="0"/>
              </a:rPr>
              <a:t>Can I explain how a writer uses language to create certain effects?</a:t>
            </a:r>
          </a:p>
          <a:p>
            <a:pPr marL="342900" lvl="0" indent="-342900">
              <a:buAutoNum type="arabicPeriod"/>
              <a:defRPr/>
            </a:pPr>
            <a:r>
              <a:rPr lang="en-GB" sz="1800" dirty="0">
                <a:solidFill>
                  <a:prstClr val="black"/>
                </a:solidFill>
                <a:latin typeface="Berlin Sans FB" panose="020E0602020502020306" pitchFamily="34" charset="0"/>
              </a:rPr>
              <a:t>Can I write a GCSE style answer when responding to a text?</a:t>
            </a:r>
          </a:p>
          <a:p>
            <a:pPr lvl="0">
              <a:defRPr/>
            </a:pPr>
            <a:endParaRPr lang="en-GB" sz="1400" b="1" dirty="0">
              <a:solidFill>
                <a:prstClr val="black"/>
              </a:solidFill>
              <a:latin typeface="Berlin Sans FB" panose="020E0602020502020306" pitchFamily="34" charset="0"/>
            </a:endParaRPr>
          </a:p>
        </p:txBody>
      </p:sp>
      <p:sp>
        <p:nvSpPr>
          <p:cNvPr id="9" name="Rectangle 8"/>
          <p:cNvSpPr/>
          <p:nvPr/>
        </p:nvSpPr>
        <p:spPr>
          <a:xfrm>
            <a:off x="959556" y="1451490"/>
            <a:ext cx="11062806" cy="39935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p:txBody>
      </p:sp>
      <p:sp>
        <p:nvSpPr>
          <p:cNvPr id="11" name="Rectangle 10"/>
          <p:cNvSpPr/>
          <p:nvPr/>
        </p:nvSpPr>
        <p:spPr>
          <a:xfrm rot="21281439">
            <a:off x="859842" y="664715"/>
            <a:ext cx="2000199" cy="560499"/>
          </a:xfrm>
          <a:prstGeom prst="rect">
            <a:avLst/>
          </a:prstGeom>
          <a:ln w="28575">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How do I start?</a:t>
            </a:r>
          </a:p>
        </p:txBody>
      </p:sp>
      <p:sp>
        <p:nvSpPr>
          <p:cNvPr id="12" name="Rectangle 11"/>
          <p:cNvSpPr/>
          <p:nvPr/>
        </p:nvSpPr>
        <p:spPr>
          <a:xfrm>
            <a:off x="1111643" y="1479414"/>
            <a:ext cx="475610" cy="1015663"/>
          </a:xfrm>
          <a:prstGeom prst="rect">
            <a:avLst/>
          </a:prstGeom>
          <a:noFill/>
        </p:spPr>
        <p:txBody>
          <a:bodyPr wrap="squar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P</a:t>
            </a:r>
          </a:p>
        </p:txBody>
      </p:sp>
      <p:sp>
        <p:nvSpPr>
          <p:cNvPr id="13" name="Rectangle 12"/>
          <p:cNvSpPr/>
          <p:nvPr/>
        </p:nvSpPr>
        <p:spPr>
          <a:xfrm>
            <a:off x="1032158" y="2459664"/>
            <a:ext cx="559769"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chemeClr val="accent2">
                    <a:lumMod val="40000"/>
                    <a:lumOff val="60000"/>
                  </a:schemeClr>
                </a:solidFill>
              </a:rPr>
              <a:t>E</a:t>
            </a:r>
            <a:endParaRPr lang="en-US" sz="6000" b="1" cap="none" spc="0" dirty="0">
              <a:ln w="22225">
                <a:solidFill>
                  <a:schemeClr val="accent2"/>
                </a:solidFill>
                <a:prstDash val="solid"/>
              </a:ln>
              <a:solidFill>
                <a:schemeClr val="accent2">
                  <a:lumMod val="40000"/>
                  <a:lumOff val="60000"/>
                </a:schemeClr>
              </a:solidFill>
              <a:effectLst/>
            </a:endParaRPr>
          </a:p>
        </p:txBody>
      </p:sp>
      <p:sp>
        <p:nvSpPr>
          <p:cNvPr id="15" name="Rectangle 14"/>
          <p:cNvSpPr/>
          <p:nvPr/>
        </p:nvSpPr>
        <p:spPr>
          <a:xfrm>
            <a:off x="986473" y="3459951"/>
            <a:ext cx="651140"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chemeClr val="accent2">
                    <a:lumMod val="40000"/>
                    <a:lumOff val="60000"/>
                  </a:schemeClr>
                </a:solidFill>
              </a:rPr>
              <a:t>A</a:t>
            </a:r>
            <a:endParaRPr lang="en-US" sz="6000" b="1" cap="none" spc="0" dirty="0">
              <a:ln w="22225">
                <a:solidFill>
                  <a:schemeClr val="accent2"/>
                </a:solidFill>
                <a:prstDash val="solid"/>
              </a:ln>
              <a:solidFill>
                <a:schemeClr val="accent2">
                  <a:lumMod val="40000"/>
                  <a:lumOff val="60000"/>
                </a:schemeClr>
              </a:solidFill>
              <a:effectLst/>
            </a:endParaRPr>
          </a:p>
        </p:txBody>
      </p:sp>
      <p:sp>
        <p:nvSpPr>
          <p:cNvPr id="17" name="TextBox 16"/>
          <p:cNvSpPr txBox="1"/>
          <p:nvPr/>
        </p:nvSpPr>
        <p:spPr>
          <a:xfrm>
            <a:off x="1666738" y="1706307"/>
            <a:ext cx="9874085" cy="461665"/>
          </a:xfrm>
          <a:prstGeom prst="rect">
            <a:avLst/>
          </a:prstGeom>
          <a:noFill/>
        </p:spPr>
        <p:txBody>
          <a:bodyPr wrap="square" rtlCol="0">
            <a:spAutoFit/>
          </a:bodyPr>
          <a:lstStyle/>
          <a:p>
            <a:r>
              <a:rPr lang="en-GB" sz="2400" b="1" dirty="0">
                <a:latin typeface="Century Gothic" panose="020B0502020202020204" pitchFamily="34" charset="0"/>
              </a:rPr>
              <a:t>POINT</a:t>
            </a:r>
            <a:r>
              <a:rPr lang="en-GB" sz="2400" dirty="0">
                <a:latin typeface="Century Gothic" panose="020B0502020202020204" pitchFamily="34" charset="0"/>
              </a:rPr>
              <a:t>: Firstly, John Steinbeck presents Lennie as ________.</a:t>
            </a:r>
          </a:p>
        </p:txBody>
      </p:sp>
      <p:sp>
        <p:nvSpPr>
          <p:cNvPr id="18" name="TextBox 17"/>
          <p:cNvSpPr txBox="1"/>
          <p:nvPr/>
        </p:nvSpPr>
        <p:spPr>
          <a:xfrm>
            <a:off x="1677156" y="2788022"/>
            <a:ext cx="9812232" cy="461665"/>
          </a:xfrm>
          <a:prstGeom prst="rect">
            <a:avLst/>
          </a:prstGeom>
          <a:noFill/>
        </p:spPr>
        <p:txBody>
          <a:bodyPr wrap="square" rtlCol="0">
            <a:spAutoFit/>
          </a:bodyPr>
          <a:lstStyle/>
          <a:p>
            <a:r>
              <a:rPr lang="en-GB" sz="2400" b="1" dirty="0">
                <a:latin typeface="Century Gothic" panose="020B0502020202020204" pitchFamily="34" charset="0"/>
              </a:rPr>
              <a:t>EVIDENCE</a:t>
            </a:r>
            <a:r>
              <a:rPr lang="en-GB" sz="2400" dirty="0">
                <a:latin typeface="Century Gothic" panose="020B0502020202020204" pitchFamily="34" charset="0"/>
              </a:rPr>
              <a:t>: He creates this impression by stating, ‘_____’.</a:t>
            </a:r>
          </a:p>
        </p:txBody>
      </p:sp>
      <p:sp>
        <p:nvSpPr>
          <p:cNvPr id="20" name="TextBox 19"/>
          <p:cNvSpPr txBox="1"/>
          <p:nvPr/>
        </p:nvSpPr>
        <p:spPr>
          <a:xfrm>
            <a:off x="1637612" y="3447446"/>
            <a:ext cx="10210044" cy="1200329"/>
          </a:xfrm>
          <a:prstGeom prst="rect">
            <a:avLst/>
          </a:prstGeom>
          <a:noFill/>
        </p:spPr>
        <p:txBody>
          <a:bodyPr wrap="square" rtlCol="0">
            <a:spAutoFit/>
          </a:bodyPr>
          <a:lstStyle/>
          <a:p>
            <a:r>
              <a:rPr lang="en-GB" sz="2400" b="1" dirty="0">
                <a:latin typeface="Century Gothic" panose="020B0502020202020204" pitchFamily="34" charset="0"/>
              </a:rPr>
              <a:t>ANALYSIS</a:t>
            </a:r>
            <a:r>
              <a:rPr lang="en-GB" sz="2400" dirty="0">
                <a:latin typeface="Century Gothic" panose="020B0502020202020204" pitchFamily="34" charset="0"/>
              </a:rPr>
              <a:t>: This is effective because _____.</a:t>
            </a:r>
          </a:p>
          <a:p>
            <a:r>
              <a:rPr lang="en-GB" sz="2400" dirty="0">
                <a:latin typeface="Century Gothic" panose="020B0502020202020204" pitchFamily="34" charset="0"/>
              </a:rPr>
              <a:t>By using the (word class) “___________” it suggests ______________.</a:t>
            </a:r>
          </a:p>
          <a:p>
            <a:r>
              <a:rPr lang="en-GB" sz="2400" dirty="0">
                <a:latin typeface="Century Gothic" panose="020B0502020202020204" pitchFamily="34" charset="0"/>
              </a:rPr>
              <a:t>A reader may feel ______ towards Lennie because _______.</a:t>
            </a:r>
            <a:endParaRPr lang="en-GB" dirty="0">
              <a:latin typeface="Century Gothic" panose="020B0502020202020204" pitchFamily="34" charset="0"/>
            </a:endParaRPr>
          </a:p>
        </p:txBody>
      </p:sp>
      <p:sp>
        <p:nvSpPr>
          <p:cNvPr id="21" name="TextBox 20"/>
          <p:cNvSpPr txBox="1"/>
          <p:nvPr/>
        </p:nvSpPr>
        <p:spPr>
          <a:xfrm>
            <a:off x="1677156" y="4988181"/>
            <a:ext cx="10180918" cy="369332"/>
          </a:xfrm>
          <a:prstGeom prst="rect">
            <a:avLst/>
          </a:prstGeom>
          <a:noFill/>
        </p:spPr>
        <p:txBody>
          <a:bodyPr wrap="square" rtlCol="0">
            <a:spAutoFit/>
          </a:bodyPr>
          <a:lstStyle/>
          <a:p>
            <a:r>
              <a:rPr lang="en-GB" b="1" dirty="0">
                <a:latin typeface="Century Gothic" panose="020B0502020202020204" pitchFamily="34" charset="0"/>
              </a:rPr>
              <a:t>POINT (LINKED)</a:t>
            </a:r>
            <a:r>
              <a:rPr lang="en-GB" dirty="0">
                <a:latin typeface="Century Gothic" panose="020B0502020202020204" pitchFamily="34" charset="0"/>
              </a:rPr>
              <a:t>: On the other hand, George ________.</a:t>
            </a:r>
          </a:p>
        </p:txBody>
      </p:sp>
      <p:sp>
        <p:nvSpPr>
          <p:cNvPr id="22" name="TextBox 21">
            <a:extLst>
              <a:ext uri="{FF2B5EF4-FFF2-40B4-BE49-F238E27FC236}">
                <a16:creationId xmlns:a16="http://schemas.microsoft.com/office/drawing/2014/main" id="{B057F6BB-EC47-45E5-8AD4-FA7D7001146E}"/>
              </a:ext>
            </a:extLst>
          </p:cNvPr>
          <p:cNvSpPr txBox="1"/>
          <p:nvPr/>
        </p:nvSpPr>
        <p:spPr>
          <a:xfrm rot="16200000">
            <a:off x="-3075058" y="3075056"/>
            <a:ext cx="6858002" cy="707886"/>
          </a:xfrm>
          <a:prstGeom prst="rect">
            <a:avLst/>
          </a:prstGeom>
          <a:solidFill>
            <a:srgbClr val="FF9933"/>
          </a:solidFill>
        </p:spPr>
        <p:txBody>
          <a:bodyPr wrap="square" rtlCol="0">
            <a:spAutoFit/>
          </a:bodyPr>
          <a:lstStyle/>
          <a:p>
            <a:pPr algn="ctr"/>
            <a:r>
              <a:rPr lang="en-GB" sz="4000" b="1" dirty="0">
                <a:latin typeface="Century Gothic" panose="020B0502020202020204" pitchFamily="34" charset="0"/>
              </a:rPr>
              <a:t>Mastery</a:t>
            </a:r>
          </a:p>
        </p:txBody>
      </p:sp>
      <p:sp>
        <p:nvSpPr>
          <p:cNvPr id="23" name="Rectangle 22">
            <a:extLst>
              <a:ext uri="{FF2B5EF4-FFF2-40B4-BE49-F238E27FC236}">
                <a16:creationId xmlns:a16="http://schemas.microsoft.com/office/drawing/2014/main" id="{260F18E1-466B-4F42-B242-4417BDD0A513}"/>
              </a:ext>
            </a:extLst>
          </p:cNvPr>
          <p:cNvSpPr/>
          <p:nvPr/>
        </p:nvSpPr>
        <p:spPr>
          <a:xfrm>
            <a:off x="1136390" y="4725946"/>
            <a:ext cx="475610" cy="830997"/>
          </a:xfrm>
          <a:prstGeom prst="rect">
            <a:avLst/>
          </a:prstGeom>
          <a:noFill/>
        </p:spPr>
        <p:txBody>
          <a:bodyPr wrap="squar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P</a:t>
            </a:r>
          </a:p>
        </p:txBody>
      </p:sp>
      <p:pic>
        <p:nvPicPr>
          <p:cNvPr id="7" name="Audio 6">
            <a:hlinkClick r:id="" action="ppaction://media"/>
            <a:extLst>
              <a:ext uri="{FF2B5EF4-FFF2-40B4-BE49-F238E27FC236}">
                <a16:creationId xmlns:a16="http://schemas.microsoft.com/office/drawing/2014/main" id="{4ECB4266-4EA6-442D-9DBD-6C6B511007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5082785"/>
      </p:ext>
    </p:extLst>
  </p:cSld>
  <p:clrMapOvr>
    <a:masterClrMapping/>
  </p:clrMapOvr>
  <mc:AlternateContent xmlns:mc="http://schemas.openxmlformats.org/markup-compatibility/2006" xmlns:p14="http://schemas.microsoft.com/office/powerpoint/2010/main">
    <mc:Choice Requires="p14">
      <p:transition spd="med" p14:dur="700" advTm="27082">
        <p:fade/>
      </p:transition>
    </mc:Choice>
    <mc:Fallback xmlns="">
      <p:transition spd="med" advTm="270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555</Words>
  <Application>Microsoft Office PowerPoint</Application>
  <PresentationFormat>Widescreen</PresentationFormat>
  <Paragraphs>89</Paragraphs>
  <Slides>7</Slides>
  <Notes>1</Notes>
  <HiddenSlides>0</HiddenSlides>
  <MMClips>7</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Berlin Sans FB</vt:lpstr>
      <vt:lpstr>Calibri</vt:lpstr>
      <vt:lpstr>Calibri Light</vt:lpstr>
      <vt:lpstr>Century Gothic</vt:lpstr>
      <vt:lpstr>Open Sans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Pryke</dc:creator>
  <cp:lastModifiedBy>B Graham</cp:lastModifiedBy>
  <cp:revision>61</cp:revision>
  <dcterms:created xsi:type="dcterms:W3CDTF">2017-08-26T15:21:20Z</dcterms:created>
  <dcterms:modified xsi:type="dcterms:W3CDTF">2021-01-07T09:04:12Z</dcterms:modified>
</cp:coreProperties>
</file>