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66" r:id="rId4"/>
    <p:sldId id="267" r:id="rId5"/>
    <p:sldId id="259"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5" d="100"/>
          <a:sy n="85" d="100"/>
        </p:scale>
        <p:origin x="3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D54A6-BF32-4060-B4A3-ED12D94E10C8}"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C7D1E-C456-4BA6-9D93-FF5B1DE0DC40}" type="slidenum">
              <a:rPr lang="en-GB" smtClean="0"/>
              <a:t>‹#›</a:t>
            </a:fld>
            <a:endParaRPr lang="en-GB"/>
          </a:p>
        </p:txBody>
      </p:sp>
    </p:spTree>
    <p:extLst>
      <p:ext uri="{BB962C8B-B14F-4D97-AF65-F5344CB8AC3E}">
        <p14:creationId xmlns:p14="http://schemas.microsoft.com/office/powerpoint/2010/main" val="429238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@SPryke2</a:t>
            </a:r>
            <a:endParaRPr lang="en-GB" dirty="0"/>
          </a:p>
        </p:txBody>
      </p:sp>
      <p:sp>
        <p:nvSpPr>
          <p:cNvPr id="4" name="Slide Number Placeholder 3"/>
          <p:cNvSpPr>
            <a:spLocks noGrp="1"/>
          </p:cNvSpPr>
          <p:nvPr>
            <p:ph type="sldNum" sz="quarter" idx="10"/>
          </p:nvPr>
        </p:nvSpPr>
        <p:spPr/>
        <p:txBody>
          <a:bodyPr/>
          <a:lstStyle/>
          <a:p>
            <a:fld id="{419C7D1E-C456-4BA6-9D93-FF5B1DE0DC40}" type="slidenum">
              <a:rPr lang="en-GB" smtClean="0"/>
              <a:t>1</a:t>
            </a:fld>
            <a:endParaRPr lang="en-GB"/>
          </a:p>
        </p:txBody>
      </p:sp>
    </p:spTree>
    <p:extLst>
      <p:ext uri="{BB962C8B-B14F-4D97-AF65-F5344CB8AC3E}">
        <p14:creationId xmlns:p14="http://schemas.microsoft.com/office/powerpoint/2010/main" val="309241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1F916E-9807-453D-B072-C4B40929AF2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105634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F916E-9807-453D-B072-C4B40929AF2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34296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F916E-9807-453D-B072-C4B40929AF2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166722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F916E-9807-453D-B072-C4B40929AF2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383950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F916E-9807-453D-B072-C4B40929AF2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68768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1F916E-9807-453D-B072-C4B40929AF26}"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145226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1F916E-9807-453D-B072-C4B40929AF26}"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33462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1F916E-9807-453D-B072-C4B40929AF26}"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6170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F916E-9807-453D-B072-C4B40929AF26}"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116541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F916E-9807-453D-B072-C4B40929AF26}"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28534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F916E-9807-453D-B072-C4B40929AF26}"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340029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F916E-9807-453D-B072-C4B40929AF26}"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AC152-FFB9-4328-AAFF-9CEC40B8F842}" type="slidenum">
              <a:rPr lang="en-GB" smtClean="0"/>
              <a:t>‹#›</a:t>
            </a:fld>
            <a:endParaRPr lang="en-GB"/>
          </a:p>
        </p:txBody>
      </p:sp>
    </p:spTree>
    <p:extLst>
      <p:ext uri="{BB962C8B-B14F-4D97-AF65-F5344CB8AC3E}">
        <p14:creationId xmlns:p14="http://schemas.microsoft.com/office/powerpoint/2010/main" val="1062440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of mice and 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LESSON TWO</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pic>
        <p:nvPicPr>
          <p:cNvPr id="4" name="Audio 3">
            <a:hlinkClick r:id="" action="ppaction://media"/>
            <a:extLst>
              <a:ext uri="{FF2B5EF4-FFF2-40B4-BE49-F238E27FC236}">
                <a16:creationId xmlns:a16="http://schemas.microsoft.com/office/drawing/2014/main" id="{E7524A33-0DCC-4E15-9215-14DF49BDE4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90007959"/>
      </p:ext>
    </p:extLst>
  </p:cSld>
  <p:clrMapOvr>
    <a:masterClrMapping/>
  </p:clrMapOvr>
  <mc:AlternateContent xmlns:mc="http://schemas.openxmlformats.org/markup-compatibility/2006" xmlns:p14="http://schemas.microsoft.com/office/powerpoint/2010/main">
    <mc:Choice Requires="p14">
      <p:transition spd="med" p14:dur="700" advTm="25363">
        <p:fade/>
      </p:transition>
    </mc:Choice>
    <mc:Fallback xmlns="">
      <p:transition spd="med" advTm="253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of mice an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George &amp; Lennie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 y="5968364"/>
            <a:ext cx="12190413" cy="75665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100" b="1" dirty="0">
                <a:solidFill>
                  <a:prstClr val="black"/>
                </a:solidFill>
                <a:latin typeface="Berlin Sans FB" panose="020E0602020502020306" pitchFamily="34" charset="0"/>
              </a:rPr>
              <a:t>TODAY’S KEY QUESTIONS:</a:t>
            </a:r>
          </a:p>
          <a:p>
            <a:pPr marL="342900" lvl="0" indent="-342900">
              <a:buAutoNum type="arabicPeriod"/>
              <a:defRPr/>
            </a:pPr>
            <a:r>
              <a:rPr lang="en-GB" sz="1400" dirty="0">
                <a:solidFill>
                  <a:prstClr val="black"/>
                </a:solidFill>
                <a:latin typeface="Berlin Sans FB" panose="020E0602020502020306" pitchFamily="34" charset="0"/>
              </a:rPr>
              <a:t>Can I make clear comparisons between characters in a text?</a:t>
            </a:r>
          </a:p>
          <a:p>
            <a:pPr marL="342900" lvl="0" indent="-342900">
              <a:buAutoNum type="arabicPeriod"/>
              <a:defRPr/>
            </a:pPr>
            <a:r>
              <a:rPr lang="en-GB" sz="1400" dirty="0">
                <a:solidFill>
                  <a:prstClr val="black"/>
                </a:solidFill>
                <a:latin typeface="Berlin Sans FB" panose="020E0602020502020306" pitchFamily="34" charset="0"/>
              </a:rPr>
              <a:t>Can I explain how a writer uses language to create certain effects?</a:t>
            </a:r>
          </a:p>
        </p:txBody>
      </p:sp>
      <p:sp>
        <p:nvSpPr>
          <p:cNvPr id="9" name="Rectangle 8"/>
          <p:cNvSpPr/>
          <p:nvPr/>
        </p:nvSpPr>
        <p:spPr>
          <a:xfrm>
            <a:off x="823796" y="889636"/>
            <a:ext cx="11368203" cy="96174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Answer the 3 questions as notes for this picture. </a:t>
            </a:r>
            <a:r>
              <a:rPr lang="en-GB" sz="2000" b="1" dirty="0">
                <a:latin typeface="Century Gothic" panose="020B0502020202020204" pitchFamily="34" charset="0"/>
              </a:rPr>
              <a:t>Aim for at least FIVE points in each box</a:t>
            </a:r>
            <a:r>
              <a:rPr lang="en-GB" sz="2000" dirty="0">
                <a:latin typeface="Century Gothic" panose="020B0502020202020204" pitchFamily="34" charset="0"/>
              </a:rPr>
              <a:t>.</a:t>
            </a:r>
          </a:p>
        </p:txBody>
      </p:sp>
      <p:sp>
        <p:nvSpPr>
          <p:cNvPr id="11" name="TextBox 10">
            <a:extLst>
              <a:ext uri="{FF2B5EF4-FFF2-40B4-BE49-F238E27FC236}">
                <a16:creationId xmlns:a16="http://schemas.microsoft.com/office/drawing/2014/main" id="{400E6698-4F87-4DD6-9BD6-A32B9F36E098}"/>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Do Now</a:t>
            </a:r>
          </a:p>
        </p:txBody>
      </p:sp>
      <p:sp>
        <p:nvSpPr>
          <p:cNvPr id="10" name="Rectangle 9">
            <a:extLst>
              <a:ext uri="{FF2B5EF4-FFF2-40B4-BE49-F238E27FC236}">
                <a16:creationId xmlns:a16="http://schemas.microsoft.com/office/drawing/2014/main" id="{54E360D2-DA66-4EB4-A27F-36EB3633A16D}"/>
              </a:ext>
            </a:extLst>
          </p:cNvPr>
          <p:cNvSpPr/>
          <p:nvPr/>
        </p:nvSpPr>
        <p:spPr>
          <a:xfrm>
            <a:off x="5407378" y="1851378"/>
            <a:ext cx="6660442" cy="397023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2800" b="1" dirty="0"/>
              <a:t>What can I see?</a:t>
            </a:r>
          </a:p>
          <a:p>
            <a:endParaRPr lang="en-GB" sz="2800" b="1" dirty="0"/>
          </a:p>
          <a:p>
            <a:r>
              <a:rPr lang="en-GB" sz="2800" b="1" dirty="0"/>
              <a:t>What can I infer (guess) from this photograph about The Great Depression? </a:t>
            </a:r>
          </a:p>
          <a:p>
            <a:endParaRPr lang="en-GB" sz="2800" dirty="0"/>
          </a:p>
          <a:p>
            <a:r>
              <a:rPr lang="en-GB" sz="2800" b="1" dirty="0"/>
              <a:t>What questions could I ask to further my knowledge or understanding?</a:t>
            </a:r>
            <a:endParaRPr lang="en-GB" sz="2800" dirty="0"/>
          </a:p>
          <a:p>
            <a:endParaRPr lang="en-GB" dirty="0"/>
          </a:p>
        </p:txBody>
      </p:sp>
      <p:pic>
        <p:nvPicPr>
          <p:cNvPr id="12" name="Picture 11" descr="1928-great-depression">
            <a:extLst>
              <a:ext uri="{FF2B5EF4-FFF2-40B4-BE49-F238E27FC236}">
                <a16:creationId xmlns:a16="http://schemas.microsoft.com/office/drawing/2014/main" id="{96846E2A-9810-4E0A-81EA-3E8A97D7340D}"/>
              </a:ext>
            </a:extLst>
          </p:cNvPr>
          <p:cNvPicPr/>
          <p:nvPr/>
        </p:nvPicPr>
        <p:blipFill>
          <a:blip r:embed="rId5"/>
          <a:srcRect/>
          <a:stretch>
            <a:fillRect/>
          </a:stretch>
        </p:blipFill>
        <p:spPr bwMode="auto">
          <a:xfrm>
            <a:off x="970550" y="1973472"/>
            <a:ext cx="4312648" cy="3762165"/>
          </a:xfrm>
          <a:prstGeom prst="rect">
            <a:avLst/>
          </a:prstGeom>
          <a:noFill/>
          <a:ln w="9525">
            <a:noFill/>
            <a:miter lim="800000"/>
            <a:headEnd/>
            <a:tailEnd/>
          </a:ln>
        </p:spPr>
      </p:pic>
      <p:pic>
        <p:nvPicPr>
          <p:cNvPr id="7" name="Audio 6">
            <a:hlinkClick r:id="" action="ppaction://media"/>
            <a:extLst>
              <a:ext uri="{FF2B5EF4-FFF2-40B4-BE49-F238E27FC236}">
                <a16:creationId xmlns:a16="http://schemas.microsoft.com/office/drawing/2014/main" id="{A252C6E9-99D5-441E-B94F-410F56E4A2F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97492504"/>
      </p:ext>
    </p:extLst>
  </p:cSld>
  <p:clrMapOvr>
    <a:masterClrMapping/>
  </p:clrMapOvr>
  <mc:AlternateContent xmlns:mc="http://schemas.openxmlformats.org/markup-compatibility/2006" xmlns:p14="http://schemas.microsoft.com/office/powerpoint/2010/main">
    <mc:Choice Requires="p14">
      <p:transition spd="med" p14:dur="700" advTm="389590">
        <p:fade/>
      </p:transition>
    </mc:Choice>
    <mc:Fallback xmlns="">
      <p:transition spd="med" advTm="3895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of mice an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Match the vocabulary to the correct definitions.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 y="5556944"/>
            <a:ext cx="12190413" cy="116807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400" b="1" dirty="0">
                <a:solidFill>
                  <a:prstClr val="black"/>
                </a:solidFill>
                <a:latin typeface="Berlin Sans FB" panose="020E0602020502020306" pitchFamily="34" charset="0"/>
              </a:rPr>
              <a:t>TODAY’S KEY QUESTIONS:</a:t>
            </a:r>
          </a:p>
          <a:p>
            <a:pPr marL="342900" lvl="0" indent="-342900">
              <a:buAutoNum type="arabicPeriod"/>
              <a:defRPr/>
            </a:pPr>
            <a:r>
              <a:rPr lang="en-GB" sz="1800" dirty="0">
                <a:solidFill>
                  <a:prstClr val="black"/>
                </a:solidFill>
                <a:latin typeface="Berlin Sans FB" panose="020E0602020502020306" pitchFamily="34" charset="0"/>
              </a:rPr>
              <a:t>Can I make clear comparisons between characters in a text?</a:t>
            </a:r>
          </a:p>
          <a:p>
            <a:pPr marL="342900" lvl="0" indent="-342900">
              <a:buAutoNum type="arabicPeriod"/>
              <a:defRPr/>
            </a:pPr>
            <a:r>
              <a:rPr lang="en-GB" sz="1800" dirty="0">
                <a:solidFill>
                  <a:prstClr val="black"/>
                </a:solidFill>
                <a:latin typeface="Berlin Sans FB" panose="020E0602020502020306" pitchFamily="34" charset="0"/>
              </a:rPr>
              <a:t>Can I explain how a writer uses language to create certain effects?</a:t>
            </a:r>
          </a:p>
          <a:p>
            <a:pPr lvl="0">
              <a:defRPr/>
            </a:pPr>
            <a:endParaRPr lang="en-GB" sz="1400" dirty="0">
              <a:solidFill>
                <a:prstClr val="black"/>
              </a:solidFill>
              <a:latin typeface="Berlin Sans FB" panose="020E0602020502020306" pitchFamily="34" charset="0"/>
            </a:endParaRPr>
          </a:p>
        </p:txBody>
      </p:sp>
      <p:sp>
        <p:nvSpPr>
          <p:cNvPr id="9" name="Rectangle 8"/>
          <p:cNvSpPr/>
          <p:nvPr/>
        </p:nvSpPr>
        <p:spPr>
          <a:xfrm>
            <a:off x="823796" y="889636"/>
            <a:ext cx="11119847" cy="453433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GB" sz="2800" dirty="0">
                <a:solidFill>
                  <a:schemeClr val="tx1"/>
                </a:solidFill>
              </a:rPr>
              <a:t>  in a way that shows great happiness or joy at a victory or achievement</a:t>
            </a:r>
          </a:p>
          <a:p>
            <a:pPr marL="457200" indent="-457200">
              <a:buAutoNum type="arabicPeriod"/>
            </a:pPr>
            <a:r>
              <a:rPr lang="en-GB" sz="2800" dirty="0">
                <a:solidFill>
                  <a:schemeClr val="tx1"/>
                </a:solidFill>
              </a:rPr>
              <a:t>a small bundle of possessions often carried by a homeless person</a:t>
            </a:r>
          </a:p>
          <a:p>
            <a:pPr marL="457200" indent="-457200">
              <a:buAutoNum type="arabicPeriod"/>
            </a:pPr>
            <a:r>
              <a:rPr lang="en-GB" sz="2800" dirty="0">
                <a:solidFill>
                  <a:schemeClr val="tx1"/>
                </a:solidFill>
              </a:rPr>
              <a:t>in a sullen, gloomy, or ill-humoured way</a:t>
            </a:r>
          </a:p>
          <a:p>
            <a:pPr marL="457200" indent="-457200">
              <a:buAutoNum type="arabicPeriod"/>
            </a:pPr>
            <a:r>
              <a:rPr lang="en-GB" sz="2800" dirty="0">
                <a:solidFill>
                  <a:schemeClr val="tx1"/>
                </a:solidFill>
              </a:rPr>
              <a:t>a vertical tube which people inside submarines can look through to see above the surface of the water</a:t>
            </a:r>
          </a:p>
          <a:p>
            <a:pPr marL="457200" indent="-457200">
              <a:buAutoNum type="arabicPeriod"/>
            </a:pPr>
            <a:r>
              <a:rPr lang="en-GB" sz="2800" dirty="0">
                <a:solidFill>
                  <a:schemeClr val="tx1"/>
                </a:solidFill>
              </a:rPr>
              <a:t>spoke tediously in a dull monotonous tone</a:t>
            </a:r>
            <a:endParaRPr lang="en-GB" sz="2400" dirty="0">
              <a:latin typeface="Century Gothic" panose="020B0502020202020204" pitchFamily="34" charset="0"/>
            </a:endParaRPr>
          </a:p>
          <a:p>
            <a:endParaRPr lang="en-GB" sz="2400" dirty="0">
              <a:latin typeface="Century Gothic" panose="020B0502020202020204" pitchFamily="34" charset="0"/>
            </a:endParaRPr>
          </a:p>
          <a:p>
            <a:pPr algn="ctr"/>
            <a:r>
              <a:rPr lang="en-GB" sz="3200" b="1" dirty="0">
                <a:latin typeface="Century Gothic" panose="020B0502020202020204" pitchFamily="34" charset="0"/>
              </a:rPr>
              <a:t>Morosely   Droned   Triumphantly   Periscope   Bindle</a:t>
            </a:r>
          </a:p>
        </p:txBody>
      </p:sp>
      <p:sp>
        <p:nvSpPr>
          <p:cNvPr id="11" name="TextBox 10">
            <a:extLst>
              <a:ext uri="{FF2B5EF4-FFF2-40B4-BE49-F238E27FC236}">
                <a16:creationId xmlns:a16="http://schemas.microsoft.com/office/drawing/2014/main" id="{400E6698-4F87-4DD6-9BD6-A32B9F36E098}"/>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Unlocking Vocabulary</a:t>
            </a:r>
          </a:p>
        </p:txBody>
      </p:sp>
      <p:pic>
        <p:nvPicPr>
          <p:cNvPr id="4" name="Audio 3">
            <a:hlinkClick r:id="" action="ppaction://media"/>
            <a:extLst>
              <a:ext uri="{FF2B5EF4-FFF2-40B4-BE49-F238E27FC236}">
                <a16:creationId xmlns:a16="http://schemas.microsoft.com/office/drawing/2014/main" id="{27397FDE-4134-464B-A2DE-EBC5108904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90530641"/>
      </p:ext>
    </p:extLst>
  </p:cSld>
  <p:clrMapOvr>
    <a:masterClrMapping/>
  </p:clrMapOvr>
  <mc:AlternateContent xmlns:mc="http://schemas.openxmlformats.org/markup-compatibility/2006" xmlns:p14="http://schemas.microsoft.com/office/powerpoint/2010/main">
    <mc:Choice Requires="p14">
      <p:transition spd="med" p14:dur="700" advTm="260530">
        <p:fade/>
      </p:transition>
    </mc:Choice>
    <mc:Fallback xmlns="">
      <p:transition spd="med" advTm="2605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of mice an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Check Your Answers: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 y="5556944"/>
            <a:ext cx="12190413" cy="116807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400" b="1" dirty="0">
                <a:solidFill>
                  <a:prstClr val="black"/>
                </a:solidFill>
                <a:latin typeface="Berlin Sans FB" panose="020E0602020502020306" pitchFamily="34" charset="0"/>
              </a:rPr>
              <a:t>TODAY’S KEY QUESTIONS:</a:t>
            </a:r>
          </a:p>
          <a:p>
            <a:pPr marL="342900" lvl="0" indent="-342900">
              <a:buAutoNum type="arabicPeriod"/>
              <a:defRPr/>
            </a:pPr>
            <a:r>
              <a:rPr lang="en-GB" sz="1800" dirty="0">
                <a:solidFill>
                  <a:prstClr val="black"/>
                </a:solidFill>
                <a:latin typeface="Berlin Sans FB" panose="020E0602020502020306" pitchFamily="34" charset="0"/>
              </a:rPr>
              <a:t>Can I make clear comparisons between characters in a text?</a:t>
            </a:r>
          </a:p>
          <a:p>
            <a:pPr marL="342900" lvl="0" indent="-342900">
              <a:buAutoNum type="arabicPeriod"/>
              <a:defRPr/>
            </a:pPr>
            <a:r>
              <a:rPr lang="en-GB" sz="1800" dirty="0">
                <a:solidFill>
                  <a:prstClr val="black"/>
                </a:solidFill>
                <a:latin typeface="Berlin Sans FB" panose="020E0602020502020306" pitchFamily="34" charset="0"/>
              </a:rPr>
              <a:t>Can I explain how a writer uses language to create certain effects?</a:t>
            </a:r>
          </a:p>
          <a:p>
            <a:pPr lvl="0">
              <a:defRPr/>
            </a:pPr>
            <a:endParaRPr lang="en-GB" sz="1400" dirty="0">
              <a:solidFill>
                <a:prstClr val="black"/>
              </a:solidFill>
              <a:latin typeface="Berlin Sans FB" panose="020E0602020502020306" pitchFamily="34" charset="0"/>
            </a:endParaRPr>
          </a:p>
        </p:txBody>
      </p:sp>
      <p:sp>
        <p:nvSpPr>
          <p:cNvPr id="9" name="Rectangle 8"/>
          <p:cNvSpPr/>
          <p:nvPr/>
        </p:nvSpPr>
        <p:spPr>
          <a:xfrm>
            <a:off x="823796" y="889636"/>
            <a:ext cx="11119847" cy="453433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GB" sz="2800" dirty="0">
                <a:solidFill>
                  <a:schemeClr val="tx1"/>
                </a:solidFill>
              </a:rPr>
              <a:t>  </a:t>
            </a:r>
            <a:r>
              <a:rPr lang="en-GB" sz="2800" b="1" dirty="0">
                <a:latin typeface="Century Gothic" panose="020B0502020202020204" pitchFamily="34" charset="0"/>
              </a:rPr>
              <a:t>Triumphantly: </a:t>
            </a:r>
            <a:r>
              <a:rPr lang="en-GB" sz="2800" dirty="0">
                <a:solidFill>
                  <a:schemeClr val="tx1"/>
                </a:solidFill>
              </a:rPr>
              <a:t>in a way that shows great happiness or joy at a victory or achievement</a:t>
            </a:r>
          </a:p>
          <a:p>
            <a:pPr marL="457200" indent="-457200">
              <a:buFontTx/>
              <a:buAutoNum type="arabicPeriod"/>
            </a:pPr>
            <a:r>
              <a:rPr lang="en-GB" sz="2800" b="1" dirty="0">
                <a:latin typeface="Century Gothic" panose="020B0502020202020204" pitchFamily="34" charset="0"/>
              </a:rPr>
              <a:t>Bindle: </a:t>
            </a:r>
            <a:r>
              <a:rPr lang="en-GB" sz="2800" dirty="0">
                <a:solidFill>
                  <a:schemeClr val="tx1"/>
                </a:solidFill>
              </a:rPr>
              <a:t>a small bundle of possessions often carried by a homeless person</a:t>
            </a:r>
          </a:p>
          <a:p>
            <a:pPr marL="457200" indent="-457200">
              <a:buAutoNum type="arabicPeriod"/>
            </a:pPr>
            <a:r>
              <a:rPr lang="en-GB" sz="2800" b="1" dirty="0">
                <a:latin typeface="Century Gothic" panose="020B0502020202020204" pitchFamily="34" charset="0"/>
              </a:rPr>
              <a:t>Morosely: </a:t>
            </a:r>
            <a:r>
              <a:rPr lang="en-GB" sz="2800" dirty="0">
                <a:solidFill>
                  <a:schemeClr val="tx1"/>
                </a:solidFill>
              </a:rPr>
              <a:t>in a sullen, gloomy, or ill-humoured way</a:t>
            </a:r>
          </a:p>
          <a:p>
            <a:pPr marL="457200" indent="-457200">
              <a:buAutoNum type="arabicPeriod"/>
            </a:pPr>
            <a:r>
              <a:rPr lang="en-GB" sz="2800" b="1" dirty="0">
                <a:latin typeface="Century Gothic" panose="020B0502020202020204" pitchFamily="34" charset="0"/>
              </a:rPr>
              <a:t>Periscope: </a:t>
            </a:r>
            <a:r>
              <a:rPr lang="en-GB" sz="2800" dirty="0">
                <a:solidFill>
                  <a:schemeClr val="tx1"/>
                </a:solidFill>
              </a:rPr>
              <a:t>a vertical tube which people inside submarines can look through to see above the surface of the water</a:t>
            </a:r>
          </a:p>
          <a:p>
            <a:pPr marL="457200" indent="-457200">
              <a:buAutoNum type="arabicPeriod"/>
            </a:pPr>
            <a:r>
              <a:rPr lang="en-GB" sz="2800" b="1" dirty="0">
                <a:latin typeface="Century Gothic" panose="020B0502020202020204" pitchFamily="34" charset="0"/>
              </a:rPr>
              <a:t>Droned: </a:t>
            </a:r>
            <a:r>
              <a:rPr lang="en-GB" sz="2800" dirty="0">
                <a:solidFill>
                  <a:schemeClr val="tx1"/>
                </a:solidFill>
              </a:rPr>
              <a:t>spoke tediously in a dull monotonous tone</a:t>
            </a:r>
            <a:endParaRPr lang="en-GB" sz="2400" dirty="0">
              <a:latin typeface="Century Gothic" panose="020B0502020202020204" pitchFamily="34" charset="0"/>
            </a:endParaRPr>
          </a:p>
          <a:p>
            <a:endParaRPr lang="en-GB" sz="2400" dirty="0">
              <a:latin typeface="Century Gothic" panose="020B0502020202020204" pitchFamily="34" charset="0"/>
            </a:endParaRPr>
          </a:p>
        </p:txBody>
      </p:sp>
      <p:sp>
        <p:nvSpPr>
          <p:cNvPr id="11" name="TextBox 10">
            <a:extLst>
              <a:ext uri="{FF2B5EF4-FFF2-40B4-BE49-F238E27FC236}">
                <a16:creationId xmlns:a16="http://schemas.microsoft.com/office/drawing/2014/main" id="{400E6698-4F87-4DD6-9BD6-A32B9F36E098}"/>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Answers</a:t>
            </a:r>
          </a:p>
        </p:txBody>
      </p:sp>
      <p:pic>
        <p:nvPicPr>
          <p:cNvPr id="4" name="Audio 3">
            <a:hlinkClick r:id="" action="ppaction://media"/>
            <a:extLst>
              <a:ext uri="{FF2B5EF4-FFF2-40B4-BE49-F238E27FC236}">
                <a16:creationId xmlns:a16="http://schemas.microsoft.com/office/drawing/2014/main" id="{5F98060B-D166-499F-90D7-4A1949CF37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54344580"/>
      </p:ext>
    </p:extLst>
  </p:cSld>
  <p:clrMapOvr>
    <a:masterClrMapping/>
  </p:clrMapOvr>
  <mc:AlternateContent xmlns:mc="http://schemas.openxmlformats.org/markup-compatibility/2006" xmlns:p14="http://schemas.microsoft.com/office/powerpoint/2010/main">
    <mc:Choice Requires="p14">
      <p:transition spd="med" p14:dur="700" advTm="132360">
        <p:fade/>
      </p:transition>
    </mc:Choice>
    <mc:Fallback xmlns="">
      <p:transition spd="med" advTm="1323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Image result for of mice an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 y="5556944"/>
            <a:ext cx="12190413" cy="116807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400" b="1" dirty="0">
                <a:solidFill>
                  <a:prstClr val="black"/>
                </a:solidFill>
                <a:latin typeface="Berlin Sans FB" panose="020E0602020502020306" pitchFamily="34" charset="0"/>
              </a:rPr>
              <a:t>TODAY’S KEY QUESTIONS:</a:t>
            </a:r>
          </a:p>
          <a:p>
            <a:pPr marL="342900" lvl="0" indent="-342900">
              <a:buAutoNum type="arabicPeriod"/>
              <a:defRPr/>
            </a:pPr>
            <a:r>
              <a:rPr lang="en-GB" sz="1800" dirty="0">
                <a:solidFill>
                  <a:prstClr val="black"/>
                </a:solidFill>
                <a:latin typeface="Berlin Sans FB" panose="020E0602020502020306" pitchFamily="34" charset="0"/>
              </a:rPr>
              <a:t>Can I make clear comparisons between characters in a text?</a:t>
            </a:r>
          </a:p>
          <a:p>
            <a:pPr marL="342900" lvl="0" indent="-342900">
              <a:buAutoNum type="arabicPeriod"/>
              <a:defRPr/>
            </a:pPr>
            <a:r>
              <a:rPr lang="en-GB" sz="1800" dirty="0">
                <a:solidFill>
                  <a:prstClr val="black"/>
                </a:solidFill>
                <a:latin typeface="Berlin Sans FB" panose="020E0602020502020306" pitchFamily="34" charset="0"/>
              </a:rPr>
              <a:t>Can I explain how a writer uses language to create certain effects?</a:t>
            </a:r>
          </a:p>
          <a:p>
            <a:pPr lvl="0">
              <a:defRPr/>
            </a:pPr>
            <a:endParaRPr lang="en-GB" sz="1400" b="1" dirty="0">
              <a:solidFill>
                <a:prstClr val="black"/>
              </a:solidFill>
              <a:latin typeface="Berlin Sans FB" panose="020E0602020502020306" pitchFamily="34" charset="0"/>
            </a:endParaRPr>
          </a:p>
        </p:txBody>
      </p:sp>
      <p:sp>
        <p:nvSpPr>
          <p:cNvPr id="7" name="Rectangle 6"/>
          <p:cNvSpPr/>
          <p:nvPr/>
        </p:nvSpPr>
        <p:spPr>
          <a:xfrm>
            <a:off x="940929" y="881465"/>
            <a:ext cx="11016440" cy="454054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Read from the very beginning, to the end of Chapter One. Answer the questions as you go along in as much detail as you can</a:t>
            </a:r>
            <a:r>
              <a:rPr lang="en-GB" sz="2000" b="1" dirty="0">
                <a:latin typeface="Century Gothic" panose="020B0502020202020204" pitchFamily="34" charset="0"/>
              </a:rPr>
              <a:t>.</a:t>
            </a:r>
          </a:p>
          <a:p>
            <a:pPr algn="ctr"/>
            <a:endParaRPr lang="en-GB" sz="2000" b="1" dirty="0">
              <a:latin typeface="Century Gothic" panose="020B0502020202020204" pitchFamily="34" charset="0"/>
            </a:endParaRPr>
          </a:p>
          <a:p>
            <a:pPr algn="ctr"/>
            <a:r>
              <a:rPr lang="en-GB" sz="2000" b="1" dirty="0">
                <a:latin typeface="Century Gothic" panose="020B0502020202020204" pitchFamily="34" charset="0"/>
              </a:rPr>
              <a:t> I would like you to especially consider the setting of the story as well as the comparisons you could make between George and Lennie.</a:t>
            </a:r>
          </a:p>
          <a:p>
            <a:pPr algn="ctr"/>
            <a:endParaRPr lang="en-GB" dirty="0">
              <a:latin typeface="Century Gothic" panose="020B0502020202020204" pitchFamily="34" charset="0"/>
            </a:endParaRPr>
          </a:p>
        </p:txBody>
      </p:sp>
      <p:sp>
        <p:nvSpPr>
          <p:cNvPr id="12" name="TextBox 11">
            <a:extLst>
              <a:ext uri="{FF2B5EF4-FFF2-40B4-BE49-F238E27FC236}">
                <a16:creationId xmlns:a16="http://schemas.microsoft.com/office/drawing/2014/main" id="{1F0E506E-54F1-43D9-BB55-89195ED7804B}"/>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Reading Activity</a:t>
            </a:r>
          </a:p>
        </p:txBody>
      </p:sp>
      <p:pic>
        <p:nvPicPr>
          <p:cNvPr id="8" name="Audio 7">
            <a:hlinkClick r:id="" action="ppaction://media"/>
            <a:extLst>
              <a:ext uri="{FF2B5EF4-FFF2-40B4-BE49-F238E27FC236}">
                <a16:creationId xmlns:a16="http://schemas.microsoft.com/office/drawing/2014/main" id="{52928188-6ADC-48FE-B15F-45A673DA4E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74357316"/>
      </p:ext>
    </p:extLst>
  </p:cSld>
  <p:clrMapOvr>
    <a:masterClrMapping/>
  </p:clrMapOvr>
  <mc:AlternateContent xmlns:mc="http://schemas.openxmlformats.org/markup-compatibility/2006" xmlns:p14="http://schemas.microsoft.com/office/powerpoint/2010/main">
    <mc:Choice Requires="p14">
      <p:transition spd="med" p14:dur="700" advTm="26418">
        <p:fade/>
      </p:transition>
    </mc:Choice>
    <mc:Fallback xmlns="">
      <p:transition spd="med" advTm="264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Image result for of mice an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F0E506E-54F1-43D9-BB55-89195ED7804B}"/>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Reading Activity</a:t>
            </a:r>
          </a:p>
        </p:txBody>
      </p:sp>
      <p:sp>
        <p:nvSpPr>
          <p:cNvPr id="9" name="Rectangle 8">
            <a:extLst>
              <a:ext uri="{FF2B5EF4-FFF2-40B4-BE49-F238E27FC236}">
                <a16:creationId xmlns:a16="http://schemas.microsoft.com/office/drawing/2014/main" id="{E495B55E-FABE-4EB7-9F72-958CE6A90DDE}"/>
              </a:ext>
            </a:extLst>
          </p:cNvPr>
          <p:cNvSpPr/>
          <p:nvPr/>
        </p:nvSpPr>
        <p:spPr>
          <a:xfrm>
            <a:off x="3048000" y="2945887"/>
            <a:ext cx="6096000" cy="532903"/>
          </a:xfrm>
          <a:prstGeom prst="rect">
            <a:avLst/>
          </a:prstGeom>
        </p:spPr>
        <p:txBody>
          <a:bodyPr>
            <a:spAutoFit/>
          </a:bodyPr>
          <a:lstStyle/>
          <a:p>
            <a:pPr algn="ct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C8340430-239C-4D57-8BB1-61DB0A8D358D}"/>
              </a:ext>
            </a:extLst>
          </p:cNvPr>
          <p:cNvSpPr/>
          <p:nvPr/>
        </p:nvSpPr>
        <p:spPr>
          <a:xfrm>
            <a:off x="838200" y="181915"/>
            <a:ext cx="11119847" cy="655755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GB" sz="1600" dirty="0">
                <a:solidFill>
                  <a:srgbClr val="000000"/>
                </a:solidFill>
                <a:ea typeface="Calibri" panose="020F0502020204030204" pitchFamily="34" charset="0"/>
                <a:cs typeface="Times New Roman" panose="02020603050405020304" pitchFamily="18" charset="0"/>
              </a:rPr>
              <a:t>1.Pick out words and phrases Steinbeck uses to present the setting in a positive light. Explain your choices.</a:t>
            </a:r>
          </a:p>
          <a:p>
            <a:pPr>
              <a:lnSpc>
                <a:spcPct val="107000"/>
              </a:lnSpc>
              <a:spcAft>
                <a:spcPts val="800"/>
              </a:spcAft>
            </a:pPr>
            <a:r>
              <a:rPr lang="en-GB" sz="1600" dirty="0"/>
              <a:t>2. How are George and Lennie different at the beginning of the novel?</a:t>
            </a:r>
          </a:p>
          <a:p>
            <a:pPr>
              <a:lnSpc>
                <a:spcPct val="107000"/>
              </a:lnSpc>
              <a:spcAft>
                <a:spcPts val="800"/>
              </a:spcAft>
            </a:pPr>
            <a:r>
              <a:rPr lang="en-GB" sz="1600" dirty="0"/>
              <a:t>3. Why do you think Lennie imitates George’s actions? What is Lennie like?</a:t>
            </a:r>
          </a:p>
          <a:p>
            <a:pPr>
              <a:lnSpc>
                <a:spcPct val="107000"/>
              </a:lnSpc>
              <a:spcAft>
                <a:spcPts val="800"/>
              </a:spcAft>
            </a:pPr>
            <a:r>
              <a:rPr lang="en-GB" sz="1600" b="1" dirty="0"/>
              <a:t>4. Find a quotation that proves George and Lennie are members of the proletariat class. Explain why you have chosen your quotation.</a:t>
            </a:r>
            <a:endParaRPr lang="en-GB" sz="1600" dirty="0"/>
          </a:p>
          <a:p>
            <a:pPr>
              <a:lnSpc>
                <a:spcPct val="107000"/>
              </a:lnSpc>
              <a:spcAft>
                <a:spcPts val="800"/>
              </a:spcAft>
            </a:pPr>
            <a:r>
              <a:rPr lang="en-GB" sz="1600" dirty="0"/>
              <a:t>5. ‘Lennie made an elaborate pantomime of innocence’ – Why does Steinbeck emphasise the childlike nature of Lennie so much?</a:t>
            </a:r>
          </a:p>
          <a:p>
            <a:pPr>
              <a:lnSpc>
                <a:spcPct val="107000"/>
              </a:lnSpc>
              <a:spcAft>
                <a:spcPts val="800"/>
              </a:spcAft>
            </a:pPr>
            <a:r>
              <a:rPr lang="en-GB" sz="1600" dirty="0"/>
              <a:t>6. Find the comparisons between Lennie and animals. Why does Steinbeck make these comparisons?</a:t>
            </a:r>
          </a:p>
          <a:p>
            <a:pPr>
              <a:lnSpc>
                <a:spcPct val="107000"/>
              </a:lnSpc>
              <a:spcAft>
                <a:spcPts val="800"/>
              </a:spcAft>
            </a:pPr>
            <a:r>
              <a:rPr lang="en-GB" sz="1600" dirty="0"/>
              <a:t>7. Why did George and Lennie have to leave the town of Weed? What did Lennie do?</a:t>
            </a:r>
          </a:p>
          <a:p>
            <a:pPr>
              <a:lnSpc>
                <a:spcPct val="107000"/>
              </a:lnSpc>
              <a:spcAft>
                <a:spcPts val="800"/>
              </a:spcAft>
            </a:pPr>
            <a:r>
              <a:rPr lang="en-GB" sz="1600" dirty="0"/>
              <a:t>8. ‘Lennie avoided the bait. He had sensed his advantage’ – What is the significance of this line? What is Steinbeck saying about Lennie?</a:t>
            </a:r>
          </a:p>
          <a:p>
            <a:pPr>
              <a:lnSpc>
                <a:spcPct val="107000"/>
              </a:lnSpc>
              <a:spcAft>
                <a:spcPts val="800"/>
              </a:spcAft>
            </a:pPr>
            <a:r>
              <a:rPr lang="en-GB" sz="1600" dirty="0"/>
              <a:t>9.  Now that you have learnt more about George and Lennie, what is your opinion of them?</a:t>
            </a:r>
          </a:p>
          <a:p>
            <a:pPr>
              <a:lnSpc>
                <a:spcPct val="107000"/>
              </a:lnSpc>
              <a:spcAft>
                <a:spcPts val="800"/>
              </a:spcAft>
            </a:pPr>
            <a:r>
              <a:rPr lang="en-GB" sz="1600" dirty="0"/>
              <a:t>10. What is George and Lennie’s ‘American Dream’? Use a quotation in your answer.</a:t>
            </a:r>
          </a:p>
          <a:p>
            <a:pPr>
              <a:lnSpc>
                <a:spcPct val="107000"/>
              </a:lnSpc>
              <a:spcAft>
                <a:spcPts val="800"/>
              </a:spcAft>
            </a:pPr>
            <a:r>
              <a:rPr lang="en-GB" sz="1600" b="1" dirty="0"/>
              <a:t>12. ‘Even though he snaps at Lennie, I think George is loyal to him and would do anything to protect him.’ To what extent do you agree? Use a quotation in your answer. </a:t>
            </a:r>
            <a:endParaRPr lang="en-GB" sz="1600" dirty="0"/>
          </a:p>
          <a:p>
            <a:pPr>
              <a:lnSpc>
                <a:spcPct val="107000"/>
              </a:lnSpc>
              <a:spcAft>
                <a:spcPts val="800"/>
              </a:spcAft>
            </a:pPr>
            <a:r>
              <a:rPr lang="en-GB" sz="1600" dirty="0"/>
              <a:t>13. “‘Hide in the brush’ said Lennie slowly.’ What kind of word is ‘slowly’? What are the connotations of this?</a:t>
            </a:r>
          </a:p>
          <a:p>
            <a:pPr>
              <a:lnSpc>
                <a:spcPct val="107000"/>
              </a:lnSpc>
              <a:spcAft>
                <a:spcPts val="800"/>
              </a:spcAft>
            </a:pPr>
            <a:r>
              <a:rPr lang="en-GB" sz="1600" b="1" dirty="0"/>
              <a:t>14. Look back over the chapter. How has Steinbeck presented the destructive power of man? Consider how nature is presented at the beginning and the effect George and Lennie have had on it.</a:t>
            </a:r>
            <a:endParaRPr lang="en-GB"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81CA3242-CDF5-4139-8F6C-101D072898A6}"/>
              </a:ext>
            </a:extLst>
          </p:cNvPr>
          <p:cNvSpPr/>
          <p:nvPr/>
        </p:nvSpPr>
        <p:spPr>
          <a:xfrm rot="544269">
            <a:off x="10015204" y="199691"/>
            <a:ext cx="1995038" cy="1149218"/>
          </a:xfrm>
          <a:prstGeom prst="rect">
            <a:avLst/>
          </a:prstGeom>
          <a:ln w="38100">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Berlin Sans FB" panose="020E0602020502020306" pitchFamily="34" charset="0"/>
              </a:rPr>
              <a:t>WANT AN EXTRA CHALLENGE?</a:t>
            </a:r>
          </a:p>
          <a:p>
            <a:pPr algn="ctr"/>
            <a:r>
              <a:rPr lang="en-GB" sz="1600" dirty="0">
                <a:latin typeface="Berlin Sans FB" panose="020E0602020502020306" pitchFamily="34" charset="0"/>
              </a:rPr>
              <a:t>Try the questions in bold!</a:t>
            </a:r>
          </a:p>
        </p:txBody>
      </p:sp>
      <p:pic>
        <p:nvPicPr>
          <p:cNvPr id="8" name="Audio 7">
            <a:hlinkClick r:id="" action="ppaction://media"/>
            <a:extLst>
              <a:ext uri="{FF2B5EF4-FFF2-40B4-BE49-F238E27FC236}">
                <a16:creationId xmlns:a16="http://schemas.microsoft.com/office/drawing/2014/main" id="{0B779712-958E-4C0A-B48A-76EAA4CF53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68717335"/>
      </p:ext>
    </p:extLst>
  </p:cSld>
  <p:clrMapOvr>
    <a:masterClrMapping/>
  </p:clrMapOvr>
  <mc:AlternateContent xmlns:mc="http://schemas.openxmlformats.org/markup-compatibility/2006" xmlns:p14="http://schemas.microsoft.com/office/powerpoint/2010/main">
    <mc:Choice Requires="p14">
      <p:transition spd="med" p14:dur="700" advTm="1877330">
        <p:fade/>
      </p:transition>
    </mc:Choice>
    <mc:Fallback xmlns="">
      <p:transition spd="med" advTm="1877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720</Words>
  <Application>Microsoft Office PowerPoint</Application>
  <PresentationFormat>Widescreen</PresentationFormat>
  <Paragraphs>60</Paragraphs>
  <Slides>6</Slides>
  <Notes>1</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Berlin Sans FB</vt:lpstr>
      <vt:lpstr>Calibri</vt:lpstr>
      <vt:lpstr>Calibri Light</vt:lpstr>
      <vt:lpstr>Century Gothic</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Pryke</dc:creator>
  <cp:lastModifiedBy>B Graham</cp:lastModifiedBy>
  <cp:revision>60</cp:revision>
  <dcterms:created xsi:type="dcterms:W3CDTF">2017-08-26T15:21:20Z</dcterms:created>
  <dcterms:modified xsi:type="dcterms:W3CDTF">2021-01-07T09:03:52Z</dcterms:modified>
</cp:coreProperties>
</file>