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4" r:id="rId3"/>
    <p:sldId id="257" r:id="rId4"/>
    <p:sldId id="259" r:id="rId5"/>
    <p:sldId id="273" r:id="rId6"/>
    <p:sldId id="260" r:id="rId7"/>
    <p:sldId id="263" r:id="rId8"/>
    <p:sldId id="265" r:id="rId9"/>
    <p:sldId id="271" r:id="rId10"/>
    <p:sldId id="272"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960729-3418-4DC5-B78D-1F4E6925D6C1}" type="datetimeFigureOut">
              <a:rPr lang="en-US" smtClean="0"/>
              <a:pPr/>
              <a:t>11/13/2020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07027-A314-4767-8AF2-60F0BA982ED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1407027-A314-4767-8AF2-60F0BA982EDF}"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E79CD5-BCD6-4EF7-A45B-75B3E5325321}" type="slidenum">
              <a:rPr lang="en-GB" smtClean="0"/>
              <a:pPr/>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E6CFFB-3048-44F1-BA32-465160EC9F40}" type="datetimeFigureOut">
              <a:rPr lang="en-GB" smtClean="0"/>
              <a:pPr/>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E79CD5-BCD6-4EF7-A45B-75B3E5325321}" type="slidenum">
              <a:rPr lang="en-GB" smtClean="0"/>
              <a:pPr/>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2E6CFFB-3048-44F1-BA32-465160EC9F40}" type="datetimeFigureOut">
              <a:rPr lang="en-GB" smtClean="0"/>
              <a:pPr/>
              <a:t>13/11/2020</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EE79CD5-BCD6-4EF7-A45B-75B3E532532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3200" dirty="0"/>
              <a:t>Act 4 Scene 1</a:t>
            </a:r>
            <a:endParaRPr lang="en-GB" sz="3200" dirty="0"/>
          </a:p>
        </p:txBody>
      </p:sp>
      <p:sp>
        <p:nvSpPr>
          <p:cNvPr id="2" name="Title 1"/>
          <p:cNvSpPr>
            <a:spLocks noGrp="1"/>
          </p:cNvSpPr>
          <p:nvPr>
            <p:ph type="ctrTitle"/>
          </p:nvPr>
        </p:nvSpPr>
        <p:spPr>
          <a:xfrm>
            <a:off x="1000100" y="285728"/>
            <a:ext cx="7175351" cy="3528392"/>
          </a:xfrm>
        </p:spPr>
        <p:txBody>
          <a:bodyPr/>
          <a:lstStyle/>
          <a:p>
            <a:pPr algn="ctr"/>
            <a:r>
              <a:rPr lang="en-US" dirty="0"/>
              <a:t>A Midsummer Night’s Dream</a:t>
            </a:r>
            <a:br>
              <a:rPr lang="en-US" dirty="0"/>
            </a:br>
            <a:br>
              <a:rPr lang="en-US" dirty="0"/>
            </a:br>
            <a:r>
              <a:rPr lang="en-US" sz="4000" dirty="0"/>
              <a:t>by William Shakespeare</a:t>
            </a:r>
            <a:endParaRPr lang="en-GB" dirty="0"/>
          </a:p>
        </p:txBody>
      </p:sp>
      <p:pic>
        <p:nvPicPr>
          <p:cNvPr id="2050" name="Picture 2"/>
          <p:cNvPicPr>
            <a:picLocks noChangeAspect="1" noChangeArrowheads="1"/>
          </p:cNvPicPr>
          <p:nvPr/>
        </p:nvPicPr>
        <p:blipFill>
          <a:blip r:embed="rId2"/>
          <a:srcRect/>
          <a:stretch>
            <a:fillRect/>
          </a:stretch>
        </p:blipFill>
        <p:spPr bwMode="auto">
          <a:xfrm>
            <a:off x="1000100" y="2143116"/>
            <a:ext cx="7000892" cy="2214554"/>
          </a:xfrm>
          <a:prstGeom prst="rect">
            <a:avLst/>
          </a:prstGeom>
          <a:noFill/>
          <a:ln w="9525">
            <a:noFill/>
            <a:miter lim="800000"/>
            <a:headEnd/>
            <a:tailEnd/>
          </a:ln>
          <a:effectLst/>
        </p:spPr>
      </p:pic>
    </p:spTree>
    <p:extLst>
      <p:ext uri="{BB962C8B-B14F-4D97-AF65-F5344CB8AC3E}">
        <p14:creationId xmlns:p14="http://schemas.microsoft.com/office/powerpoint/2010/main" val="35977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800" u="sng" dirty="0"/>
              <a:t>Act 4 Scene 1 (p103 Ca, P60 Ox)</a:t>
            </a:r>
            <a:br>
              <a:rPr lang="en-GB" sz="2800" dirty="0"/>
            </a:br>
            <a:r>
              <a:rPr lang="en-GB" sz="4000" dirty="0"/>
              <a:t> </a:t>
            </a:r>
            <a:br>
              <a:rPr lang="en-GB" sz="4000" dirty="0"/>
            </a:br>
            <a:endParaRPr lang="en-GB" sz="4000" dirty="0"/>
          </a:p>
        </p:txBody>
      </p:sp>
      <p:sp>
        <p:nvSpPr>
          <p:cNvPr id="3" name="Content Placeholder 2"/>
          <p:cNvSpPr>
            <a:spLocks noGrp="1"/>
          </p:cNvSpPr>
          <p:nvPr>
            <p:ph sz="quarter" idx="13"/>
          </p:nvPr>
        </p:nvSpPr>
        <p:spPr>
          <a:xfrm>
            <a:off x="928662" y="500042"/>
            <a:ext cx="7786742" cy="6357958"/>
          </a:xfrm>
        </p:spPr>
        <p:txBody>
          <a:bodyPr>
            <a:normAutofit fontScale="62500" lnSpcReduction="20000"/>
          </a:bodyPr>
          <a:lstStyle/>
          <a:p>
            <a:endParaRPr lang="en-GB" dirty="0"/>
          </a:p>
          <a:p>
            <a:pPr>
              <a:buNone/>
            </a:pPr>
            <a:r>
              <a:rPr lang="en-GB" sz="3600" b="1" dirty="0">
                <a:latin typeface="Arial Black" pitchFamily="34" charset="0"/>
              </a:rPr>
              <a:t>OBERON </a:t>
            </a:r>
            <a:r>
              <a:rPr lang="en-GB" sz="3600" b="1" dirty="0" err="1">
                <a:latin typeface="Arial Black" pitchFamily="34" charset="0"/>
              </a:rPr>
              <a:t>contd</a:t>
            </a:r>
            <a:endParaRPr lang="en-GB" sz="3600" dirty="0">
              <a:latin typeface="Arial Black" pitchFamily="34" charset="0"/>
            </a:endParaRPr>
          </a:p>
          <a:p>
            <a:pPr>
              <a:buNone/>
            </a:pPr>
            <a:r>
              <a:rPr lang="en-GB" sz="3600" dirty="0">
                <a:latin typeface="Arial Black" pitchFamily="34" charset="0"/>
              </a:rPr>
              <a:t>From off the head of this Athenian swain;</a:t>
            </a:r>
          </a:p>
          <a:p>
            <a:pPr>
              <a:buNone/>
            </a:pPr>
            <a:r>
              <a:rPr lang="en-GB" sz="3600" dirty="0">
                <a:latin typeface="Arial Black" pitchFamily="34" charset="0"/>
              </a:rPr>
              <a:t>That, he awaking when the other do,</a:t>
            </a:r>
          </a:p>
          <a:p>
            <a:pPr>
              <a:buNone/>
            </a:pPr>
            <a:r>
              <a:rPr lang="en-GB" sz="3600" dirty="0">
                <a:latin typeface="Arial Black" pitchFamily="34" charset="0"/>
              </a:rPr>
              <a:t>May all to Athens back again repair</a:t>
            </a:r>
          </a:p>
          <a:p>
            <a:pPr>
              <a:buNone/>
            </a:pPr>
            <a:r>
              <a:rPr lang="en-GB" sz="3600" dirty="0">
                <a:latin typeface="Arial Black" pitchFamily="34" charset="0"/>
              </a:rPr>
              <a:t>And think no more of this night's</a:t>
            </a:r>
          </a:p>
          <a:p>
            <a:pPr>
              <a:buNone/>
            </a:pPr>
            <a:r>
              <a:rPr lang="en-GB" sz="3600" dirty="0">
                <a:latin typeface="Arial Black" pitchFamily="34" charset="0"/>
              </a:rPr>
              <a:t>accidents</a:t>
            </a:r>
          </a:p>
          <a:p>
            <a:pPr>
              <a:buNone/>
            </a:pPr>
            <a:r>
              <a:rPr lang="en-GB" sz="3600" dirty="0">
                <a:latin typeface="Arial Black" pitchFamily="34" charset="0"/>
              </a:rPr>
              <a:t>But as the fierce vexation of a dream.</a:t>
            </a:r>
          </a:p>
          <a:p>
            <a:pPr>
              <a:buNone/>
            </a:pPr>
            <a:r>
              <a:rPr lang="en-GB" sz="3600" dirty="0">
                <a:latin typeface="Arial Black" pitchFamily="34" charset="0"/>
              </a:rPr>
              <a:t>But first I will release the fairy queen.</a:t>
            </a:r>
          </a:p>
          <a:p>
            <a:pPr>
              <a:buNone/>
            </a:pPr>
            <a:r>
              <a:rPr lang="en-GB" sz="3600" dirty="0">
                <a:solidFill>
                  <a:srgbClr val="FF0000"/>
                </a:solidFill>
                <a:latin typeface="Arial Black" pitchFamily="34" charset="0"/>
              </a:rPr>
              <a:t>Be as thou </a:t>
            </a:r>
            <a:r>
              <a:rPr lang="en-GB" sz="3600" dirty="0" err="1">
                <a:solidFill>
                  <a:srgbClr val="FF0000"/>
                </a:solidFill>
                <a:latin typeface="Arial Black" pitchFamily="34" charset="0"/>
              </a:rPr>
              <a:t>wast</a:t>
            </a:r>
            <a:r>
              <a:rPr lang="en-GB" sz="3600" dirty="0">
                <a:solidFill>
                  <a:srgbClr val="FF0000"/>
                </a:solidFill>
                <a:latin typeface="Arial Black" pitchFamily="34" charset="0"/>
              </a:rPr>
              <a:t> wont to be;</a:t>
            </a:r>
          </a:p>
          <a:p>
            <a:pPr>
              <a:buNone/>
            </a:pPr>
            <a:r>
              <a:rPr lang="en-GB" sz="3600" dirty="0">
                <a:solidFill>
                  <a:srgbClr val="FF0000"/>
                </a:solidFill>
                <a:latin typeface="Arial Black" pitchFamily="34" charset="0"/>
              </a:rPr>
              <a:t>See as thou </a:t>
            </a:r>
            <a:r>
              <a:rPr lang="en-GB" sz="3600" dirty="0" err="1">
                <a:solidFill>
                  <a:srgbClr val="FF0000"/>
                </a:solidFill>
                <a:latin typeface="Arial Black" pitchFamily="34" charset="0"/>
              </a:rPr>
              <a:t>wast</a:t>
            </a:r>
            <a:r>
              <a:rPr lang="en-GB" sz="3600" dirty="0">
                <a:solidFill>
                  <a:srgbClr val="FF0000"/>
                </a:solidFill>
                <a:latin typeface="Arial Black" pitchFamily="34" charset="0"/>
              </a:rPr>
              <a:t> wont to see:</a:t>
            </a:r>
          </a:p>
          <a:p>
            <a:pPr>
              <a:buNone/>
            </a:pPr>
            <a:r>
              <a:rPr lang="en-GB" sz="3600" dirty="0">
                <a:solidFill>
                  <a:srgbClr val="FF0000"/>
                </a:solidFill>
                <a:latin typeface="Arial Black" pitchFamily="34" charset="0"/>
              </a:rPr>
              <a:t>Dian's bud o'er Cupid's flower</a:t>
            </a:r>
          </a:p>
          <a:p>
            <a:pPr>
              <a:buNone/>
            </a:pPr>
            <a:r>
              <a:rPr lang="en-GB" sz="3600" dirty="0">
                <a:solidFill>
                  <a:srgbClr val="FF0000"/>
                </a:solidFill>
                <a:latin typeface="Arial Black" pitchFamily="34" charset="0"/>
              </a:rPr>
              <a:t>Hath such force and blessed power.</a:t>
            </a:r>
          </a:p>
          <a:p>
            <a:pPr>
              <a:buNone/>
            </a:pPr>
            <a:r>
              <a:rPr lang="en-GB" sz="3600" dirty="0">
                <a:latin typeface="Arial Black" pitchFamily="34" charset="0"/>
              </a:rPr>
              <a:t>Now, my </a:t>
            </a:r>
            <a:r>
              <a:rPr lang="en-GB" sz="3600" dirty="0" err="1">
                <a:latin typeface="Arial Black" pitchFamily="34" charset="0"/>
              </a:rPr>
              <a:t>Titania</a:t>
            </a:r>
            <a:r>
              <a:rPr lang="en-GB" sz="3600" dirty="0">
                <a:latin typeface="Arial Black" pitchFamily="34" charset="0"/>
              </a:rPr>
              <a:t>; wake you, my sweet</a:t>
            </a:r>
          </a:p>
          <a:p>
            <a:pPr>
              <a:buNone/>
            </a:pPr>
            <a:r>
              <a:rPr lang="en-GB" sz="3600" dirty="0">
                <a:latin typeface="Arial Black" pitchFamily="34" charset="0"/>
              </a:rPr>
              <a:t>queen.</a:t>
            </a:r>
          </a:p>
          <a:p>
            <a:pPr>
              <a:buNone/>
            </a:pPr>
            <a:r>
              <a:rPr lang="en-GB" sz="3600" dirty="0">
                <a:latin typeface="Arial Black" pitchFamily="34" charset="0"/>
              </a:rPr>
              <a:t> </a:t>
            </a:r>
          </a:p>
        </p:txBody>
      </p:sp>
      <p:pic>
        <p:nvPicPr>
          <p:cNvPr id="7" name="Picture 2"/>
          <p:cNvPicPr>
            <a:picLocks noChangeAspect="1" noChangeArrowheads="1"/>
          </p:cNvPicPr>
          <p:nvPr/>
        </p:nvPicPr>
        <p:blipFill>
          <a:blip r:embed="rId2"/>
          <a:srcRect/>
          <a:stretch>
            <a:fillRect/>
          </a:stretch>
        </p:blipFill>
        <p:spPr bwMode="auto">
          <a:xfrm>
            <a:off x="7072330" y="3571876"/>
            <a:ext cx="1848808" cy="3071810"/>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9" name="TextBox 8">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pPr marL="0" indent="0" algn="l">
              <a:buNone/>
            </a:pPr>
            <a:r>
              <a:rPr lang="en-GB" sz="4000" dirty="0"/>
              <a:t>Tasks</a:t>
            </a:r>
          </a:p>
        </p:txBody>
      </p:sp>
      <p:sp>
        <p:nvSpPr>
          <p:cNvPr id="3" name="Content Placeholder 2"/>
          <p:cNvSpPr>
            <a:spLocks noGrp="1"/>
          </p:cNvSpPr>
          <p:nvPr>
            <p:ph sz="quarter" idx="13"/>
          </p:nvPr>
        </p:nvSpPr>
        <p:spPr>
          <a:xfrm>
            <a:off x="928662" y="642918"/>
            <a:ext cx="7858180" cy="5857916"/>
          </a:xfrm>
        </p:spPr>
        <p:txBody>
          <a:bodyPr>
            <a:noAutofit/>
          </a:bodyPr>
          <a:lstStyle/>
          <a:p>
            <a:pPr>
              <a:buNone/>
            </a:pPr>
            <a:r>
              <a:rPr lang="en-GB" sz="1200" b="1" u="sng" dirty="0">
                <a:latin typeface="Arial Black" pitchFamily="34" charset="0"/>
              </a:rPr>
              <a:t>Your tasks:</a:t>
            </a:r>
            <a:endParaRPr lang="en-GB" sz="1200" dirty="0">
              <a:latin typeface="Arial Black" pitchFamily="34" charset="0"/>
            </a:endParaRPr>
          </a:p>
          <a:p>
            <a:pPr>
              <a:buNone/>
            </a:pPr>
            <a:r>
              <a:rPr lang="en-GB" sz="1200" dirty="0">
                <a:latin typeface="Arial Black" pitchFamily="34" charset="0"/>
              </a:rPr>
              <a:t>1.Re-read and annotate the extract – what does he call Bottom? Underline/highlight any interesting or unusual words, insults, how does he refer to </a:t>
            </a:r>
            <a:r>
              <a:rPr lang="en-GB" sz="1200" dirty="0" err="1">
                <a:latin typeface="Arial Black" pitchFamily="34" charset="0"/>
              </a:rPr>
              <a:t>Titania</a:t>
            </a:r>
            <a:r>
              <a:rPr lang="en-GB" sz="1200" dirty="0">
                <a:latin typeface="Arial Black" pitchFamily="34" charset="0"/>
              </a:rPr>
              <a:t> at the end?</a:t>
            </a:r>
          </a:p>
          <a:p>
            <a:pPr>
              <a:buNone/>
            </a:pPr>
            <a:r>
              <a:rPr lang="en-GB" sz="1200" dirty="0">
                <a:latin typeface="Arial Black" pitchFamily="34" charset="0"/>
              </a:rPr>
              <a:t> </a:t>
            </a:r>
          </a:p>
          <a:p>
            <a:pPr>
              <a:buNone/>
            </a:pPr>
            <a:r>
              <a:rPr lang="en-GB" sz="1200" dirty="0">
                <a:latin typeface="Arial Black" pitchFamily="34" charset="0"/>
              </a:rPr>
              <a:t>2.  Quotation finder: Find a ½ quotations which …</a:t>
            </a:r>
          </a:p>
          <a:p>
            <a:pPr>
              <a:buNone/>
            </a:pPr>
            <a:r>
              <a:rPr lang="en-GB" sz="1200" dirty="0">
                <a:latin typeface="Arial Black" pitchFamily="34" charset="0"/>
              </a:rPr>
              <a:t>a) suggests that Oberon feels bad for making a fool of </a:t>
            </a:r>
            <a:r>
              <a:rPr lang="en-GB" sz="1200" dirty="0" err="1">
                <a:latin typeface="Arial Black" pitchFamily="34" charset="0"/>
              </a:rPr>
              <a:t>Titania</a:t>
            </a:r>
            <a:r>
              <a:rPr lang="en-GB" sz="1200" dirty="0">
                <a:latin typeface="Arial Black" pitchFamily="34" charset="0"/>
              </a:rPr>
              <a:t>.</a:t>
            </a:r>
          </a:p>
          <a:p>
            <a:pPr>
              <a:buNone/>
            </a:pPr>
            <a:r>
              <a:rPr lang="en-GB" sz="1200" dirty="0">
                <a:latin typeface="Arial Black" pitchFamily="34" charset="0"/>
              </a:rPr>
              <a:t>b) shows that Oberon thinks of Bottom as a common or insignificant character.</a:t>
            </a:r>
          </a:p>
          <a:p>
            <a:pPr>
              <a:buNone/>
            </a:pPr>
            <a:r>
              <a:rPr lang="en-GB" sz="1200" dirty="0">
                <a:latin typeface="Arial Black" pitchFamily="34" charset="0"/>
              </a:rPr>
              <a:t>c) shows that Oberon has taken pleasure from winding </a:t>
            </a:r>
            <a:r>
              <a:rPr lang="en-GB" sz="1200" dirty="0" err="1">
                <a:latin typeface="Arial Black" pitchFamily="34" charset="0"/>
              </a:rPr>
              <a:t>Titania</a:t>
            </a:r>
            <a:r>
              <a:rPr lang="en-GB" sz="1200" dirty="0">
                <a:latin typeface="Arial Black" pitchFamily="34" charset="0"/>
              </a:rPr>
              <a:t> up.</a:t>
            </a:r>
          </a:p>
          <a:p>
            <a:pPr>
              <a:buNone/>
            </a:pPr>
            <a:r>
              <a:rPr lang="en-GB" sz="1200" dirty="0">
                <a:latin typeface="Arial Black" pitchFamily="34" charset="0"/>
              </a:rPr>
              <a:t>d) reveals that Oberon got what he wanted all along.</a:t>
            </a:r>
          </a:p>
          <a:p>
            <a:pPr>
              <a:buNone/>
            </a:pPr>
            <a:r>
              <a:rPr lang="en-GB" sz="1200" dirty="0">
                <a:latin typeface="Arial Black" pitchFamily="34" charset="0"/>
              </a:rPr>
              <a:t>e) shows the audience that Oberon wants it all to be over and nothing</a:t>
            </a:r>
          </a:p>
          <a:p>
            <a:pPr>
              <a:buNone/>
            </a:pPr>
            <a:r>
              <a:rPr lang="en-GB" sz="1200" dirty="0">
                <a:latin typeface="Arial Black" pitchFamily="34" charset="0"/>
              </a:rPr>
              <a:t>more than a dream.</a:t>
            </a:r>
          </a:p>
          <a:p>
            <a:pPr>
              <a:buNone/>
            </a:pPr>
            <a:r>
              <a:rPr lang="en-GB" sz="1200" dirty="0">
                <a:latin typeface="Arial Black" pitchFamily="34" charset="0"/>
              </a:rPr>
              <a:t>f) shows that, once released from the effect of the potion, </a:t>
            </a:r>
            <a:r>
              <a:rPr lang="en-GB" sz="1200" dirty="0" err="1">
                <a:latin typeface="Arial Black" pitchFamily="34" charset="0"/>
              </a:rPr>
              <a:t>Titania</a:t>
            </a:r>
            <a:r>
              <a:rPr lang="en-GB" sz="1200" dirty="0">
                <a:latin typeface="Arial Black" pitchFamily="34" charset="0"/>
              </a:rPr>
              <a:t> is</a:t>
            </a:r>
          </a:p>
          <a:p>
            <a:pPr>
              <a:buNone/>
            </a:pPr>
            <a:r>
              <a:rPr lang="en-GB" sz="1200" dirty="0">
                <a:latin typeface="Arial Black" pitchFamily="34" charset="0"/>
              </a:rPr>
              <a:t>repulsed by Bottom.</a:t>
            </a:r>
          </a:p>
          <a:p>
            <a:pPr>
              <a:buNone/>
            </a:pPr>
            <a:r>
              <a:rPr lang="en-GB" sz="1200" dirty="0">
                <a:latin typeface="Arial Black" pitchFamily="34" charset="0"/>
              </a:rPr>
              <a:t>g) that Bottom will be the same once again.</a:t>
            </a:r>
          </a:p>
          <a:p>
            <a:pPr>
              <a:buNone/>
            </a:pPr>
            <a:r>
              <a:rPr lang="en-GB" sz="1200" dirty="0">
                <a:latin typeface="Arial Black" pitchFamily="34" charset="0"/>
              </a:rPr>
              <a:t> </a:t>
            </a:r>
          </a:p>
          <a:p>
            <a:pPr>
              <a:buNone/>
            </a:pPr>
            <a:r>
              <a:rPr lang="en-GB" sz="1200" dirty="0">
                <a:latin typeface="Arial Black" pitchFamily="34" charset="0"/>
              </a:rPr>
              <a:t>3. See the lines in bold which begin: ‘</a:t>
            </a:r>
            <a:r>
              <a:rPr lang="en-GB" sz="1200" b="1" dirty="0">
                <a:latin typeface="Arial Black" pitchFamily="34" charset="0"/>
              </a:rPr>
              <a:t>Be as thou </a:t>
            </a:r>
            <a:r>
              <a:rPr lang="en-GB" sz="1200" b="1" dirty="0" err="1">
                <a:latin typeface="Arial Black" pitchFamily="34" charset="0"/>
              </a:rPr>
              <a:t>wast</a:t>
            </a:r>
            <a:r>
              <a:rPr lang="en-GB" sz="1200" b="1" dirty="0">
                <a:latin typeface="Arial Black" pitchFamily="34" charset="0"/>
              </a:rPr>
              <a:t> wont to be;’</a:t>
            </a:r>
            <a:endParaRPr lang="en-GB" sz="1200" dirty="0">
              <a:latin typeface="Arial Black" pitchFamily="34" charset="0"/>
            </a:endParaRPr>
          </a:p>
          <a:p>
            <a:pPr>
              <a:buNone/>
            </a:pPr>
            <a:r>
              <a:rPr lang="en-GB" sz="1200" dirty="0">
                <a:latin typeface="Arial Black" pitchFamily="34" charset="0"/>
              </a:rPr>
              <a:t>a) Say them out loud to your self – (you may need to do this quietly). Listen to how it sounds, can you hear a rhythm? What has created this?</a:t>
            </a:r>
          </a:p>
          <a:p>
            <a:pPr>
              <a:buNone/>
            </a:pPr>
            <a:r>
              <a:rPr lang="en-GB" sz="1200" dirty="0">
                <a:latin typeface="Arial Black" pitchFamily="34" charset="0"/>
              </a:rPr>
              <a:t>b) What do you notice about HOW these lines differ from </a:t>
            </a:r>
            <a:r>
              <a:rPr lang="en-GB" sz="1200" dirty="0" err="1">
                <a:latin typeface="Arial Black" pitchFamily="34" charset="0"/>
              </a:rPr>
              <a:t>Oberons</a:t>
            </a:r>
            <a:r>
              <a:rPr lang="en-GB" sz="1200" dirty="0">
                <a:latin typeface="Arial Black" pitchFamily="34" charset="0"/>
              </a:rPr>
              <a:t>’ usual speech?</a:t>
            </a:r>
          </a:p>
          <a:p>
            <a:pPr>
              <a:buNone/>
            </a:pPr>
            <a:r>
              <a:rPr lang="en-GB" sz="1200" dirty="0">
                <a:latin typeface="Arial Black" pitchFamily="34" charset="0"/>
              </a:rPr>
              <a:t>c) What is Oberon doing at this moment when he is saying these 4 lines?</a:t>
            </a:r>
          </a:p>
          <a:p>
            <a:pPr>
              <a:buNone/>
            </a:pPr>
            <a:r>
              <a:rPr lang="en-GB" sz="1200" dirty="0">
                <a:latin typeface="Arial Black" pitchFamily="34" charset="0"/>
              </a:rPr>
              <a:t> </a:t>
            </a:r>
          </a:p>
          <a:p>
            <a:pPr>
              <a:buNone/>
            </a:pPr>
            <a:r>
              <a:rPr lang="en-GB" sz="1200" b="1" dirty="0">
                <a:latin typeface="Arial Black" pitchFamily="34" charset="0"/>
              </a:rPr>
              <a:t>Challenge:</a:t>
            </a:r>
            <a:r>
              <a:rPr lang="en-GB" sz="1200" dirty="0">
                <a:latin typeface="Arial Black" pitchFamily="34" charset="0"/>
              </a:rPr>
              <a:t> Why do you think Shakespeare used this  language and rhythm in the four lines in task 3? What is the effect. What is Oberon doing? </a:t>
            </a:r>
          </a:p>
          <a:p>
            <a:pPr>
              <a:buNone/>
            </a:pPr>
            <a:r>
              <a:rPr lang="en-GB" sz="1200" dirty="0">
                <a:latin typeface="Arial Black" pitchFamily="34" charset="0"/>
              </a:rPr>
              <a:t> </a:t>
            </a:r>
          </a:p>
          <a:p>
            <a:pPr>
              <a:buNone/>
            </a:pPr>
            <a:r>
              <a:rPr lang="en-GB" sz="1200" dirty="0">
                <a:latin typeface="Arial Black" pitchFamily="34" charset="0"/>
              </a:rPr>
              <a:t> </a:t>
            </a:r>
          </a:p>
          <a:p>
            <a:pPr>
              <a:buNone/>
            </a:pPr>
            <a:r>
              <a:rPr lang="en-GB" sz="1200" dirty="0"/>
              <a:t> </a:t>
            </a:r>
          </a:p>
          <a:p>
            <a:pPr>
              <a:buFont typeface="Arial" pitchFamily="34" charset="0"/>
              <a:buChar char="•"/>
            </a:pPr>
            <a:endParaRPr lang="en-GB" sz="1200" dirty="0"/>
          </a:p>
        </p:txBody>
      </p:sp>
      <p:sp>
        <p:nvSpPr>
          <p:cNvPr id="4" name="TextBox 3">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56912" cy="1143000"/>
          </a:xfrm>
        </p:spPr>
        <p:txBody>
          <a:bodyPr/>
          <a:lstStyle/>
          <a:p>
            <a:pPr algn="l"/>
            <a:r>
              <a:rPr lang="en-US" sz="2800" dirty="0">
                <a:latin typeface="Arial Black" pitchFamily="34" charset="0"/>
              </a:rPr>
              <a:t> Starter: Prediction</a:t>
            </a:r>
            <a:endParaRPr lang="en-GB" sz="2800" dirty="0">
              <a:latin typeface="Arial Black" pitchFamily="34" charset="0"/>
            </a:endParaRPr>
          </a:p>
        </p:txBody>
      </p:sp>
      <p:sp>
        <p:nvSpPr>
          <p:cNvPr id="3" name="Content Placeholder 2"/>
          <p:cNvSpPr>
            <a:spLocks noGrp="1"/>
          </p:cNvSpPr>
          <p:nvPr>
            <p:ph sz="quarter" idx="13"/>
          </p:nvPr>
        </p:nvSpPr>
        <p:spPr>
          <a:xfrm>
            <a:off x="1428728" y="1000108"/>
            <a:ext cx="6400800" cy="4071966"/>
          </a:xfrm>
        </p:spPr>
        <p:txBody>
          <a:bodyPr/>
          <a:lstStyle/>
          <a:p>
            <a:pPr>
              <a:buNone/>
            </a:pPr>
            <a:endParaRPr lang="en-GB" dirty="0"/>
          </a:p>
          <a:p>
            <a:endParaRPr lang="en-GB" dirty="0"/>
          </a:p>
        </p:txBody>
      </p:sp>
      <p:pic>
        <p:nvPicPr>
          <p:cNvPr id="3074" name="Picture 2"/>
          <p:cNvPicPr>
            <a:picLocks noChangeAspect="1" noChangeArrowheads="1"/>
          </p:cNvPicPr>
          <p:nvPr/>
        </p:nvPicPr>
        <p:blipFill>
          <a:blip r:embed="rId2"/>
          <a:srcRect/>
          <a:stretch>
            <a:fillRect/>
          </a:stretch>
        </p:blipFill>
        <p:spPr bwMode="auto">
          <a:xfrm>
            <a:off x="6500826" y="285728"/>
            <a:ext cx="2134806" cy="157163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071538" y="4429132"/>
            <a:ext cx="1824851" cy="1900258"/>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8" name="TextBox 7"/>
          <p:cNvSpPr txBox="1"/>
          <p:nvPr/>
        </p:nvSpPr>
        <p:spPr>
          <a:xfrm>
            <a:off x="1428728" y="1857364"/>
            <a:ext cx="6643734" cy="2554545"/>
          </a:xfrm>
          <a:prstGeom prst="rect">
            <a:avLst/>
          </a:prstGeom>
          <a:noFill/>
        </p:spPr>
        <p:txBody>
          <a:bodyPr wrap="square" rtlCol="0">
            <a:spAutoFit/>
          </a:bodyPr>
          <a:lstStyle/>
          <a:p>
            <a:r>
              <a:rPr lang="en-GB" sz="2000" dirty="0">
                <a:latin typeface="Arial Black" pitchFamily="34" charset="0"/>
              </a:rPr>
              <a:t>Oberon removes the spell from </a:t>
            </a:r>
            <a:r>
              <a:rPr lang="en-GB" sz="2000" dirty="0" err="1">
                <a:latin typeface="Arial Black" pitchFamily="34" charset="0"/>
              </a:rPr>
              <a:t>Titania</a:t>
            </a:r>
            <a:r>
              <a:rPr lang="en-GB" sz="2000" dirty="0">
                <a:latin typeface="Arial Black" pitchFamily="34" charset="0"/>
              </a:rPr>
              <a:t> and she wakes up from her drug-induced sleep.</a:t>
            </a:r>
          </a:p>
          <a:p>
            <a:endParaRPr lang="en-GB" sz="2000" dirty="0">
              <a:latin typeface="Arial Black" pitchFamily="34" charset="0"/>
            </a:endParaRPr>
          </a:p>
          <a:p>
            <a:r>
              <a:rPr lang="en-GB" sz="2000" dirty="0">
                <a:latin typeface="Arial Black" pitchFamily="34" charset="0"/>
              </a:rPr>
              <a:t>How do you think she reacts? </a:t>
            </a:r>
          </a:p>
          <a:p>
            <a:endParaRPr lang="en-GB" sz="2000" dirty="0">
              <a:latin typeface="Arial Black" pitchFamily="34" charset="0"/>
            </a:endParaRPr>
          </a:p>
          <a:p>
            <a:r>
              <a:rPr lang="en-GB" sz="2000" dirty="0">
                <a:latin typeface="Arial Black" pitchFamily="34" charset="0"/>
              </a:rPr>
              <a:t>Write your answer quickly – put your thoughts down immediately.</a:t>
            </a:r>
          </a:p>
          <a:p>
            <a:r>
              <a:rPr lang="en-GB" sz="2000" dirty="0">
                <a:latin typeface="Arial Black" pitchFamily="34" charset="0"/>
              </a:rPr>
              <a:t>Use: mind map, bullet points or paragraph.</a:t>
            </a:r>
          </a:p>
        </p:txBody>
      </p:sp>
    </p:spTree>
    <p:extLst>
      <p:ext uri="{BB962C8B-B14F-4D97-AF65-F5344CB8AC3E}">
        <p14:creationId xmlns:p14="http://schemas.microsoft.com/office/powerpoint/2010/main" val="222192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32656"/>
            <a:ext cx="6512511" cy="1143000"/>
          </a:xfrm>
        </p:spPr>
        <p:txBody>
          <a:bodyPr/>
          <a:lstStyle/>
          <a:p>
            <a:pPr algn="l"/>
            <a:r>
              <a:rPr lang="en-US" dirty="0"/>
              <a:t>Learning Objective:</a:t>
            </a:r>
            <a:endParaRPr lang="en-GB" dirty="0"/>
          </a:p>
        </p:txBody>
      </p:sp>
      <p:sp>
        <p:nvSpPr>
          <p:cNvPr id="3" name="Content Placeholder 2"/>
          <p:cNvSpPr>
            <a:spLocks noGrp="1"/>
          </p:cNvSpPr>
          <p:nvPr>
            <p:ph sz="quarter" idx="13"/>
          </p:nvPr>
        </p:nvSpPr>
        <p:spPr>
          <a:xfrm>
            <a:off x="1187624" y="1916832"/>
            <a:ext cx="6400800" cy="3474720"/>
          </a:xfrm>
        </p:spPr>
        <p:txBody>
          <a:bodyPr/>
          <a:lstStyle/>
          <a:p>
            <a:r>
              <a:rPr lang="en-US" dirty="0"/>
              <a:t>Examining how language in Act 4 of ‘A Midsummer Night’s Dream’ reveals the reactions of characters to events.</a:t>
            </a:r>
          </a:p>
          <a:p>
            <a:r>
              <a:rPr lang="en-US" dirty="0"/>
              <a:t>Noting the characters who explain their </a:t>
            </a:r>
            <a:r>
              <a:rPr lang="en-US" dirty="0" err="1"/>
              <a:t>behaviour</a:t>
            </a:r>
            <a:r>
              <a:rPr lang="en-US" dirty="0"/>
              <a:t> by saying they were dreaming or under a spell.</a:t>
            </a:r>
          </a:p>
        </p:txBody>
      </p:sp>
      <p:pic>
        <p:nvPicPr>
          <p:cNvPr id="4" name="Picture 2"/>
          <p:cNvPicPr>
            <a:picLocks noChangeAspect="1" noChangeArrowheads="1"/>
          </p:cNvPicPr>
          <p:nvPr/>
        </p:nvPicPr>
        <p:blipFill>
          <a:blip r:embed="rId2"/>
          <a:srcRect/>
          <a:stretch>
            <a:fillRect/>
          </a:stretch>
        </p:blipFill>
        <p:spPr bwMode="auto">
          <a:xfrm>
            <a:off x="1071538" y="4429132"/>
            <a:ext cx="7000892" cy="221455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Content</a:t>
            </a:r>
          </a:p>
        </p:txBody>
      </p:sp>
    </p:spTree>
    <p:extLst>
      <p:ext uri="{BB962C8B-B14F-4D97-AF65-F5344CB8AC3E}">
        <p14:creationId xmlns:p14="http://schemas.microsoft.com/office/powerpoint/2010/main" val="100009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512511" cy="1143000"/>
          </a:xfrm>
        </p:spPr>
        <p:txBody>
          <a:bodyPr/>
          <a:lstStyle/>
          <a:p>
            <a:pPr algn="l"/>
            <a:r>
              <a:rPr lang="en-US" dirty="0"/>
              <a:t>Progress Indicators:</a:t>
            </a:r>
            <a:endParaRPr lang="en-GB" dirty="0"/>
          </a:p>
        </p:txBody>
      </p:sp>
      <p:sp>
        <p:nvSpPr>
          <p:cNvPr id="3" name="Content Placeholder 2"/>
          <p:cNvSpPr>
            <a:spLocks noGrp="1"/>
          </p:cNvSpPr>
          <p:nvPr>
            <p:ph sz="quarter" idx="13"/>
          </p:nvPr>
        </p:nvSpPr>
        <p:spPr>
          <a:xfrm>
            <a:off x="971600" y="1988840"/>
            <a:ext cx="6400800" cy="3474720"/>
          </a:xfrm>
        </p:spPr>
        <p:txBody>
          <a:bodyPr/>
          <a:lstStyle/>
          <a:p>
            <a:pPr marL="45720" indent="0">
              <a:buNone/>
            </a:pPr>
            <a:r>
              <a:rPr lang="en-US" b="1" u="sng" dirty="0">
                <a:solidFill>
                  <a:schemeClr val="accent6">
                    <a:lumMod val="75000"/>
                  </a:schemeClr>
                </a:solidFill>
              </a:rPr>
              <a:t>Expected Progress</a:t>
            </a:r>
            <a:r>
              <a:rPr lang="en-US" b="1" dirty="0">
                <a:solidFill>
                  <a:schemeClr val="accent6">
                    <a:lumMod val="75000"/>
                  </a:schemeClr>
                </a:solidFill>
              </a:rPr>
              <a:t>: Understand a character’s reaction to what happened during the night.</a:t>
            </a:r>
          </a:p>
          <a:p>
            <a:pPr marL="45720" indent="0">
              <a:buNone/>
            </a:pPr>
            <a:r>
              <a:rPr lang="en-US" b="1" u="sng" dirty="0">
                <a:solidFill>
                  <a:schemeClr val="bg2">
                    <a:lumMod val="25000"/>
                  </a:schemeClr>
                </a:solidFill>
              </a:rPr>
              <a:t>Good Progress</a:t>
            </a:r>
            <a:r>
              <a:rPr lang="en-US" b="1" dirty="0">
                <a:solidFill>
                  <a:schemeClr val="bg2">
                    <a:lumMod val="25000"/>
                  </a:schemeClr>
                </a:solidFill>
              </a:rPr>
              <a:t>: Explain why the character has the reaction they do.</a:t>
            </a:r>
          </a:p>
          <a:p>
            <a:pPr marL="45720" indent="0">
              <a:buNone/>
            </a:pPr>
            <a:r>
              <a:rPr lang="en-US" b="1" u="sng" dirty="0">
                <a:solidFill>
                  <a:srgbClr val="008000"/>
                </a:solidFill>
              </a:rPr>
              <a:t>Outstanding Progress</a:t>
            </a:r>
            <a:r>
              <a:rPr lang="en-US" b="1" dirty="0">
                <a:solidFill>
                  <a:srgbClr val="008000"/>
                </a:solidFill>
              </a:rPr>
              <a:t>: Make inferences about the character’s reaction based on their use of language.</a:t>
            </a:r>
            <a:endParaRPr lang="en-GB" b="1" dirty="0">
              <a:solidFill>
                <a:srgbClr val="008000"/>
              </a:solidFill>
            </a:endParaRPr>
          </a:p>
        </p:txBody>
      </p:sp>
      <p:pic>
        <p:nvPicPr>
          <p:cNvPr id="4" name="Picture 2"/>
          <p:cNvPicPr>
            <a:picLocks noChangeAspect="1" noChangeArrowheads="1"/>
          </p:cNvPicPr>
          <p:nvPr/>
        </p:nvPicPr>
        <p:blipFill>
          <a:blip r:embed="rId2"/>
          <a:srcRect/>
          <a:stretch>
            <a:fillRect/>
          </a:stretch>
        </p:blipFill>
        <p:spPr bwMode="auto">
          <a:xfrm>
            <a:off x="1214414" y="4643446"/>
            <a:ext cx="7000892" cy="2214554"/>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Content</a:t>
            </a:r>
          </a:p>
        </p:txBody>
      </p:sp>
    </p:spTree>
    <p:extLst>
      <p:ext uri="{BB962C8B-B14F-4D97-AF65-F5344CB8AC3E}">
        <p14:creationId xmlns:p14="http://schemas.microsoft.com/office/powerpoint/2010/main" val="235119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7456912" cy="1143000"/>
          </a:xfrm>
        </p:spPr>
        <p:txBody>
          <a:bodyPr/>
          <a:lstStyle/>
          <a:p>
            <a:pPr algn="l"/>
            <a:r>
              <a:rPr lang="en-US" sz="2800" dirty="0">
                <a:latin typeface="Arial Black" pitchFamily="34" charset="0"/>
              </a:rPr>
              <a:t> Unlocking Vocabulary</a:t>
            </a:r>
            <a:endParaRPr lang="en-GB" sz="2800" dirty="0">
              <a:latin typeface="Arial Black" pitchFamily="34" charset="0"/>
            </a:endParaRPr>
          </a:p>
        </p:txBody>
      </p:sp>
      <p:sp>
        <p:nvSpPr>
          <p:cNvPr id="3" name="Content Placeholder 2"/>
          <p:cNvSpPr>
            <a:spLocks noGrp="1"/>
          </p:cNvSpPr>
          <p:nvPr>
            <p:ph sz="quarter" idx="13"/>
          </p:nvPr>
        </p:nvSpPr>
        <p:spPr>
          <a:xfrm>
            <a:off x="1428728" y="1000108"/>
            <a:ext cx="6400800" cy="4071966"/>
          </a:xfrm>
        </p:spPr>
        <p:txBody>
          <a:bodyPr/>
          <a:lstStyle/>
          <a:p>
            <a:pPr>
              <a:buNone/>
            </a:pPr>
            <a:endParaRPr lang="en-GB" dirty="0"/>
          </a:p>
          <a:p>
            <a:r>
              <a:rPr lang="en-GB" dirty="0"/>
              <a:t>List all the words that you know which begin with ‘Anti..’ – what do they mean?</a:t>
            </a:r>
          </a:p>
          <a:p>
            <a:endParaRPr lang="en-GB" dirty="0"/>
          </a:p>
          <a:p>
            <a:r>
              <a:rPr lang="en-GB" dirty="0"/>
              <a:t>What might Antithesis mean in literature?</a:t>
            </a:r>
          </a:p>
          <a:p>
            <a:r>
              <a:rPr lang="en-GB" dirty="0"/>
              <a:t>Find the meaning in a dictionary.</a:t>
            </a:r>
          </a:p>
          <a:p>
            <a:endParaRPr lang="en-GB" dirty="0"/>
          </a:p>
          <a:p>
            <a:r>
              <a:rPr lang="en-GB" dirty="0"/>
              <a:t>Infatuation- is it real love?</a:t>
            </a:r>
          </a:p>
          <a:p>
            <a:endParaRPr lang="en-GB" dirty="0"/>
          </a:p>
        </p:txBody>
      </p:sp>
      <p:pic>
        <p:nvPicPr>
          <p:cNvPr id="3074" name="Picture 2"/>
          <p:cNvPicPr>
            <a:picLocks noChangeAspect="1" noChangeArrowheads="1"/>
          </p:cNvPicPr>
          <p:nvPr/>
        </p:nvPicPr>
        <p:blipFill>
          <a:blip r:embed="rId2"/>
          <a:srcRect/>
          <a:stretch>
            <a:fillRect/>
          </a:stretch>
        </p:blipFill>
        <p:spPr bwMode="auto">
          <a:xfrm>
            <a:off x="6715140" y="4929198"/>
            <a:ext cx="2134806" cy="157163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857356" y="4643446"/>
            <a:ext cx="1824851" cy="1900258"/>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Unlocking vocabulary</a:t>
            </a:r>
          </a:p>
        </p:txBody>
      </p:sp>
    </p:spTree>
    <p:extLst>
      <p:ext uri="{BB962C8B-B14F-4D97-AF65-F5344CB8AC3E}">
        <p14:creationId xmlns:p14="http://schemas.microsoft.com/office/powerpoint/2010/main" val="222192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6512511" cy="1143000"/>
          </a:xfrm>
        </p:spPr>
        <p:txBody>
          <a:bodyPr/>
          <a:lstStyle/>
          <a:p>
            <a:pPr algn="l"/>
            <a:r>
              <a:rPr lang="en-US" dirty="0"/>
              <a:t>Falling Action</a:t>
            </a:r>
            <a:endParaRPr lang="en-GB" dirty="0"/>
          </a:p>
        </p:txBody>
      </p:sp>
      <p:sp>
        <p:nvSpPr>
          <p:cNvPr id="3" name="Content Placeholder 2"/>
          <p:cNvSpPr>
            <a:spLocks noGrp="1"/>
          </p:cNvSpPr>
          <p:nvPr>
            <p:ph sz="quarter" idx="13"/>
          </p:nvPr>
        </p:nvSpPr>
        <p:spPr>
          <a:xfrm>
            <a:off x="1115616" y="2007915"/>
            <a:ext cx="6400800" cy="3474720"/>
          </a:xfrm>
        </p:spPr>
        <p:txBody>
          <a:bodyPr/>
          <a:lstStyle/>
          <a:p>
            <a:r>
              <a:rPr lang="en-US" dirty="0"/>
              <a:t>After the climax, or turning point, of a drama has been reached, most of the suspense is over.  The highest emotional peak has been reached, and the major conflict has been encountered.  Still, the audience likes to see all of the loose ends tied up.  That occurs during the part of the plot known as the falling action.  In ‘A Midsummer Night’s Dream’ the falling action mostly takes place in act 4.</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18192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8479FC3-F32C-4A0A-9E23-CD71BAE6957E}"/>
              </a:ext>
            </a:extLst>
          </p:cNvPr>
          <p:cNvSpPr txBox="1"/>
          <p:nvPr/>
        </p:nvSpPr>
        <p:spPr>
          <a:xfrm rot="16200000">
            <a:off x="-3075058" y="30683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Context</a:t>
            </a:r>
          </a:p>
        </p:txBody>
      </p:sp>
    </p:spTree>
    <p:extLst>
      <p:ext uri="{BB962C8B-B14F-4D97-AF65-F5344CB8AC3E}">
        <p14:creationId xmlns:p14="http://schemas.microsoft.com/office/powerpoint/2010/main" val="67923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6768752" cy="1440160"/>
          </a:xfrm>
        </p:spPr>
        <p:txBody>
          <a:bodyPr/>
          <a:lstStyle/>
          <a:p>
            <a:pPr marL="0" indent="0" algn="l">
              <a:buNone/>
            </a:pPr>
            <a:r>
              <a:rPr lang="en-GB" sz="2200" b="0" dirty="0">
                <a:latin typeface="Arial Black" pitchFamily="34" charset="0"/>
              </a:rPr>
              <a:t>Read from Cambridge p101 – 105 Line 81 or Oxford p57 – 61 Line 83 </a:t>
            </a:r>
          </a:p>
        </p:txBody>
      </p:sp>
      <p:sp>
        <p:nvSpPr>
          <p:cNvPr id="3" name="Content Placeholder 2"/>
          <p:cNvSpPr>
            <a:spLocks noGrp="1"/>
          </p:cNvSpPr>
          <p:nvPr>
            <p:ph sz="quarter" idx="13"/>
          </p:nvPr>
        </p:nvSpPr>
        <p:spPr>
          <a:xfrm>
            <a:off x="1142976" y="1142984"/>
            <a:ext cx="6500858" cy="4429156"/>
          </a:xfrm>
        </p:spPr>
        <p:txBody>
          <a:bodyPr>
            <a:normAutofit/>
          </a:bodyPr>
          <a:lstStyle/>
          <a:p>
            <a:pPr marL="45720" indent="0">
              <a:buNone/>
            </a:pPr>
            <a:r>
              <a:rPr lang="en-US" dirty="0"/>
              <a:t>1</a:t>
            </a:r>
            <a:r>
              <a:rPr lang="en-US" sz="2600" dirty="0"/>
              <a:t>. The fourth act opens with Bottom at </a:t>
            </a:r>
            <a:r>
              <a:rPr lang="en-US" sz="2600" dirty="0" err="1"/>
              <a:t>centre</a:t>
            </a:r>
            <a:r>
              <a:rPr lang="en-US" sz="2600" dirty="0"/>
              <a:t> stage.  What is your opinion of Bottom’s character?  How might he be the antithesis, or opposite, of </a:t>
            </a:r>
            <a:r>
              <a:rPr lang="en-US" sz="2600" dirty="0" err="1"/>
              <a:t>Theseus’s</a:t>
            </a:r>
            <a:r>
              <a:rPr lang="en-US" sz="2600" dirty="0"/>
              <a:t> or Oberon’s character?</a:t>
            </a:r>
          </a:p>
          <a:p>
            <a:pPr marL="45720" indent="0">
              <a:buNone/>
            </a:pPr>
            <a:endParaRPr lang="en-US" sz="2600" dirty="0"/>
          </a:p>
          <a:p>
            <a:pPr marL="45720" indent="0">
              <a:buNone/>
            </a:pPr>
            <a:r>
              <a:rPr lang="en-US" sz="2600" dirty="0"/>
              <a:t>2. In this act, several characters look back at prior infatuations with disbelief.  What do you think Shakespeare is saying about love and infatuation?</a:t>
            </a:r>
          </a:p>
        </p:txBody>
      </p:sp>
      <p:pic>
        <p:nvPicPr>
          <p:cNvPr id="4" name="Picture 2"/>
          <p:cNvPicPr>
            <a:picLocks noChangeAspect="1" noChangeArrowheads="1"/>
          </p:cNvPicPr>
          <p:nvPr/>
        </p:nvPicPr>
        <p:blipFill>
          <a:blip r:embed="rId2"/>
          <a:srcRect/>
          <a:stretch>
            <a:fillRect/>
          </a:stretch>
        </p:blipFill>
        <p:spPr bwMode="auto">
          <a:xfrm>
            <a:off x="7143768" y="4957742"/>
            <a:ext cx="1824851" cy="1900258"/>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Tree>
    <p:extLst>
      <p:ext uri="{BB962C8B-B14F-4D97-AF65-F5344CB8AC3E}">
        <p14:creationId xmlns:p14="http://schemas.microsoft.com/office/powerpoint/2010/main" val="178511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400" u="sng" dirty="0"/>
              <a:t>Act 4 Scene 1 (p103 Ca, P60 Ox)</a:t>
            </a:r>
            <a:br>
              <a:rPr lang="en-GB" sz="2400" dirty="0"/>
            </a:br>
            <a:r>
              <a:rPr lang="en-GB" sz="2400" dirty="0"/>
              <a:t> </a:t>
            </a:r>
            <a:br>
              <a:rPr lang="en-GB" sz="2400" dirty="0"/>
            </a:br>
            <a:endParaRPr lang="en-GB" sz="2400" dirty="0"/>
          </a:p>
        </p:txBody>
      </p:sp>
      <p:sp>
        <p:nvSpPr>
          <p:cNvPr id="3" name="Content Placeholder 2"/>
          <p:cNvSpPr>
            <a:spLocks noGrp="1"/>
          </p:cNvSpPr>
          <p:nvPr>
            <p:ph sz="quarter" idx="13"/>
          </p:nvPr>
        </p:nvSpPr>
        <p:spPr>
          <a:xfrm>
            <a:off x="928662" y="285728"/>
            <a:ext cx="7786742" cy="6357958"/>
          </a:xfrm>
        </p:spPr>
        <p:txBody>
          <a:bodyPr>
            <a:normAutofit fontScale="25000" lnSpcReduction="20000"/>
          </a:bodyPr>
          <a:lstStyle/>
          <a:p>
            <a:endParaRPr lang="en-GB" dirty="0"/>
          </a:p>
          <a:p>
            <a:pPr>
              <a:buNone/>
            </a:pPr>
            <a:r>
              <a:rPr lang="en-GB" sz="3600" b="1" dirty="0">
                <a:latin typeface="Arial Black" pitchFamily="34" charset="0"/>
              </a:rPr>
              <a:t>OBERON</a:t>
            </a:r>
            <a:endParaRPr lang="en-GB" sz="3600" dirty="0">
              <a:latin typeface="Arial Black" pitchFamily="34" charset="0"/>
            </a:endParaRPr>
          </a:p>
          <a:p>
            <a:pPr>
              <a:buNone/>
            </a:pPr>
            <a:r>
              <a:rPr lang="en-GB" sz="3600" dirty="0">
                <a:latin typeface="Arial Black" pitchFamily="34" charset="0"/>
              </a:rPr>
              <a:t> Welcome, good Robin.</a:t>
            </a:r>
          </a:p>
          <a:p>
            <a:pPr>
              <a:buNone/>
            </a:pPr>
            <a:r>
              <a:rPr lang="en-GB" sz="3600" dirty="0" err="1">
                <a:latin typeface="Arial Black" pitchFamily="34" charset="0"/>
              </a:rPr>
              <a:t>See'st</a:t>
            </a:r>
            <a:r>
              <a:rPr lang="en-GB" sz="3600" dirty="0">
                <a:latin typeface="Arial Black" pitchFamily="34" charset="0"/>
              </a:rPr>
              <a:t> thou this sweet sight?</a:t>
            </a:r>
          </a:p>
          <a:p>
            <a:pPr>
              <a:buNone/>
            </a:pPr>
            <a:r>
              <a:rPr lang="en-GB" sz="3600" dirty="0">
                <a:latin typeface="Arial Black" pitchFamily="34" charset="0"/>
              </a:rPr>
              <a:t>Her dotage now I do begin to pity:</a:t>
            </a:r>
          </a:p>
          <a:p>
            <a:pPr>
              <a:buNone/>
            </a:pPr>
            <a:r>
              <a:rPr lang="en-GB" sz="3600" dirty="0">
                <a:latin typeface="Arial Black" pitchFamily="34" charset="0"/>
              </a:rPr>
              <a:t>For, meeting her of late behind the wood,</a:t>
            </a:r>
          </a:p>
          <a:p>
            <a:pPr>
              <a:buNone/>
            </a:pPr>
            <a:r>
              <a:rPr lang="en-GB" sz="3600" dirty="0">
                <a:latin typeface="Arial Black" pitchFamily="34" charset="0"/>
              </a:rPr>
              <a:t>Seeking sweet favours from this hateful</a:t>
            </a:r>
          </a:p>
          <a:p>
            <a:pPr>
              <a:buNone/>
            </a:pPr>
            <a:r>
              <a:rPr lang="en-GB" sz="3600" dirty="0">
                <a:latin typeface="Arial Black" pitchFamily="34" charset="0"/>
              </a:rPr>
              <a:t>fool,</a:t>
            </a:r>
          </a:p>
          <a:p>
            <a:pPr>
              <a:buNone/>
            </a:pPr>
            <a:r>
              <a:rPr lang="en-GB" sz="3600" dirty="0">
                <a:latin typeface="Arial Black" pitchFamily="34" charset="0"/>
              </a:rPr>
              <a:t>I did upbraid her and fall out with her;</a:t>
            </a:r>
          </a:p>
          <a:p>
            <a:pPr>
              <a:buNone/>
            </a:pPr>
            <a:r>
              <a:rPr lang="en-GB" sz="3600" dirty="0">
                <a:latin typeface="Arial Black" pitchFamily="34" charset="0"/>
              </a:rPr>
              <a:t>For she his hairy temples then had</a:t>
            </a:r>
          </a:p>
          <a:p>
            <a:pPr>
              <a:buNone/>
            </a:pPr>
            <a:r>
              <a:rPr lang="en-GB" sz="3600" dirty="0">
                <a:latin typeface="Arial Black" pitchFamily="34" charset="0"/>
              </a:rPr>
              <a:t>rounded</a:t>
            </a:r>
          </a:p>
          <a:p>
            <a:pPr>
              <a:buNone/>
            </a:pPr>
            <a:r>
              <a:rPr lang="en-GB" sz="3600" dirty="0">
                <a:latin typeface="Arial Black" pitchFamily="34" charset="0"/>
              </a:rPr>
              <a:t>With a coronet of fresh and fragrant</a:t>
            </a:r>
          </a:p>
          <a:p>
            <a:pPr>
              <a:buNone/>
            </a:pPr>
            <a:r>
              <a:rPr lang="en-GB" sz="3600" dirty="0">
                <a:latin typeface="Arial Black" pitchFamily="34" charset="0"/>
              </a:rPr>
              <a:t>flowers;</a:t>
            </a:r>
          </a:p>
          <a:p>
            <a:pPr>
              <a:buNone/>
            </a:pPr>
            <a:r>
              <a:rPr lang="en-GB" sz="3600" dirty="0">
                <a:latin typeface="Arial Black" pitchFamily="34" charset="0"/>
              </a:rPr>
              <a:t>When I had at my pleasure taunted her</a:t>
            </a:r>
          </a:p>
          <a:p>
            <a:pPr>
              <a:buNone/>
            </a:pPr>
            <a:r>
              <a:rPr lang="en-GB" sz="3600" dirty="0">
                <a:latin typeface="Arial Black" pitchFamily="34" charset="0"/>
              </a:rPr>
              <a:t>And she in mild terms </a:t>
            </a:r>
            <a:r>
              <a:rPr lang="en-GB" sz="3600" dirty="0" err="1">
                <a:latin typeface="Arial Black" pitchFamily="34" charset="0"/>
              </a:rPr>
              <a:t>begg'd</a:t>
            </a:r>
            <a:r>
              <a:rPr lang="en-GB" sz="3600" dirty="0">
                <a:latin typeface="Arial Black" pitchFamily="34" charset="0"/>
              </a:rPr>
              <a:t> my patience,</a:t>
            </a:r>
          </a:p>
          <a:p>
            <a:pPr>
              <a:buNone/>
            </a:pPr>
            <a:r>
              <a:rPr lang="en-GB" sz="3600" dirty="0">
                <a:latin typeface="Arial Black" pitchFamily="34" charset="0"/>
              </a:rPr>
              <a:t>I then did ask of her </a:t>
            </a:r>
            <a:r>
              <a:rPr lang="en-GB" sz="3600" dirty="0" err="1">
                <a:latin typeface="Arial Black" pitchFamily="34" charset="0"/>
              </a:rPr>
              <a:t>her</a:t>
            </a:r>
            <a:r>
              <a:rPr lang="en-GB" sz="3600" dirty="0">
                <a:latin typeface="Arial Black" pitchFamily="34" charset="0"/>
              </a:rPr>
              <a:t> changeling child;</a:t>
            </a:r>
          </a:p>
          <a:p>
            <a:pPr>
              <a:buNone/>
            </a:pPr>
            <a:r>
              <a:rPr lang="en-GB" sz="3600" dirty="0">
                <a:latin typeface="Arial Black" pitchFamily="34" charset="0"/>
              </a:rPr>
              <a:t>Which straight she gave me, and her fairy</a:t>
            </a:r>
          </a:p>
          <a:p>
            <a:pPr>
              <a:buNone/>
            </a:pPr>
            <a:r>
              <a:rPr lang="en-GB" sz="3600" dirty="0">
                <a:latin typeface="Arial Black" pitchFamily="34" charset="0"/>
              </a:rPr>
              <a:t>sent</a:t>
            </a:r>
          </a:p>
          <a:p>
            <a:pPr>
              <a:buNone/>
            </a:pPr>
            <a:r>
              <a:rPr lang="en-GB" sz="3600" dirty="0">
                <a:latin typeface="Arial Black" pitchFamily="34" charset="0"/>
              </a:rPr>
              <a:t>To bear him to my bower in fairy land.</a:t>
            </a:r>
          </a:p>
          <a:p>
            <a:pPr>
              <a:buNone/>
            </a:pPr>
            <a:r>
              <a:rPr lang="en-GB" sz="3600" dirty="0">
                <a:latin typeface="Arial Black" pitchFamily="34" charset="0"/>
              </a:rPr>
              <a:t>And now I have the boy, I will undo</a:t>
            </a:r>
          </a:p>
          <a:p>
            <a:pPr>
              <a:buNone/>
            </a:pPr>
            <a:r>
              <a:rPr lang="en-GB" sz="3600" dirty="0">
                <a:latin typeface="Arial Black" pitchFamily="34" charset="0"/>
              </a:rPr>
              <a:t>This hateful imperfection of her eyes:</a:t>
            </a:r>
          </a:p>
          <a:p>
            <a:pPr>
              <a:buNone/>
            </a:pPr>
            <a:r>
              <a:rPr lang="en-GB" sz="3600" dirty="0">
                <a:latin typeface="Arial Black" pitchFamily="34" charset="0"/>
              </a:rPr>
              <a:t>And, gentle Puck, take this transformed</a:t>
            </a:r>
          </a:p>
          <a:p>
            <a:pPr>
              <a:buNone/>
            </a:pPr>
            <a:r>
              <a:rPr lang="en-GB" sz="3600" dirty="0">
                <a:latin typeface="Arial Black" pitchFamily="34" charset="0"/>
              </a:rPr>
              <a:t>scalp</a:t>
            </a:r>
          </a:p>
          <a:p>
            <a:pPr>
              <a:buNone/>
            </a:pPr>
            <a:r>
              <a:rPr lang="en-GB" sz="3600" dirty="0">
                <a:latin typeface="Arial Black" pitchFamily="34" charset="0"/>
              </a:rPr>
              <a:t>From off the head of this Athenian swain;</a:t>
            </a:r>
          </a:p>
          <a:p>
            <a:pPr>
              <a:buNone/>
            </a:pPr>
            <a:r>
              <a:rPr lang="en-GB" sz="3600" dirty="0">
                <a:latin typeface="Arial Black" pitchFamily="34" charset="0"/>
              </a:rPr>
              <a:t>That, he awaking when the other do,</a:t>
            </a:r>
          </a:p>
          <a:p>
            <a:pPr>
              <a:buNone/>
            </a:pPr>
            <a:r>
              <a:rPr lang="en-GB" sz="3600" dirty="0">
                <a:latin typeface="Arial Black" pitchFamily="34" charset="0"/>
              </a:rPr>
              <a:t>May all to Athens back again repair</a:t>
            </a:r>
          </a:p>
          <a:p>
            <a:pPr>
              <a:buNone/>
            </a:pPr>
            <a:r>
              <a:rPr lang="en-GB" sz="3600" dirty="0">
                <a:latin typeface="Arial Black" pitchFamily="34" charset="0"/>
              </a:rPr>
              <a:t>And think no more of this night's</a:t>
            </a:r>
          </a:p>
          <a:p>
            <a:pPr>
              <a:buNone/>
            </a:pPr>
            <a:r>
              <a:rPr lang="en-GB" sz="3600" dirty="0">
                <a:latin typeface="Arial Black" pitchFamily="34" charset="0"/>
              </a:rPr>
              <a:t>accidents</a:t>
            </a:r>
          </a:p>
          <a:p>
            <a:pPr>
              <a:buNone/>
            </a:pPr>
            <a:r>
              <a:rPr lang="en-GB" sz="3600" dirty="0">
                <a:latin typeface="Arial Black" pitchFamily="34" charset="0"/>
              </a:rPr>
              <a:t>But as the fierce vexation of a dream.</a:t>
            </a:r>
          </a:p>
          <a:p>
            <a:pPr>
              <a:buNone/>
            </a:pPr>
            <a:r>
              <a:rPr lang="en-GB" sz="3600" dirty="0">
                <a:latin typeface="Arial Black" pitchFamily="34" charset="0"/>
              </a:rPr>
              <a:t>But first I will release the fairy queen.</a:t>
            </a:r>
          </a:p>
          <a:p>
            <a:pPr>
              <a:buNone/>
            </a:pPr>
            <a:r>
              <a:rPr lang="en-GB" sz="3600" b="1" dirty="0">
                <a:latin typeface="Arial Black" pitchFamily="34" charset="0"/>
              </a:rPr>
              <a:t>Be as thou </a:t>
            </a:r>
            <a:r>
              <a:rPr lang="en-GB" sz="3600" b="1" dirty="0" err="1">
                <a:latin typeface="Arial Black" pitchFamily="34" charset="0"/>
              </a:rPr>
              <a:t>wast</a:t>
            </a:r>
            <a:r>
              <a:rPr lang="en-GB" sz="3600" b="1" dirty="0">
                <a:latin typeface="Arial Black" pitchFamily="34" charset="0"/>
              </a:rPr>
              <a:t> wont to be;</a:t>
            </a:r>
            <a:endParaRPr lang="en-GB" sz="3600" dirty="0">
              <a:latin typeface="Arial Black" pitchFamily="34" charset="0"/>
            </a:endParaRPr>
          </a:p>
          <a:p>
            <a:pPr>
              <a:buNone/>
            </a:pPr>
            <a:r>
              <a:rPr lang="en-GB" sz="3600" b="1" dirty="0">
                <a:latin typeface="Arial Black" pitchFamily="34" charset="0"/>
              </a:rPr>
              <a:t>See as thou </a:t>
            </a:r>
            <a:r>
              <a:rPr lang="en-GB" sz="3600" b="1" dirty="0" err="1">
                <a:latin typeface="Arial Black" pitchFamily="34" charset="0"/>
              </a:rPr>
              <a:t>wast</a:t>
            </a:r>
            <a:r>
              <a:rPr lang="en-GB" sz="3600" b="1" dirty="0">
                <a:latin typeface="Arial Black" pitchFamily="34" charset="0"/>
              </a:rPr>
              <a:t> wont to see:</a:t>
            </a:r>
            <a:endParaRPr lang="en-GB" sz="3600" dirty="0">
              <a:latin typeface="Arial Black" pitchFamily="34" charset="0"/>
            </a:endParaRPr>
          </a:p>
          <a:p>
            <a:pPr>
              <a:buNone/>
            </a:pPr>
            <a:r>
              <a:rPr lang="en-GB" sz="3600" b="1" dirty="0">
                <a:latin typeface="Arial Black" pitchFamily="34" charset="0"/>
              </a:rPr>
              <a:t>Dian's bud o'er Cupid's flower</a:t>
            </a:r>
            <a:endParaRPr lang="en-GB" sz="3600" dirty="0">
              <a:latin typeface="Arial Black" pitchFamily="34" charset="0"/>
            </a:endParaRPr>
          </a:p>
          <a:p>
            <a:pPr>
              <a:buNone/>
            </a:pPr>
            <a:r>
              <a:rPr lang="en-GB" sz="3600" b="1" dirty="0">
                <a:latin typeface="Arial Black" pitchFamily="34" charset="0"/>
              </a:rPr>
              <a:t>Hath such force and blessed power.</a:t>
            </a:r>
            <a:endParaRPr lang="en-GB" sz="3600" dirty="0">
              <a:latin typeface="Arial Black" pitchFamily="34" charset="0"/>
            </a:endParaRPr>
          </a:p>
          <a:p>
            <a:pPr>
              <a:buNone/>
            </a:pPr>
            <a:r>
              <a:rPr lang="en-GB" sz="3600" dirty="0">
                <a:latin typeface="Arial Black" pitchFamily="34" charset="0"/>
              </a:rPr>
              <a:t>Now, my </a:t>
            </a:r>
            <a:r>
              <a:rPr lang="en-GB" sz="3600" dirty="0" err="1">
                <a:latin typeface="Arial Black" pitchFamily="34" charset="0"/>
              </a:rPr>
              <a:t>Titania</a:t>
            </a:r>
            <a:r>
              <a:rPr lang="en-GB" sz="3600" dirty="0">
                <a:latin typeface="Arial Black" pitchFamily="34" charset="0"/>
              </a:rPr>
              <a:t>; wake you, my sweet</a:t>
            </a:r>
          </a:p>
          <a:p>
            <a:pPr>
              <a:buNone/>
            </a:pPr>
            <a:r>
              <a:rPr lang="en-GB" sz="3600" dirty="0">
                <a:latin typeface="Arial Black" pitchFamily="34" charset="0"/>
              </a:rPr>
              <a:t>queen.</a:t>
            </a:r>
          </a:p>
          <a:p>
            <a:pPr>
              <a:buNone/>
            </a:pPr>
            <a:r>
              <a:rPr lang="en-GB" sz="3600" dirty="0">
                <a:latin typeface="Arial Black" pitchFamily="34" charset="0"/>
              </a:rPr>
              <a:t> </a:t>
            </a:r>
          </a:p>
        </p:txBody>
      </p:sp>
      <p:pic>
        <p:nvPicPr>
          <p:cNvPr id="5" name="Picture 2"/>
          <p:cNvPicPr>
            <a:picLocks noChangeAspect="1" noChangeArrowheads="1"/>
          </p:cNvPicPr>
          <p:nvPr/>
        </p:nvPicPr>
        <p:blipFill>
          <a:blip r:embed="rId3"/>
          <a:srcRect/>
          <a:stretch>
            <a:fillRect/>
          </a:stretch>
        </p:blipFill>
        <p:spPr bwMode="auto">
          <a:xfrm>
            <a:off x="5000628" y="1928802"/>
            <a:ext cx="3563566" cy="2786082"/>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7" name="TextBox 6">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0"/>
            <a:ext cx="6512511" cy="596014"/>
          </a:xfrm>
        </p:spPr>
        <p:txBody>
          <a:bodyPr/>
          <a:lstStyle/>
          <a:p>
            <a:r>
              <a:rPr lang="en-GB" sz="2800" u="sng" dirty="0"/>
              <a:t>Act 4 Scene 1 (p103 Ca, P60 Ox)</a:t>
            </a:r>
            <a:br>
              <a:rPr lang="en-GB" sz="2800" dirty="0"/>
            </a:br>
            <a:r>
              <a:rPr lang="en-GB" sz="4000" dirty="0"/>
              <a:t> </a:t>
            </a:r>
            <a:br>
              <a:rPr lang="en-GB" sz="4000" dirty="0"/>
            </a:br>
            <a:endParaRPr lang="en-GB" sz="4000" dirty="0"/>
          </a:p>
        </p:txBody>
      </p:sp>
      <p:sp>
        <p:nvSpPr>
          <p:cNvPr id="3" name="Content Placeholder 2"/>
          <p:cNvSpPr>
            <a:spLocks noGrp="1"/>
          </p:cNvSpPr>
          <p:nvPr>
            <p:ph sz="quarter" idx="13"/>
          </p:nvPr>
        </p:nvSpPr>
        <p:spPr>
          <a:xfrm>
            <a:off x="928662" y="500042"/>
            <a:ext cx="7786742" cy="6357958"/>
          </a:xfrm>
        </p:spPr>
        <p:txBody>
          <a:bodyPr>
            <a:normAutofit fontScale="40000" lnSpcReduction="20000"/>
          </a:bodyPr>
          <a:lstStyle/>
          <a:p>
            <a:endParaRPr lang="en-GB" dirty="0"/>
          </a:p>
          <a:p>
            <a:pPr>
              <a:buNone/>
            </a:pPr>
            <a:r>
              <a:rPr lang="en-GB" sz="3600" b="1" dirty="0">
                <a:latin typeface="Arial Black" pitchFamily="34" charset="0"/>
              </a:rPr>
              <a:t>OBERON</a:t>
            </a:r>
            <a:endParaRPr lang="en-GB" sz="3600" dirty="0">
              <a:latin typeface="Arial Black" pitchFamily="34" charset="0"/>
            </a:endParaRPr>
          </a:p>
          <a:p>
            <a:pPr>
              <a:buNone/>
            </a:pPr>
            <a:r>
              <a:rPr lang="en-GB" sz="3600" dirty="0">
                <a:latin typeface="Arial Black" pitchFamily="34" charset="0"/>
              </a:rPr>
              <a:t> Welcome, good Robin.</a:t>
            </a:r>
          </a:p>
          <a:p>
            <a:pPr>
              <a:buNone/>
            </a:pPr>
            <a:r>
              <a:rPr lang="en-GB" sz="3600" dirty="0" err="1">
                <a:latin typeface="Arial Black" pitchFamily="34" charset="0"/>
              </a:rPr>
              <a:t>See'st</a:t>
            </a:r>
            <a:r>
              <a:rPr lang="en-GB" sz="3600" dirty="0">
                <a:latin typeface="Arial Black" pitchFamily="34" charset="0"/>
              </a:rPr>
              <a:t> thou this sweet sight?</a:t>
            </a:r>
          </a:p>
          <a:p>
            <a:pPr>
              <a:buNone/>
            </a:pPr>
            <a:r>
              <a:rPr lang="en-GB" sz="3600" dirty="0">
                <a:latin typeface="Arial Black" pitchFamily="34" charset="0"/>
              </a:rPr>
              <a:t>Her dotage now I do begin to pity:</a:t>
            </a:r>
          </a:p>
          <a:p>
            <a:pPr>
              <a:buNone/>
            </a:pPr>
            <a:r>
              <a:rPr lang="en-GB" sz="3600" dirty="0">
                <a:latin typeface="Arial Black" pitchFamily="34" charset="0"/>
              </a:rPr>
              <a:t>For, meeting her of late behind the wood,</a:t>
            </a:r>
          </a:p>
          <a:p>
            <a:pPr>
              <a:buNone/>
            </a:pPr>
            <a:r>
              <a:rPr lang="en-GB" sz="3600" dirty="0">
                <a:latin typeface="Arial Black" pitchFamily="34" charset="0"/>
              </a:rPr>
              <a:t>Seeking sweet favours from this hateful</a:t>
            </a:r>
          </a:p>
          <a:p>
            <a:pPr>
              <a:buNone/>
            </a:pPr>
            <a:r>
              <a:rPr lang="en-GB" sz="3600" dirty="0">
                <a:latin typeface="Arial Black" pitchFamily="34" charset="0"/>
              </a:rPr>
              <a:t>fool,</a:t>
            </a:r>
          </a:p>
          <a:p>
            <a:pPr>
              <a:buNone/>
            </a:pPr>
            <a:r>
              <a:rPr lang="en-GB" sz="3600" dirty="0">
                <a:latin typeface="Arial Black" pitchFamily="34" charset="0"/>
              </a:rPr>
              <a:t>I did upbraid her and fall out with her;</a:t>
            </a:r>
          </a:p>
          <a:p>
            <a:pPr>
              <a:buNone/>
            </a:pPr>
            <a:r>
              <a:rPr lang="en-GB" sz="3600" dirty="0">
                <a:latin typeface="Arial Black" pitchFamily="34" charset="0"/>
              </a:rPr>
              <a:t>For she his hairy temples then had</a:t>
            </a:r>
          </a:p>
          <a:p>
            <a:pPr>
              <a:buNone/>
            </a:pPr>
            <a:r>
              <a:rPr lang="en-GB" sz="3600" dirty="0">
                <a:latin typeface="Arial Black" pitchFamily="34" charset="0"/>
              </a:rPr>
              <a:t>rounded</a:t>
            </a:r>
          </a:p>
          <a:p>
            <a:pPr>
              <a:buNone/>
            </a:pPr>
            <a:r>
              <a:rPr lang="en-GB" sz="3600" dirty="0">
                <a:latin typeface="Arial Black" pitchFamily="34" charset="0"/>
              </a:rPr>
              <a:t>With a coronet of fresh and fragrant</a:t>
            </a:r>
          </a:p>
          <a:p>
            <a:pPr>
              <a:buNone/>
            </a:pPr>
            <a:r>
              <a:rPr lang="en-GB" sz="3600" dirty="0">
                <a:latin typeface="Arial Black" pitchFamily="34" charset="0"/>
              </a:rPr>
              <a:t>flowers;</a:t>
            </a:r>
          </a:p>
          <a:p>
            <a:pPr>
              <a:buNone/>
            </a:pPr>
            <a:r>
              <a:rPr lang="en-GB" sz="3600" dirty="0">
                <a:latin typeface="Arial Black" pitchFamily="34" charset="0"/>
              </a:rPr>
              <a:t>When I had at my pleasure taunted her</a:t>
            </a:r>
          </a:p>
          <a:p>
            <a:pPr>
              <a:buNone/>
            </a:pPr>
            <a:r>
              <a:rPr lang="en-GB" sz="3600" dirty="0">
                <a:latin typeface="Arial Black" pitchFamily="34" charset="0"/>
              </a:rPr>
              <a:t>And she in mild terms </a:t>
            </a:r>
            <a:r>
              <a:rPr lang="en-GB" sz="3600" dirty="0" err="1">
                <a:latin typeface="Arial Black" pitchFamily="34" charset="0"/>
              </a:rPr>
              <a:t>begg'd</a:t>
            </a:r>
            <a:r>
              <a:rPr lang="en-GB" sz="3600" dirty="0">
                <a:latin typeface="Arial Black" pitchFamily="34" charset="0"/>
              </a:rPr>
              <a:t> my patience,</a:t>
            </a:r>
          </a:p>
          <a:p>
            <a:pPr>
              <a:buNone/>
            </a:pPr>
            <a:r>
              <a:rPr lang="en-GB" sz="3600" dirty="0">
                <a:latin typeface="Arial Black" pitchFamily="34" charset="0"/>
              </a:rPr>
              <a:t>I then did ask of her </a:t>
            </a:r>
            <a:r>
              <a:rPr lang="en-GB" sz="3600" dirty="0" err="1">
                <a:latin typeface="Arial Black" pitchFamily="34" charset="0"/>
              </a:rPr>
              <a:t>her</a:t>
            </a:r>
            <a:r>
              <a:rPr lang="en-GB" sz="3600" dirty="0">
                <a:latin typeface="Arial Black" pitchFamily="34" charset="0"/>
              </a:rPr>
              <a:t> changeling child;</a:t>
            </a:r>
          </a:p>
          <a:p>
            <a:pPr>
              <a:buNone/>
            </a:pPr>
            <a:r>
              <a:rPr lang="en-GB" sz="3600" dirty="0">
                <a:latin typeface="Arial Black" pitchFamily="34" charset="0"/>
              </a:rPr>
              <a:t>Which straight she gave me, and her fairy</a:t>
            </a:r>
          </a:p>
          <a:p>
            <a:pPr>
              <a:buNone/>
            </a:pPr>
            <a:r>
              <a:rPr lang="en-GB" sz="3600" dirty="0">
                <a:latin typeface="Arial Black" pitchFamily="34" charset="0"/>
              </a:rPr>
              <a:t>sent</a:t>
            </a:r>
          </a:p>
          <a:p>
            <a:pPr>
              <a:buNone/>
            </a:pPr>
            <a:r>
              <a:rPr lang="en-GB" sz="3600" dirty="0">
                <a:latin typeface="Arial Black" pitchFamily="34" charset="0"/>
              </a:rPr>
              <a:t>To bear him to my bower in fairy land.</a:t>
            </a:r>
          </a:p>
          <a:p>
            <a:pPr>
              <a:buNone/>
            </a:pPr>
            <a:r>
              <a:rPr lang="en-GB" sz="3600" dirty="0">
                <a:latin typeface="Arial Black" pitchFamily="34" charset="0"/>
              </a:rPr>
              <a:t>And now I have the boy, I will undo</a:t>
            </a:r>
          </a:p>
          <a:p>
            <a:pPr>
              <a:buNone/>
            </a:pPr>
            <a:r>
              <a:rPr lang="en-GB" sz="3600" dirty="0">
                <a:latin typeface="Arial Black" pitchFamily="34" charset="0"/>
              </a:rPr>
              <a:t>This hateful imperfection of her eyes:</a:t>
            </a:r>
          </a:p>
          <a:p>
            <a:pPr>
              <a:buNone/>
            </a:pPr>
            <a:r>
              <a:rPr lang="en-GB" sz="3600" dirty="0">
                <a:latin typeface="Arial Black" pitchFamily="34" charset="0"/>
              </a:rPr>
              <a:t>And, gentle Puck, take this transformed</a:t>
            </a:r>
          </a:p>
          <a:p>
            <a:pPr>
              <a:buNone/>
            </a:pPr>
            <a:r>
              <a:rPr lang="en-GB" sz="3600" dirty="0">
                <a:latin typeface="Arial Black" pitchFamily="34" charset="0"/>
              </a:rPr>
              <a:t>scalp</a:t>
            </a:r>
          </a:p>
          <a:p>
            <a:pPr>
              <a:buNone/>
            </a:pPr>
            <a:endParaRPr lang="en-GB" sz="3600" dirty="0">
              <a:latin typeface="Arial Black" pitchFamily="34" charset="0"/>
            </a:endParaRPr>
          </a:p>
          <a:p>
            <a:pPr>
              <a:buNone/>
            </a:pPr>
            <a:r>
              <a:rPr lang="en-GB" sz="3600" dirty="0">
                <a:latin typeface="Arial Black" pitchFamily="34" charset="0"/>
              </a:rPr>
              <a:t> </a:t>
            </a:r>
          </a:p>
        </p:txBody>
      </p:sp>
      <p:pic>
        <p:nvPicPr>
          <p:cNvPr id="4" name="Picture 2"/>
          <p:cNvPicPr>
            <a:picLocks noChangeAspect="1" noChangeArrowheads="1"/>
          </p:cNvPicPr>
          <p:nvPr/>
        </p:nvPicPr>
        <p:blipFill>
          <a:blip r:embed="rId2"/>
          <a:srcRect/>
          <a:stretch>
            <a:fillRect/>
          </a:stretch>
        </p:blipFill>
        <p:spPr bwMode="auto">
          <a:xfrm>
            <a:off x="6215074" y="1428736"/>
            <a:ext cx="2305050" cy="24003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
        <p:nvSpPr>
          <p:cNvPr id="6" name="TextBox 5">
            <a:extLst>
              <a:ext uri="{FF2B5EF4-FFF2-40B4-BE49-F238E27FC236}">
                <a16:creationId xmlns:a16="http://schemas.microsoft.com/office/drawing/2014/main" id="{9395ECB0-DF30-4B19-B445-A1D87BD39CC9}"/>
              </a:ext>
            </a:extLst>
          </p:cNvPr>
          <p:cNvSpPr txBox="1"/>
          <p:nvPr/>
        </p:nvSpPr>
        <p:spPr>
          <a:xfrm rot="16200000">
            <a:off x="-2922658" y="32274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a:t>
            </a:r>
            <a:r>
              <a:rPr kumimoji="0" lang="en-US" sz="4000" b="1" i="0" u="none" strike="noStrike" kern="0" cap="none" spc="0" normalizeH="0" baseline="0" noProof="0" dirty="0">
                <a:ln>
                  <a:noFill/>
                </a:ln>
                <a:solidFill>
                  <a:prstClr val="black"/>
                </a:solidFill>
                <a:effectLst/>
                <a:uLnTx/>
                <a:uFillTx/>
                <a:latin typeface="Century Gothic"/>
                <a:cs typeface="Century Gothic"/>
              </a:rPr>
              <a:t> Task</a:t>
            </a:r>
          </a:p>
        </p:txBody>
      </p:sp>
    </p:spTree>
    <p:extLst>
      <p:ext uri="{BB962C8B-B14F-4D97-AF65-F5344CB8AC3E}">
        <p14:creationId xmlns:p14="http://schemas.microsoft.com/office/powerpoint/2010/main" val="111302131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344</TotalTime>
  <Words>1185</Words>
  <Application>Microsoft Office PowerPoint</Application>
  <PresentationFormat>On-screen Show (4:3)</PresentationFormat>
  <Paragraphs>149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Century Gothic</vt:lpstr>
      <vt:lpstr>Georgia</vt:lpstr>
      <vt:lpstr>Trebuchet MS</vt:lpstr>
      <vt:lpstr>Slipstream</vt:lpstr>
      <vt:lpstr>A Midsummer Night’s Dream  by William Shakespeare</vt:lpstr>
      <vt:lpstr> Starter: Prediction</vt:lpstr>
      <vt:lpstr>Learning Objective:</vt:lpstr>
      <vt:lpstr>Progress Indicators:</vt:lpstr>
      <vt:lpstr> Unlocking Vocabulary</vt:lpstr>
      <vt:lpstr>Falling Action</vt:lpstr>
      <vt:lpstr>Read from Cambridge p101 – 105 Line 81 or Oxford p57 – 61 Line 83 </vt:lpstr>
      <vt:lpstr>Act 4 Scene 1 (p103 Ca, P60 Ox)   </vt:lpstr>
      <vt:lpstr>Act 4 Scene 1 (p103 Ca, P60 Ox)   </vt:lpstr>
      <vt:lpstr>Act 4 Scene 1 (p103 Ca, P60 Ox)   </vt:lpstr>
      <vt:lpstr>Tasks</vt:lpstr>
    </vt:vector>
  </TitlesOfParts>
  <Company>Al Khor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 Dream  by William Shakespeare</dc:title>
  <dc:creator>Jillian Smyth</dc:creator>
  <cp:lastModifiedBy>A Allen</cp:lastModifiedBy>
  <cp:revision>25</cp:revision>
  <dcterms:created xsi:type="dcterms:W3CDTF">2013-02-24T07:28:51Z</dcterms:created>
  <dcterms:modified xsi:type="dcterms:W3CDTF">2020-11-13T09:14:57Z</dcterms:modified>
</cp:coreProperties>
</file>