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71" r:id="rId3"/>
    <p:sldId id="272" r:id="rId4"/>
    <p:sldId id="270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60729-3418-4DC5-B78D-1F4E6925D6C1}" type="datetimeFigureOut">
              <a:rPr lang="en-US" smtClean="0"/>
              <a:pPr/>
              <a:t>11/20/2020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407027-A314-4767-8AF2-60F0BA982ED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07027-A314-4767-8AF2-60F0BA982ED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2E6CFFB-3048-44F1-BA32-465160EC9F40}" type="datetimeFigureOut">
              <a:rPr lang="en-GB" smtClean="0"/>
              <a:pPr/>
              <a:t>20/11/2020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E79CD5-BCD6-4EF7-A45B-75B3E53253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6512511" cy="596014"/>
          </a:xfrm>
        </p:spPr>
        <p:txBody>
          <a:bodyPr/>
          <a:lstStyle/>
          <a:p>
            <a:r>
              <a:rPr lang="en-GB" sz="2400" u="sng" dirty="0"/>
              <a:t>Act 4 Scene 1 (p103 Ca, P60 Ox)</a:t>
            </a:r>
            <a:br>
              <a:rPr lang="en-GB" sz="2400" dirty="0"/>
            </a:br>
            <a:r>
              <a:rPr lang="en-GB" sz="2400" dirty="0"/>
              <a:t> 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8662" y="285728"/>
            <a:ext cx="7786742" cy="6357958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OBERON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 Welcome, good Robin.</a:t>
            </a:r>
          </a:p>
          <a:p>
            <a:pPr>
              <a:buNone/>
            </a:pPr>
            <a:r>
              <a:rPr lang="en-GB" sz="3600" dirty="0" err="1">
                <a:latin typeface="Arial Black" pitchFamily="34" charset="0"/>
              </a:rPr>
              <a:t>See'st</a:t>
            </a:r>
            <a:r>
              <a:rPr lang="en-GB" sz="3600" dirty="0">
                <a:latin typeface="Arial Black" pitchFamily="34" charset="0"/>
              </a:rPr>
              <a:t> thou this sweet sight?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Her dotage now I do begin to pity: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For, meeting her of late behind the wood,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Seeking sweet favours from this hateful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fool,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I did upbraid her and fall out with her;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For she his hairy temples then had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rounded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With a coronet of fresh and fragrant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flowers;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When I had at my pleasure taunted her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she in mild terms </a:t>
            </a:r>
            <a:r>
              <a:rPr lang="en-GB" sz="3600" dirty="0" err="1">
                <a:latin typeface="Arial Black" pitchFamily="34" charset="0"/>
              </a:rPr>
              <a:t>begg'd</a:t>
            </a:r>
            <a:r>
              <a:rPr lang="en-GB" sz="3600" dirty="0">
                <a:latin typeface="Arial Black" pitchFamily="34" charset="0"/>
              </a:rPr>
              <a:t> my patience,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I then did ask of her </a:t>
            </a:r>
            <a:r>
              <a:rPr lang="en-GB" sz="3600" dirty="0" err="1">
                <a:latin typeface="Arial Black" pitchFamily="34" charset="0"/>
              </a:rPr>
              <a:t>her</a:t>
            </a:r>
            <a:r>
              <a:rPr lang="en-GB" sz="3600" dirty="0">
                <a:latin typeface="Arial Black" pitchFamily="34" charset="0"/>
              </a:rPr>
              <a:t> changeling child;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Which straight she gave me, and her fairy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sent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To bear him to my bower in fairy land.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now I have the boy, I will undo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This hateful imperfection of her eyes: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And, gentle Puck, take this transformed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scalp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From off the head of this Athenian swain;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That, he awaking when the other do,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May all to Athens back again repair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think no more of this night's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accidents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But as the fierce vexation of a dream.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But first I will release the fairy queen.</a:t>
            </a:r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Be as thou </a:t>
            </a:r>
            <a:r>
              <a:rPr lang="en-GB" sz="3600" b="1" dirty="0" err="1">
                <a:latin typeface="Arial Black" pitchFamily="34" charset="0"/>
              </a:rPr>
              <a:t>wast</a:t>
            </a:r>
            <a:r>
              <a:rPr lang="en-GB" sz="3600" b="1" dirty="0">
                <a:latin typeface="Arial Black" pitchFamily="34" charset="0"/>
              </a:rPr>
              <a:t> wont to be;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See as thou </a:t>
            </a:r>
            <a:r>
              <a:rPr lang="en-GB" sz="3600" b="1" dirty="0" err="1">
                <a:latin typeface="Arial Black" pitchFamily="34" charset="0"/>
              </a:rPr>
              <a:t>wast</a:t>
            </a:r>
            <a:r>
              <a:rPr lang="en-GB" sz="3600" b="1" dirty="0">
                <a:latin typeface="Arial Black" pitchFamily="34" charset="0"/>
              </a:rPr>
              <a:t> wont to see: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Dian's bud o'er Cupid's flower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Hath such force and blessed power.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Now, my </a:t>
            </a:r>
            <a:r>
              <a:rPr lang="en-GB" sz="3600" dirty="0" err="1">
                <a:latin typeface="Arial Black" pitchFamily="34" charset="0"/>
              </a:rPr>
              <a:t>Titania</a:t>
            </a:r>
            <a:r>
              <a:rPr lang="en-GB" sz="3600" dirty="0">
                <a:latin typeface="Arial Black" pitchFamily="34" charset="0"/>
              </a:rPr>
              <a:t>; wake you, my sweet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queen.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928802"/>
            <a:ext cx="35635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2922658" y="32274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</a:t>
            </a: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111302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6512511" cy="596014"/>
          </a:xfrm>
        </p:spPr>
        <p:txBody>
          <a:bodyPr/>
          <a:lstStyle/>
          <a:p>
            <a:r>
              <a:rPr lang="en-GB" sz="2800" u="sng" dirty="0"/>
              <a:t>Act 4 Scene 1 (p103 Ca, P60 Ox)</a:t>
            </a:r>
            <a:br>
              <a:rPr lang="en-GB" sz="2800" dirty="0"/>
            </a:br>
            <a:r>
              <a:rPr lang="en-GB" sz="4000" dirty="0"/>
              <a:t> 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8662" y="500042"/>
            <a:ext cx="7786742" cy="6357958"/>
          </a:xfrm>
        </p:spPr>
        <p:txBody>
          <a:bodyPr>
            <a:normAutofit fontScale="40000" lnSpcReduction="20000"/>
          </a:bodyPr>
          <a:lstStyle/>
          <a:p>
            <a:endParaRPr lang="en-GB" dirty="0"/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OBERON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 Welcome, good Robin.</a:t>
            </a:r>
          </a:p>
          <a:p>
            <a:pPr>
              <a:buNone/>
            </a:pPr>
            <a:r>
              <a:rPr lang="en-GB" sz="3600" dirty="0" err="1">
                <a:latin typeface="Arial Black" pitchFamily="34" charset="0"/>
              </a:rPr>
              <a:t>See'st</a:t>
            </a:r>
            <a:r>
              <a:rPr lang="en-GB" sz="3600" dirty="0">
                <a:latin typeface="Arial Black" pitchFamily="34" charset="0"/>
              </a:rPr>
              <a:t> thou this sweet sight?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Her dotage now I do begin to pity: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For, meeting her of late behind the wood,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Seeking sweet favours from this hateful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fool,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I did upbraid her and fall out with her;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For she his hairy temples then had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rounded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With a coronet of fresh and fragrant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flowers;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When I had at my pleasure taunted her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she in mild terms </a:t>
            </a:r>
            <a:r>
              <a:rPr lang="en-GB" sz="3600" dirty="0" err="1">
                <a:latin typeface="Arial Black" pitchFamily="34" charset="0"/>
              </a:rPr>
              <a:t>begg'd</a:t>
            </a:r>
            <a:r>
              <a:rPr lang="en-GB" sz="3600" dirty="0">
                <a:latin typeface="Arial Black" pitchFamily="34" charset="0"/>
              </a:rPr>
              <a:t> my patience,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I then did ask of her </a:t>
            </a:r>
            <a:r>
              <a:rPr lang="en-GB" sz="3600" dirty="0" err="1">
                <a:latin typeface="Arial Black" pitchFamily="34" charset="0"/>
              </a:rPr>
              <a:t>her</a:t>
            </a:r>
            <a:r>
              <a:rPr lang="en-GB" sz="3600" dirty="0">
                <a:latin typeface="Arial Black" pitchFamily="34" charset="0"/>
              </a:rPr>
              <a:t> changeling child;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Which straight she gave me, and her fairy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sent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To bear him to my bower in fairy land.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now I have the boy, I will undo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This hateful imperfection of her eyes: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And, gentle Puck, take this transformed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scalp</a:t>
            </a:r>
          </a:p>
          <a:p>
            <a:pPr>
              <a:buNone/>
            </a:pP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 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736"/>
            <a:ext cx="23050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2922658" y="32274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</a:t>
            </a: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111302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6512511" cy="596014"/>
          </a:xfrm>
        </p:spPr>
        <p:txBody>
          <a:bodyPr/>
          <a:lstStyle/>
          <a:p>
            <a:r>
              <a:rPr lang="en-GB" sz="2800" u="sng" dirty="0"/>
              <a:t>Act 4 Scene 1 (p103 Ca, P60 Ox)</a:t>
            </a:r>
            <a:br>
              <a:rPr lang="en-GB" sz="2800" dirty="0"/>
            </a:br>
            <a:r>
              <a:rPr lang="en-GB" sz="4000" dirty="0"/>
              <a:t> 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8662" y="500042"/>
            <a:ext cx="7786742" cy="6357958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pPr>
              <a:buNone/>
            </a:pPr>
            <a:r>
              <a:rPr lang="en-GB" sz="3600" b="1" dirty="0">
                <a:latin typeface="Arial Black" pitchFamily="34" charset="0"/>
              </a:rPr>
              <a:t>OBERON </a:t>
            </a:r>
            <a:r>
              <a:rPr lang="en-GB" sz="3600" b="1" dirty="0" err="1">
                <a:latin typeface="Arial Black" pitchFamily="34" charset="0"/>
              </a:rPr>
              <a:t>contd</a:t>
            </a:r>
            <a:endParaRPr lang="en-GB" sz="3600" dirty="0">
              <a:latin typeface="Arial Black" pitchFamily="34" charset="0"/>
            </a:endParaRP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From off the head of this Athenian swain;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That, he awaking when the other do,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May all to Athens back again repair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And think no more of this night's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accidents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But as the fierce vexation of a dream.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But first I will release the fairy queen.</a:t>
            </a:r>
          </a:p>
          <a:p>
            <a:pPr>
              <a:buNone/>
            </a:pP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Be as thou </a:t>
            </a:r>
            <a:r>
              <a:rPr lang="en-GB" sz="3600" dirty="0" err="1">
                <a:solidFill>
                  <a:srgbClr val="FF0000"/>
                </a:solidFill>
                <a:latin typeface="Arial Black" pitchFamily="34" charset="0"/>
              </a:rPr>
              <a:t>wast</a:t>
            </a: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 wont to be;</a:t>
            </a:r>
          </a:p>
          <a:p>
            <a:pPr>
              <a:buNone/>
            </a:pP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See as thou </a:t>
            </a:r>
            <a:r>
              <a:rPr lang="en-GB" sz="3600" dirty="0" err="1">
                <a:solidFill>
                  <a:srgbClr val="FF0000"/>
                </a:solidFill>
                <a:latin typeface="Arial Black" pitchFamily="34" charset="0"/>
              </a:rPr>
              <a:t>wast</a:t>
            </a: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 wont to see:</a:t>
            </a:r>
          </a:p>
          <a:p>
            <a:pPr>
              <a:buNone/>
            </a:pP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Dian's bud o'er Cupid's flower</a:t>
            </a:r>
          </a:p>
          <a:p>
            <a:pPr>
              <a:buNone/>
            </a:pPr>
            <a:r>
              <a:rPr lang="en-GB" sz="3600" dirty="0">
                <a:solidFill>
                  <a:srgbClr val="FF0000"/>
                </a:solidFill>
                <a:latin typeface="Arial Black" pitchFamily="34" charset="0"/>
              </a:rPr>
              <a:t>Hath such force and blessed power.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Now, my </a:t>
            </a:r>
            <a:r>
              <a:rPr lang="en-GB" sz="3600" dirty="0" err="1">
                <a:latin typeface="Arial Black" pitchFamily="34" charset="0"/>
              </a:rPr>
              <a:t>Titania</a:t>
            </a:r>
            <a:r>
              <a:rPr lang="en-GB" sz="3600" dirty="0">
                <a:latin typeface="Arial Black" pitchFamily="34" charset="0"/>
              </a:rPr>
              <a:t>; wake you, my sweet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queen.</a:t>
            </a:r>
          </a:p>
          <a:p>
            <a:pPr>
              <a:buNone/>
            </a:pPr>
            <a:r>
              <a:rPr lang="en-GB" sz="3600" dirty="0">
                <a:latin typeface="Arial Black" pitchFamily="34" charset="0"/>
              </a:rPr>
              <a:t> 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3571876"/>
            <a:ext cx="1848808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thinking Task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2922658" y="32274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</a:t>
            </a: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11130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6512511" cy="596014"/>
          </a:xfrm>
        </p:spPr>
        <p:txBody>
          <a:bodyPr/>
          <a:lstStyle/>
          <a:p>
            <a:pPr marL="0" indent="0" algn="l">
              <a:buNone/>
            </a:pPr>
            <a:r>
              <a:rPr lang="en-GB" sz="4000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8662" y="642918"/>
            <a:ext cx="785818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200" b="1" u="sng" dirty="0">
                <a:latin typeface="Arial Black" pitchFamily="34" charset="0"/>
              </a:rPr>
              <a:t>Your tasks:</a:t>
            </a:r>
            <a:endParaRPr lang="en-GB" sz="1200" dirty="0">
              <a:latin typeface="Arial Black" pitchFamily="34" charset="0"/>
            </a:endParaRP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1.Re-read and annotate the extract – what does he call Bottom? Underline/highlight any interesting or unusual words, insults, how does he refer to </a:t>
            </a:r>
            <a:r>
              <a:rPr lang="en-GB" sz="1200" dirty="0" err="1">
                <a:latin typeface="Arial Black" pitchFamily="34" charset="0"/>
              </a:rPr>
              <a:t>Titania</a:t>
            </a:r>
            <a:r>
              <a:rPr lang="en-GB" sz="1200" dirty="0">
                <a:latin typeface="Arial Black" pitchFamily="34" charset="0"/>
              </a:rPr>
              <a:t> at the end?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2.  Quotation finder: Find a ½ quotations which …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a) suggests that Oberon feels bad for making a fool of </a:t>
            </a:r>
            <a:r>
              <a:rPr lang="en-GB" sz="1200" dirty="0" err="1">
                <a:latin typeface="Arial Black" pitchFamily="34" charset="0"/>
              </a:rPr>
              <a:t>Titania</a:t>
            </a:r>
            <a:r>
              <a:rPr lang="en-GB" sz="1200" dirty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b) shows that Oberon thinks of Bottom as a common or insignificant character.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c) shows that Oberon has taken pleasure from winding </a:t>
            </a:r>
            <a:r>
              <a:rPr lang="en-GB" sz="1200" dirty="0" err="1">
                <a:latin typeface="Arial Black" pitchFamily="34" charset="0"/>
              </a:rPr>
              <a:t>Titania</a:t>
            </a:r>
            <a:r>
              <a:rPr lang="en-GB" sz="1200" dirty="0">
                <a:latin typeface="Arial Black" pitchFamily="34" charset="0"/>
              </a:rPr>
              <a:t> up.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d) reveals that Oberon got what he wanted all along.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e) shows the audience that Oberon wants it all to be over and nothing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more than a dream.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f) shows that, once released from the effect of the potion, </a:t>
            </a:r>
            <a:r>
              <a:rPr lang="en-GB" sz="1200" dirty="0" err="1">
                <a:latin typeface="Arial Black" pitchFamily="34" charset="0"/>
              </a:rPr>
              <a:t>Titania</a:t>
            </a:r>
            <a:r>
              <a:rPr lang="en-GB" sz="1200" dirty="0">
                <a:latin typeface="Arial Black" pitchFamily="34" charset="0"/>
              </a:rPr>
              <a:t> is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repulsed by Bottom.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g) that Bottom will be the same once again.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3. See the lines in bold which begin: ‘</a:t>
            </a:r>
            <a:r>
              <a:rPr lang="en-GB" sz="1200" b="1" dirty="0">
                <a:latin typeface="Arial Black" pitchFamily="34" charset="0"/>
              </a:rPr>
              <a:t>Be as thou </a:t>
            </a:r>
            <a:r>
              <a:rPr lang="en-GB" sz="1200" b="1" dirty="0" err="1">
                <a:latin typeface="Arial Black" pitchFamily="34" charset="0"/>
              </a:rPr>
              <a:t>wast</a:t>
            </a:r>
            <a:r>
              <a:rPr lang="en-GB" sz="1200" b="1" dirty="0">
                <a:latin typeface="Arial Black" pitchFamily="34" charset="0"/>
              </a:rPr>
              <a:t> wont to be;’</a:t>
            </a:r>
            <a:endParaRPr lang="en-GB" sz="1200" dirty="0">
              <a:latin typeface="Arial Black" pitchFamily="34" charset="0"/>
            </a:endParaRP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a) Say them out loud to your self – (you may need to do this quietly). Listen to how it sounds, can you hear a rhythm? What has created this?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b) What do you notice about HOW these lines differ from </a:t>
            </a:r>
            <a:r>
              <a:rPr lang="en-GB" sz="1200" dirty="0" err="1">
                <a:latin typeface="Arial Black" pitchFamily="34" charset="0"/>
              </a:rPr>
              <a:t>Oberons</a:t>
            </a:r>
            <a:r>
              <a:rPr lang="en-GB" sz="1200" dirty="0">
                <a:latin typeface="Arial Black" pitchFamily="34" charset="0"/>
              </a:rPr>
              <a:t>’ usual speech?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c) What is Oberon doing at this moment when he is saying these 4 lines?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b="1" dirty="0">
                <a:latin typeface="Arial Black" pitchFamily="34" charset="0"/>
              </a:rPr>
              <a:t>Challenge:</a:t>
            </a:r>
            <a:r>
              <a:rPr lang="en-GB" sz="1200" dirty="0">
                <a:latin typeface="Arial Black" pitchFamily="34" charset="0"/>
              </a:rPr>
              <a:t> Why do you think Shakespeare used this  language and rhythm in the four lines in task 3? What is the effect. What is Oberon doing? 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/>
              <a:t> </a:t>
            </a:r>
          </a:p>
          <a:p>
            <a:pPr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 &amp; </a:t>
            </a: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111302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0"/>
            <a:ext cx="6512511" cy="596014"/>
          </a:xfrm>
        </p:spPr>
        <p:txBody>
          <a:bodyPr/>
          <a:lstStyle/>
          <a:p>
            <a:pPr marL="0" indent="0" algn="l">
              <a:buNone/>
            </a:pPr>
            <a:r>
              <a:rPr lang="en-GB" sz="4000" dirty="0"/>
              <a:t>Diary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28662" y="836712"/>
            <a:ext cx="7858180" cy="5664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3200" b="1" u="sng" dirty="0">
                <a:latin typeface="Arial Black" pitchFamily="34" charset="0"/>
              </a:rPr>
              <a:t>Write Titania’s Diary for after she has woken up from the spell?</a:t>
            </a:r>
          </a:p>
          <a:p>
            <a:pPr>
              <a:buNone/>
            </a:pPr>
            <a:endParaRPr lang="en-GB" sz="1200" b="1" u="sng" dirty="0">
              <a:latin typeface="Arial Black" pitchFamily="34" charset="0"/>
            </a:endParaRPr>
          </a:p>
          <a:p>
            <a:pPr marL="274320" indent="-228600">
              <a:buFont typeface="+mj-lt"/>
              <a:buAutoNum type="arabicPeriod"/>
            </a:pPr>
            <a:r>
              <a:rPr lang="en-GB" sz="2400" b="1" u="sng" dirty="0">
                <a:latin typeface="Arial Black" pitchFamily="34" charset="0"/>
              </a:rPr>
              <a:t>What does she remember?</a:t>
            </a:r>
          </a:p>
          <a:p>
            <a:pPr marL="274320" indent="-228600">
              <a:buFont typeface="+mj-lt"/>
              <a:buAutoNum type="arabicPeriod"/>
            </a:pPr>
            <a:r>
              <a:rPr lang="en-GB" sz="2400" b="1" u="sng" dirty="0">
                <a:latin typeface="Arial Black" pitchFamily="34" charset="0"/>
              </a:rPr>
              <a:t>How does she feel?</a:t>
            </a:r>
          </a:p>
          <a:p>
            <a:pPr marL="274320" indent="-228600">
              <a:buFont typeface="+mj-lt"/>
              <a:buAutoNum type="arabicPeriod"/>
            </a:pPr>
            <a:r>
              <a:rPr lang="en-GB" sz="2400" b="1" u="sng" dirty="0">
                <a:latin typeface="Arial Black" pitchFamily="34" charset="0"/>
              </a:rPr>
              <a:t>Is she happy or angry with Oberon?</a:t>
            </a:r>
          </a:p>
          <a:p>
            <a:pPr marL="274320" indent="-228600">
              <a:buFont typeface="+mj-lt"/>
              <a:buAutoNum type="arabicPeriod"/>
            </a:pPr>
            <a:r>
              <a:rPr lang="en-GB" sz="2400" b="1" u="sng" dirty="0">
                <a:latin typeface="Arial Black" pitchFamily="34" charset="0"/>
              </a:rPr>
              <a:t>What is she going to do next?</a:t>
            </a:r>
            <a:endParaRPr lang="en-GB" sz="2400" dirty="0">
              <a:latin typeface="Arial Black" pitchFamily="34" charset="0"/>
            </a:endParaRP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n-GB" sz="1200" dirty="0"/>
              <a:t> </a:t>
            </a:r>
          </a:p>
          <a:p>
            <a:pPr>
              <a:buFont typeface="Arial" pitchFamily="34" charset="0"/>
              <a:buChar char="•"/>
            </a:pPr>
            <a:endParaRPr lang="en-GB" sz="1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dirty="0">
                <a:solidFill>
                  <a:prstClr val="black"/>
                </a:solidFill>
                <a:latin typeface="Century Gothic"/>
                <a:cs typeface="Century Gothic"/>
              </a:rPr>
              <a:t>Writing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5732081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346</TotalTime>
  <Words>864</Words>
  <Application>Microsoft Office PowerPoint</Application>
  <PresentationFormat>On-screen Show (4:3)</PresentationFormat>
  <Paragraphs>124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Century Gothic</vt:lpstr>
      <vt:lpstr>Georgia</vt:lpstr>
      <vt:lpstr>Trebuchet MS</vt:lpstr>
      <vt:lpstr>Slipstream</vt:lpstr>
      <vt:lpstr>Act 4 Scene 1 (p103 Ca, P60 Ox)   </vt:lpstr>
      <vt:lpstr>Act 4 Scene 1 (p103 Ca, P60 Ox)   </vt:lpstr>
      <vt:lpstr>Act 4 Scene 1 (p103 Ca, P60 Ox)   </vt:lpstr>
      <vt:lpstr>Tasks</vt:lpstr>
      <vt:lpstr>Diary Entry</vt:lpstr>
    </vt:vector>
  </TitlesOfParts>
  <Company>Al Khor International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Midsummer Night’s Dream  by William Shakespeare</dc:title>
  <dc:creator>Jillian Smyth</dc:creator>
  <cp:lastModifiedBy>A Allen</cp:lastModifiedBy>
  <cp:revision>26</cp:revision>
  <dcterms:created xsi:type="dcterms:W3CDTF">2013-02-24T07:28:51Z</dcterms:created>
  <dcterms:modified xsi:type="dcterms:W3CDTF">2020-11-20T14:24:38Z</dcterms:modified>
</cp:coreProperties>
</file>