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93" r:id="rId2"/>
    <p:sldMasterId id="2147483877" r:id="rId3"/>
  </p:sldMasterIdLst>
  <p:notesMasterIdLst>
    <p:notesMasterId r:id="rId17"/>
  </p:notesMasterIdLst>
  <p:sldIdLst>
    <p:sldId id="778" r:id="rId4"/>
    <p:sldId id="811" r:id="rId5"/>
    <p:sldId id="816" r:id="rId6"/>
    <p:sldId id="815" r:id="rId7"/>
    <p:sldId id="819" r:id="rId8"/>
    <p:sldId id="623" r:id="rId9"/>
    <p:sldId id="624" r:id="rId10"/>
    <p:sldId id="625" r:id="rId11"/>
    <p:sldId id="817" r:id="rId12"/>
    <p:sldId id="814" r:id="rId13"/>
    <p:sldId id="821" r:id="rId14"/>
    <p:sldId id="824" r:id="rId15"/>
    <p:sldId id="8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83AE1"/>
    <a:srgbClr val="0000FF"/>
    <a:srgbClr val="0066FF"/>
    <a:srgbClr val="FD35FF"/>
    <a:srgbClr val="7DFC3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5548" autoAdjust="0"/>
  </p:normalViewPr>
  <p:slideViewPr>
    <p:cSldViewPr snapToGrid="0">
      <p:cViewPr>
        <p:scale>
          <a:sx n="92" d="100"/>
          <a:sy n="92" d="100"/>
        </p:scale>
        <p:origin x="-312" y="-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31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FE753-837C-4DBB-BF3F-A6B345BC1B2E}" type="datetimeFigureOut">
              <a:rPr lang="en-GB" smtClean="0"/>
              <a:t>21/09/2020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41EDD-0626-4EC9-8DF4-E87ED4D016B9}" type="slidenum">
              <a:rPr lang="en-GB" smtClean="0"/>
              <a:t>‹#›</a:t>
            </a:fld>
            <a:endParaRPr lang="en-GB"/>
          </a:p>
        </p:txBody>
      </p:sp>
    </p:spTree>
    <p:extLst>
      <p:ext uri="{BB962C8B-B14F-4D97-AF65-F5344CB8AC3E}">
        <p14:creationId xmlns:p14="http://schemas.microsoft.com/office/powerpoint/2010/main" val="206875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EA042932-C9EA-4E03-BFFF-4E2162CF689F}"/>
              </a:ext>
            </a:extLst>
          </p:cNvPr>
          <p:cNvSpPr>
            <a:spLocks noGrp="1"/>
          </p:cNvSpPr>
          <p:nvPr>
            <p:ph type="dt" sz="half" idx="10"/>
          </p:nvPr>
        </p:nvSpPr>
        <p:spPr/>
        <p:txBody>
          <a:bodyPr/>
          <a:lstStyle>
            <a:lvl1pPr>
              <a:defRPr/>
            </a:lvl1pPr>
          </a:lstStyle>
          <a:p>
            <a:pPr>
              <a:defRPr/>
            </a:pPr>
            <a:fld id="{55F1FAB6-CE61-4F08-B606-F908F55AA1C3}" type="datetimeFigureOut">
              <a:rPr lang="en-GB"/>
              <a:pPr>
                <a:defRPr/>
              </a:pPr>
              <a:t>21/09/2020</a:t>
            </a:fld>
            <a:endParaRPr lang="en-GB"/>
          </a:p>
        </p:txBody>
      </p:sp>
      <p:sp>
        <p:nvSpPr>
          <p:cNvPr id="5" name="Footer Placeholder 4">
            <a:extLst>
              <a:ext uri="{FF2B5EF4-FFF2-40B4-BE49-F238E27FC236}">
                <a16:creationId xmlns="" xmlns:a16="http://schemas.microsoft.com/office/drawing/2014/main" id="{5EB41AD2-AA93-4EE8-97DC-EFEFBE638D4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03CD0CEC-8A71-4E98-A80B-7040172B689D}"/>
              </a:ext>
            </a:extLst>
          </p:cNvPr>
          <p:cNvSpPr>
            <a:spLocks noGrp="1"/>
          </p:cNvSpPr>
          <p:nvPr>
            <p:ph type="sldNum" sz="quarter" idx="12"/>
          </p:nvPr>
        </p:nvSpPr>
        <p:spPr/>
        <p:txBody>
          <a:bodyPr/>
          <a:lstStyle>
            <a:lvl1pPr>
              <a:defRPr/>
            </a:lvl1pPr>
          </a:lstStyle>
          <a:p>
            <a:pPr>
              <a:defRPr/>
            </a:pPr>
            <a:fld id="{03BF7118-09E6-4E0B-A8EA-B3FCDCA70CDA}" type="slidenum">
              <a:rPr lang="en-GB" altLang="en-US"/>
              <a:pPr>
                <a:defRPr/>
              </a:pPr>
              <a:t>‹#›</a:t>
            </a:fld>
            <a:endParaRPr lang="en-GB" altLang="en-US"/>
          </a:p>
        </p:txBody>
      </p:sp>
    </p:spTree>
    <p:extLst>
      <p:ext uri="{BB962C8B-B14F-4D97-AF65-F5344CB8AC3E}">
        <p14:creationId xmlns:p14="http://schemas.microsoft.com/office/powerpoint/2010/main" val="94453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50D41C0-9FCB-4541-BB5A-0C48F0F5EA47}"/>
              </a:ext>
            </a:extLst>
          </p:cNvPr>
          <p:cNvSpPr>
            <a:spLocks noGrp="1"/>
          </p:cNvSpPr>
          <p:nvPr>
            <p:ph type="dt" sz="half" idx="10"/>
          </p:nvPr>
        </p:nvSpPr>
        <p:spPr/>
        <p:txBody>
          <a:bodyPr/>
          <a:lstStyle>
            <a:lvl1pPr>
              <a:defRPr/>
            </a:lvl1pPr>
          </a:lstStyle>
          <a:p>
            <a:pPr>
              <a:defRPr/>
            </a:pPr>
            <a:fld id="{1A63F3D8-F076-464D-B7D3-B1E435DC06E3}" type="datetimeFigureOut">
              <a:rPr lang="en-GB"/>
              <a:pPr>
                <a:defRPr/>
              </a:pPr>
              <a:t>21/09/2020</a:t>
            </a:fld>
            <a:endParaRPr lang="en-GB"/>
          </a:p>
        </p:txBody>
      </p:sp>
      <p:sp>
        <p:nvSpPr>
          <p:cNvPr id="5" name="Footer Placeholder 4">
            <a:extLst>
              <a:ext uri="{FF2B5EF4-FFF2-40B4-BE49-F238E27FC236}">
                <a16:creationId xmlns="" xmlns:a16="http://schemas.microsoft.com/office/drawing/2014/main" id="{EA10C665-4A66-4B06-B26E-5563FE2922F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AE72BB63-5600-4E73-82F0-96030DE861B4}"/>
              </a:ext>
            </a:extLst>
          </p:cNvPr>
          <p:cNvSpPr>
            <a:spLocks noGrp="1"/>
          </p:cNvSpPr>
          <p:nvPr>
            <p:ph type="sldNum" sz="quarter" idx="12"/>
          </p:nvPr>
        </p:nvSpPr>
        <p:spPr/>
        <p:txBody>
          <a:bodyPr/>
          <a:lstStyle>
            <a:lvl1pPr>
              <a:defRPr/>
            </a:lvl1pPr>
          </a:lstStyle>
          <a:p>
            <a:pPr>
              <a:defRPr/>
            </a:pPr>
            <a:fld id="{57F8FDA3-EC15-4331-93EF-AEC1E81DFDA9}" type="slidenum">
              <a:rPr lang="en-GB" altLang="en-US"/>
              <a:pPr>
                <a:defRPr/>
              </a:pPr>
              <a:t>‹#›</a:t>
            </a:fld>
            <a:endParaRPr lang="en-GB" altLang="en-US"/>
          </a:p>
        </p:txBody>
      </p:sp>
    </p:spTree>
    <p:extLst>
      <p:ext uri="{BB962C8B-B14F-4D97-AF65-F5344CB8AC3E}">
        <p14:creationId xmlns:p14="http://schemas.microsoft.com/office/powerpoint/2010/main" val="99571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A6B614C-D3B2-4A25-AF1C-F64CCE0B424E}"/>
              </a:ext>
            </a:extLst>
          </p:cNvPr>
          <p:cNvSpPr>
            <a:spLocks noGrp="1"/>
          </p:cNvSpPr>
          <p:nvPr>
            <p:ph type="dt" sz="half" idx="10"/>
          </p:nvPr>
        </p:nvSpPr>
        <p:spPr/>
        <p:txBody>
          <a:bodyPr/>
          <a:lstStyle>
            <a:lvl1pPr>
              <a:defRPr/>
            </a:lvl1pPr>
          </a:lstStyle>
          <a:p>
            <a:pPr>
              <a:defRPr/>
            </a:pPr>
            <a:fld id="{1CFF6614-9343-4A5B-B473-D2825ACA2B3B}" type="datetimeFigureOut">
              <a:rPr lang="en-GB"/>
              <a:pPr>
                <a:defRPr/>
              </a:pPr>
              <a:t>21/09/2020</a:t>
            </a:fld>
            <a:endParaRPr lang="en-GB"/>
          </a:p>
        </p:txBody>
      </p:sp>
      <p:sp>
        <p:nvSpPr>
          <p:cNvPr id="5" name="Footer Placeholder 4">
            <a:extLst>
              <a:ext uri="{FF2B5EF4-FFF2-40B4-BE49-F238E27FC236}">
                <a16:creationId xmlns="" xmlns:a16="http://schemas.microsoft.com/office/drawing/2014/main" id="{D08CAC5F-65A9-4D51-8EBD-4F39BBA46C2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444D55BD-3C2D-4535-95EF-B014F72AD847}"/>
              </a:ext>
            </a:extLst>
          </p:cNvPr>
          <p:cNvSpPr>
            <a:spLocks noGrp="1"/>
          </p:cNvSpPr>
          <p:nvPr>
            <p:ph type="sldNum" sz="quarter" idx="12"/>
          </p:nvPr>
        </p:nvSpPr>
        <p:spPr/>
        <p:txBody>
          <a:bodyPr/>
          <a:lstStyle>
            <a:lvl1pPr>
              <a:defRPr/>
            </a:lvl1pPr>
          </a:lstStyle>
          <a:p>
            <a:pPr>
              <a:defRPr/>
            </a:pPr>
            <a:fld id="{2D201F8C-0096-4899-91EC-ED65A3DE2922}" type="slidenum">
              <a:rPr lang="en-GB" altLang="en-US"/>
              <a:pPr>
                <a:defRPr/>
              </a:pPr>
              <a:t>‹#›</a:t>
            </a:fld>
            <a:endParaRPr lang="en-GB" altLang="en-US"/>
          </a:p>
        </p:txBody>
      </p:sp>
    </p:spTree>
    <p:extLst>
      <p:ext uri="{BB962C8B-B14F-4D97-AF65-F5344CB8AC3E}">
        <p14:creationId xmlns:p14="http://schemas.microsoft.com/office/powerpoint/2010/main" val="150473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723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596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15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4635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3281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6923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886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211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B33F13F-A0F0-4E06-B887-F1FBDCB47150}"/>
              </a:ext>
            </a:extLst>
          </p:cNvPr>
          <p:cNvSpPr>
            <a:spLocks noGrp="1"/>
          </p:cNvSpPr>
          <p:nvPr>
            <p:ph type="dt" sz="half" idx="10"/>
          </p:nvPr>
        </p:nvSpPr>
        <p:spPr/>
        <p:txBody>
          <a:bodyPr/>
          <a:lstStyle>
            <a:lvl1pPr>
              <a:defRPr/>
            </a:lvl1pPr>
          </a:lstStyle>
          <a:p>
            <a:pPr>
              <a:defRPr/>
            </a:pPr>
            <a:fld id="{6758C3C2-7F0F-425F-A342-3FB35C6C3AA9}" type="datetimeFigureOut">
              <a:rPr lang="en-GB"/>
              <a:pPr>
                <a:defRPr/>
              </a:pPr>
              <a:t>21/09/2020</a:t>
            </a:fld>
            <a:endParaRPr lang="en-GB"/>
          </a:p>
        </p:txBody>
      </p:sp>
      <p:sp>
        <p:nvSpPr>
          <p:cNvPr id="5" name="Footer Placeholder 4">
            <a:extLst>
              <a:ext uri="{FF2B5EF4-FFF2-40B4-BE49-F238E27FC236}">
                <a16:creationId xmlns="" xmlns:a16="http://schemas.microsoft.com/office/drawing/2014/main" id="{1F384097-9065-4E69-95FA-C18FB85683A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F55CE5AE-3303-446A-A6B6-4E1E7E1C1F4C}"/>
              </a:ext>
            </a:extLst>
          </p:cNvPr>
          <p:cNvSpPr>
            <a:spLocks noGrp="1"/>
          </p:cNvSpPr>
          <p:nvPr>
            <p:ph type="sldNum" sz="quarter" idx="12"/>
          </p:nvPr>
        </p:nvSpPr>
        <p:spPr/>
        <p:txBody>
          <a:bodyPr/>
          <a:lstStyle>
            <a:lvl1pPr>
              <a:defRPr/>
            </a:lvl1pPr>
          </a:lstStyle>
          <a:p>
            <a:pPr>
              <a:defRPr/>
            </a:pPr>
            <a:fld id="{1A906E1F-5370-4437-A8EF-978D413FFC05}" type="slidenum">
              <a:rPr lang="en-GB" altLang="en-US"/>
              <a:pPr>
                <a:defRPr/>
              </a:pPr>
              <a:t>‹#›</a:t>
            </a:fld>
            <a:endParaRPr lang="en-GB" altLang="en-US"/>
          </a:p>
        </p:txBody>
      </p:sp>
    </p:spTree>
    <p:extLst>
      <p:ext uri="{BB962C8B-B14F-4D97-AF65-F5344CB8AC3E}">
        <p14:creationId xmlns:p14="http://schemas.microsoft.com/office/powerpoint/2010/main" val="3134370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267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6722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5673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31C220-60C1-4231-B0C9-47098F019C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4223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DB2A58-C81A-4A63-8DE9-B621232EE5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3343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65F6DC-7934-495C-AA45-DAA4F4D41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664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485E11C-9625-4D13-9787-8BC61247D3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987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9DFD01C-43F7-4BFA-87E0-A7E74D505B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884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7A564C4-690E-48D6-B6A0-4982228498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723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480B5DF-38EF-4A3B-AC17-3EF7DA9AFE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054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0A3C38A-F0B3-4B75-8848-3DE6A0A3A125}"/>
              </a:ext>
            </a:extLst>
          </p:cNvPr>
          <p:cNvSpPr>
            <a:spLocks noGrp="1"/>
          </p:cNvSpPr>
          <p:nvPr>
            <p:ph type="dt" sz="half" idx="10"/>
          </p:nvPr>
        </p:nvSpPr>
        <p:spPr/>
        <p:txBody>
          <a:bodyPr/>
          <a:lstStyle>
            <a:lvl1pPr>
              <a:defRPr/>
            </a:lvl1pPr>
          </a:lstStyle>
          <a:p>
            <a:pPr>
              <a:defRPr/>
            </a:pPr>
            <a:fld id="{E374FBB1-6F0B-451B-B877-A6F2C2D95023}" type="datetimeFigureOut">
              <a:rPr lang="en-GB"/>
              <a:pPr>
                <a:defRPr/>
              </a:pPr>
              <a:t>21/09/2020</a:t>
            </a:fld>
            <a:endParaRPr lang="en-GB"/>
          </a:p>
        </p:txBody>
      </p:sp>
      <p:sp>
        <p:nvSpPr>
          <p:cNvPr id="5" name="Footer Placeholder 4">
            <a:extLst>
              <a:ext uri="{FF2B5EF4-FFF2-40B4-BE49-F238E27FC236}">
                <a16:creationId xmlns="" xmlns:a16="http://schemas.microsoft.com/office/drawing/2014/main" id="{C5EC887A-88D4-4290-80D6-596BF50DC23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1E88710A-A820-4586-8F08-C2158CC59BC5}"/>
              </a:ext>
            </a:extLst>
          </p:cNvPr>
          <p:cNvSpPr>
            <a:spLocks noGrp="1"/>
          </p:cNvSpPr>
          <p:nvPr>
            <p:ph type="sldNum" sz="quarter" idx="12"/>
          </p:nvPr>
        </p:nvSpPr>
        <p:spPr/>
        <p:txBody>
          <a:bodyPr/>
          <a:lstStyle>
            <a:lvl1pPr>
              <a:defRPr/>
            </a:lvl1pPr>
          </a:lstStyle>
          <a:p>
            <a:pPr>
              <a:defRPr/>
            </a:pPr>
            <a:fld id="{478864D8-FD33-4A3A-8B8C-07957C893F30}" type="slidenum">
              <a:rPr lang="en-GB" altLang="en-US"/>
              <a:pPr>
                <a:defRPr/>
              </a:pPr>
              <a:t>‹#›</a:t>
            </a:fld>
            <a:endParaRPr lang="en-GB" altLang="en-US"/>
          </a:p>
        </p:txBody>
      </p:sp>
    </p:spTree>
    <p:extLst>
      <p:ext uri="{BB962C8B-B14F-4D97-AF65-F5344CB8AC3E}">
        <p14:creationId xmlns:p14="http://schemas.microsoft.com/office/powerpoint/2010/main" val="3639766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04DDF4-01F2-4F97-8711-A7CB650A22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7412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75ED54-A385-490C-A6C4-A4AD76BFA1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6262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AFCFBD-8418-408C-8B68-0F43BA05D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3777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B89CA62-9BFC-4DC1-9DEF-1764B52923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223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EEB3975B-0882-44E0-AABA-55274314893F}"/>
              </a:ext>
            </a:extLst>
          </p:cNvPr>
          <p:cNvSpPr>
            <a:spLocks noGrp="1"/>
          </p:cNvSpPr>
          <p:nvPr>
            <p:ph type="dt" sz="half" idx="10"/>
          </p:nvPr>
        </p:nvSpPr>
        <p:spPr/>
        <p:txBody>
          <a:bodyPr/>
          <a:lstStyle>
            <a:lvl1pPr>
              <a:defRPr/>
            </a:lvl1pPr>
          </a:lstStyle>
          <a:p>
            <a:pPr>
              <a:defRPr/>
            </a:pPr>
            <a:fld id="{A2DDD482-E2BE-42C1-9D42-569A17564B51}" type="datetimeFigureOut">
              <a:rPr lang="en-GB"/>
              <a:pPr>
                <a:defRPr/>
              </a:pPr>
              <a:t>21/09/2020</a:t>
            </a:fld>
            <a:endParaRPr lang="en-GB"/>
          </a:p>
        </p:txBody>
      </p:sp>
      <p:sp>
        <p:nvSpPr>
          <p:cNvPr id="6" name="Footer Placeholder 4">
            <a:extLst>
              <a:ext uri="{FF2B5EF4-FFF2-40B4-BE49-F238E27FC236}">
                <a16:creationId xmlns="" xmlns:a16="http://schemas.microsoft.com/office/drawing/2014/main" id="{92580BD9-F98D-4161-847C-08C97B55254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3D3062F8-2F04-44B4-9DA7-564DB6A0D197}"/>
              </a:ext>
            </a:extLst>
          </p:cNvPr>
          <p:cNvSpPr>
            <a:spLocks noGrp="1"/>
          </p:cNvSpPr>
          <p:nvPr>
            <p:ph type="sldNum" sz="quarter" idx="12"/>
          </p:nvPr>
        </p:nvSpPr>
        <p:spPr/>
        <p:txBody>
          <a:bodyPr/>
          <a:lstStyle>
            <a:lvl1pPr>
              <a:defRPr/>
            </a:lvl1pPr>
          </a:lstStyle>
          <a:p>
            <a:pPr>
              <a:defRPr/>
            </a:pPr>
            <a:fld id="{A584EB01-5C93-44C8-A8F5-C1FAB162503D}" type="slidenum">
              <a:rPr lang="en-GB" altLang="en-US"/>
              <a:pPr>
                <a:defRPr/>
              </a:pPr>
              <a:t>‹#›</a:t>
            </a:fld>
            <a:endParaRPr lang="en-GB" altLang="en-US"/>
          </a:p>
        </p:txBody>
      </p:sp>
    </p:spTree>
    <p:extLst>
      <p:ext uri="{BB962C8B-B14F-4D97-AF65-F5344CB8AC3E}">
        <p14:creationId xmlns:p14="http://schemas.microsoft.com/office/powerpoint/2010/main" val="395204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435B00F2-8667-4525-A376-AD0D645300A5}"/>
              </a:ext>
            </a:extLst>
          </p:cNvPr>
          <p:cNvSpPr>
            <a:spLocks noGrp="1"/>
          </p:cNvSpPr>
          <p:nvPr>
            <p:ph type="dt" sz="half" idx="10"/>
          </p:nvPr>
        </p:nvSpPr>
        <p:spPr/>
        <p:txBody>
          <a:bodyPr/>
          <a:lstStyle>
            <a:lvl1pPr>
              <a:defRPr/>
            </a:lvl1pPr>
          </a:lstStyle>
          <a:p>
            <a:pPr>
              <a:defRPr/>
            </a:pPr>
            <a:fld id="{27EDC18B-3DDC-4928-8CB8-0D7CAABC6094}" type="datetimeFigureOut">
              <a:rPr lang="en-GB"/>
              <a:pPr>
                <a:defRPr/>
              </a:pPr>
              <a:t>21/09/2020</a:t>
            </a:fld>
            <a:endParaRPr lang="en-GB"/>
          </a:p>
        </p:txBody>
      </p:sp>
      <p:sp>
        <p:nvSpPr>
          <p:cNvPr id="8" name="Footer Placeholder 4">
            <a:extLst>
              <a:ext uri="{FF2B5EF4-FFF2-40B4-BE49-F238E27FC236}">
                <a16:creationId xmlns="" xmlns:a16="http://schemas.microsoft.com/office/drawing/2014/main" id="{D4147277-D9C0-4458-A5E6-D2327BA431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 xmlns:a16="http://schemas.microsoft.com/office/drawing/2014/main" id="{C666416A-FF46-41D6-A2BE-ACA201E2071D}"/>
              </a:ext>
            </a:extLst>
          </p:cNvPr>
          <p:cNvSpPr>
            <a:spLocks noGrp="1"/>
          </p:cNvSpPr>
          <p:nvPr>
            <p:ph type="sldNum" sz="quarter" idx="12"/>
          </p:nvPr>
        </p:nvSpPr>
        <p:spPr/>
        <p:txBody>
          <a:bodyPr/>
          <a:lstStyle>
            <a:lvl1pPr>
              <a:defRPr/>
            </a:lvl1pPr>
          </a:lstStyle>
          <a:p>
            <a:pPr>
              <a:defRPr/>
            </a:pPr>
            <a:fld id="{C22458D6-DABF-4D73-82F6-521A7766542A}" type="slidenum">
              <a:rPr lang="en-GB" altLang="en-US"/>
              <a:pPr>
                <a:defRPr/>
              </a:pPr>
              <a:t>‹#›</a:t>
            </a:fld>
            <a:endParaRPr lang="en-GB" altLang="en-US"/>
          </a:p>
        </p:txBody>
      </p:sp>
    </p:spTree>
    <p:extLst>
      <p:ext uri="{BB962C8B-B14F-4D97-AF65-F5344CB8AC3E}">
        <p14:creationId xmlns:p14="http://schemas.microsoft.com/office/powerpoint/2010/main" val="248373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745A1F17-0EDF-4128-A3E2-36BA72F89070}"/>
              </a:ext>
            </a:extLst>
          </p:cNvPr>
          <p:cNvSpPr>
            <a:spLocks noGrp="1"/>
          </p:cNvSpPr>
          <p:nvPr>
            <p:ph type="dt" sz="half" idx="10"/>
          </p:nvPr>
        </p:nvSpPr>
        <p:spPr/>
        <p:txBody>
          <a:bodyPr/>
          <a:lstStyle>
            <a:lvl1pPr>
              <a:defRPr/>
            </a:lvl1pPr>
          </a:lstStyle>
          <a:p>
            <a:pPr>
              <a:defRPr/>
            </a:pPr>
            <a:fld id="{95B5C005-690F-4F3F-B8DC-F4BB7CB15613}" type="datetimeFigureOut">
              <a:rPr lang="en-GB"/>
              <a:pPr>
                <a:defRPr/>
              </a:pPr>
              <a:t>21/09/2020</a:t>
            </a:fld>
            <a:endParaRPr lang="en-GB"/>
          </a:p>
        </p:txBody>
      </p:sp>
      <p:sp>
        <p:nvSpPr>
          <p:cNvPr id="4" name="Footer Placeholder 4">
            <a:extLst>
              <a:ext uri="{FF2B5EF4-FFF2-40B4-BE49-F238E27FC236}">
                <a16:creationId xmlns="" xmlns:a16="http://schemas.microsoft.com/office/drawing/2014/main" id="{F3C17A73-8AB5-4A27-8521-D8EEE9E7B58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 xmlns:a16="http://schemas.microsoft.com/office/drawing/2014/main" id="{BC944AAF-8D93-490D-91CA-63858E996FA6}"/>
              </a:ext>
            </a:extLst>
          </p:cNvPr>
          <p:cNvSpPr>
            <a:spLocks noGrp="1"/>
          </p:cNvSpPr>
          <p:nvPr>
            <p:ph type="sldNum" sz="quarter" idx="12"/>
          </p:nvPr>
        </p:nvSpPr>
        <p:spPr/>
        <p:txBody>
          <a:bodyPr/>
          <a:lstStyle>
            <a:lvl1pPr>
              <a:defRPr/>
            </a:lvl1pPr>
          </a:lstStyle>
          <a:p>
            <a:pPr>
              <a:defRPr/>
            </a:pPr>
            <a:fld id="{3C11B45E-CFB6-4C31-B7ED-6BEC09D351E7}" type="slidenum">
              <a:rPr lang="en-GB" altLang="en-US"/>
              <a:pPr>
                <a:defRPr/>
              </a:pPr>
              <a:t>‹#›</a:t>
            </a:fld>
            <a:endParaRPr lang="en-GB" altLang="en-US"/>
          </a:p>
        </p:txBody>
      </p:sp>
    </p:spTree>
    <p:extLst>
      <p:ext uri="{BB962C8B-B14F-4D97-AF65-F5344CB8AC3E}">
        <p14:creationId xmlns:p14="http://schemas.microsoft.com/office/powerpoint/2010/main" val="28234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F71D409-50AC-4E3E-9312-D6F51E865E9C}"/>
              </a:ext>
            </a:extLst>
          </p:cNvPr>
          <p:cNvSpPr>
            <a:spLocks noGrp="1"/>
          </p:cNvSpPr>
          <p:nvPr>
            <p:ph type="dt" sz="half" idx="10"/>
          </p:nvPr>
        </p:nvSpPr>
        <p:spPr/>
        <p:txBody>
          <a:bodyPr/>
          <a:lstStyle>
            <a:lvl1pPr>
              <a:defRPr/>
            </a:lvl1pPr>
          </a:lstStyle>
          <a:p>
            <a:pPr>
              <a:defRPr/>
            </a:pPr>
            <a:fld id="{DDC83713-EA1C-4394-B5F1-8641B5DB7632}" type="datetimeFigureOut">
              <a:rPr lang="en-GB"/>
              <a:pPr>
                <a:defRPr/>
              </a:pPr>
              <a:t>21/09/2020</a:t>
            </a:fld>
            <a:endParaRPr lang="en-GB"/>
          </a:p>
        </p:txBody>
      </p:sp>
      <p:sp>
        <p:nvSpPr>
          <p:cNvPr id="3" name="Footer Placeholder 4">
            <a:extLst>
              <a:ext uri="{FF2B5EF4-FFF2-40B4-BE49-F238E27FC236}">
                <a16:creationId xmlns="" xmlns:a16="http://schemas.microsoft.com/office/drawing/2014/main" id="{2D7F1A66-7F72-4AF7-82E0-2AD478C67B0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 xmlns:a16="http://schemas.microsoft.com/office/drawing/2014/main" id="{8EE7B002-D0B0-4851-B7DF-EAEF8BFDA032}"/>
              </a:ext>
            </a:extLst>
          </p:cNvPr>
          <p:cNvSpPr>
            <a:spLocks noGrp="1"/>
          </p:cNvSpPr>
          <p:nvPr>
            <p:ph type="sldNum" sz="quarter" idx="12"/>
          </p:nvPr>
        </p:nvSpPr>
        <p:spPr/>
        <p:txBody>
          <a:bodyPr/>
          <a:lstStyle>
            <a:lvl1pPr>
              <a:defRPr/>
            </a:lvl1pPr>
          </a:lstStyle>
          <a:p>
            <a:pPr>
              <a:defRPr/>
            </a:pPr>
            <a:fld id="{DADA0DF0-AB00-47A4-8A1C-D12D3B9947BC}" type="slidenum">
              <a:rPr lang="en-GB" altLang="en-US"/>
              <a:pPr>
                <a:defRPr/>
              </a:pPr>
              <a:t>‹#›</a:t>
            </a:fld>
            <a:endParaRPr lang="en-GB" altLang="en-US"/>
          </a:p>
        </p:txBody>
      </p:sp>
    </p:spTree>
    <p:extLst>
      <p:ext uri="{BB962C8B-B14F-4D97-AF65-F5344CB8AC3E}">
        <p14:creationId xmlns:p14="http://schemas.microsoft.com/office/powerpoint/2010/main" val="13291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FB9DE0D-8EC8-4BE6-9C90-345621C89BC0}"/>
              </a:ext>
            </a:extLst>
          </p:cNvPr>
          <p:cNvSpPr>
            <a:spLocks noGrp="1"/>
          </p:cNvSpPr>
          <p:nvPr>
            <p:ph type="dt" sz="half" idx="10"/>
          </p:nvPr>
        </p:nvSpPr>
        <p:spPr/>
        <p:txBody>
          <a:bodyPr/>
          <a:lstStyle>
            <a:lvl1pPr>
              <a:defRPr/>
            </a:lvl1pPr>
          </a:lstStyle>
          <a:p>
            <a:pPr>
              <a:defRPr/>
            </a:pPr>
            <a:fld id="{5DA9FDF0-D158-4035-BCB3-7011053722B1}" type="datetimeFigureOut">
              <a:rPr lang="en-GB"/>
              <a:pPr>
                <a:defRPr/>
              </a:pPr>
              <a:t>21/09/2020</a:t>
            </a:fld>
            <a:endParaRPr lang="en-GB"/>
          </a:p>
        </p:txBody>
      </p:sp>
      <p:sp>
        <p:nvSpPr>
          <p:cNvPr id="6" name="Footer Placeholder 4">
            <a:extLst>
              <a:ext uri="{FF2B5EF4-FFF2-40B4-BE49-F238E27FC236}">
                <a16:creationId xmlns="" xmlns:a16="http://schemas.microsoft.com/office/drawing/2014/main" id="{50993F83-428E-4758-ADF6-751CEEFACDA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DC5223FD-693D-405C-8CB7-38B2F058DED5}"/>
              </a:ext>
            </a:extLst>
          </p:cNvPr>
          <p:cNvSpPr>
            <a:spLocks noGrp="1"/>
          </p:cNvSpPr>
          <p:nvPr>
            <p:ph type="sldNum" sz="quarter" idx="12"/>
          </p:nvPr>
        </p:nvSpPr>
        <p:spPr/>
        <p:txBody>
          <a:bodyPr/>
          <a:lstStyle>
            <a:lvl1pPr>
              <a:defRPr/>
            </a:lvl1pPr>
          </a:lstStyle>
          <a:p>
            <a:pPr>
              <a:defRPr/>
            </a:pPr>
            <a:fld id="{F9E68671-7403-40FC-9759-74730121F715}" type="slidenum">
              <a:rPr lang="en-GB" altLang="en-US"/>
              <a:pPr>
                <a:defRPr/>
              </a:pPr>
              <a:t>‹#›</a:t>
            </a:fld>
            <a:endParaRPr lang="en-GB" altLang="en-US"/>
          </a:p>
        </p:txBody>
      </p:sp>
    </p:spTree>
    <p:extLst>
      <p:ext uri="{BB962C8B-B14F-4D97-AF65-F5344CB8AC3E}">
        <p14:creationId xmlns:p14="http://schemas.microsoft.com/office/powerpoint/2010/main" val="117469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0A8FF226-89B2-4703-8731-B4A765E6E534}"/>
              </a:ext>
            </a:extLst>
          </p:cNvPr>
          <p:cNvSpPr>
            <a:spLocks noGrp="1"/>
          </p:cNvSpPr>
          <p:nvPr>
            <p:ph type="dt" sz="half" idx="10"/>
          </p:nvPr>
        </p:nvSpPr>
        <p:spPr/>
        <p:txBody>
          <a:bodyPr/>
          <a:lstStyle>
            <a:lvl1pPr>
              <a:defRPr/>
            </a:lvl1pPr>
          </a:lstStyle>
          <a:p>
            <a:pPr>
              <a:defRPr/>
            </a:pPr>
            <a:fld id="{03FD09C3-AB21-4BFE-82DB-593497C99063}" type="datetimeFigureOut">
              <a:rPr lang="en-GB"/>
              <a:pPr>
                <a:defRPr/>
              </a:pPr>
              <a:t>21/09/2020</a:t>
            </a:fld>
            <a:endParaRPr lang="en-GB"/>
          </a:p>
        </p:txBody>
      </p:sp>
      <p:sp>
        <p:nvSpPr>
          <p:cNvPr id="6" name="Footer Placeholder 4">
            <a:extLst>
              <a:ext uri="{FF2B5EF4-FFF2-40B4-BE49-F238E27FC236}">
                <a16:creationId xmlns="" xmlns:a16="http://schemas.microsoft.com/office/drawing/2014/main" id="{59F3B462-DAEF-453C-B427-A1270BC3834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D02E1093-DABA-4B16-B57A-2F596E9DFFA5}"/>
              </a:ext>
            </a:extLst>
          </p:cNvPr>
          <p:cNvSpPr>
            <a:spLocks noGrp="1"/>
          </p:cNvSpPr>
          <p:nvPr>
            <p:ph type="sldNum" sz="quarter" idx="12"/>
          </p:nvPr>
        </p:nvSpPr>
        <p:spPr/>
        <p:txBody>
          <a:bodyPr/>
          <a:lstStyle>
            <a:lvl1pPr>
              <a:defRPr/>
            </a:lvl1pPr>
          </a:lstStyle>
          <a:p>
            <a:pPr>
              <a:defRPr/>
            </a:pPr>
            <a:fld id="{28FD0500-BE07-4CBB-95F1-48F45E9C0C77}" type="slidenum">
              <a:rPr lang="en-GB" altLang="en-US"/>
              <a:pPr>
                <a:defRPr/>
              </a:pPr>
              <a:t>‹#›</a:t>
            </a:fld>
            <a:endParaRPr lang="en-GB" altLang="en-US"/>
          </a:p>
        </p:txBody>
      </p:sp>
    </p:spTree>
    <p:extLst>
      <p:ext uri="{BB962C8B-B14F-4D97-AF65-F5344CB8AC3E}">
        <p14:creationId xmlns:p14="http://schemas.microsoft.com/office/powerpoint/2010/main" val="256345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601A7FB5-C78D-4420-A55B-3C80951E18C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848A6CCC-ADF1-4D03-8236-63E895223DD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C50DA22F-35A3-4400-BAA4-9F57794DE81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7B7A0537-798D-43FF-848F-1877E68DDD6C}" type="datetimeFigureOut">
              <a:rPr lang="en-GB"/>
              <a:pPr>
                <a:defRPr/>
              </a:pPr>
              <a:t>21/09/2020</a:t>
            </a:fld>
            <a:endParaRPr lang="en-GB"/>
          </a:p>
        </p:txBody>
      </p:sp>
      <p:sp>
        <p:nvSpPr>
          <p:cNvPr id="5" name="Footer Placeholder 4">
            <a:extLst>
              <a:ext uri="{FF2B5EF4-FFF2-40B4-BE49-F238E27FC236}">
                <a16:creationId xmlns="" xmlns:a16="http://schemas.microsoft.com/office/drawing/2014/main" id="{10A0319B-E3E5-4461-9FA5-0751E7A4E5D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a:extLst>
              <a:ext uri="{FF2B5EF4-FFF2-40B4-BE49-F238E27FC236}">
                <a16:creationId xmlns="" xmlns:a16="http://schemas.microsoft.com/office/drawing/2014/main" id="{DE968455-B8B9-4514-B2BC-218230C2A53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5320E76-2768-461B-9220-9BAFE7E10166}" type="slidenum">
              <a:rPr lang="en-GB" altLang="en-US"/>
              <a:pPr>
                <a:defRPr/>
              </a:pPr>
              <a:t>‹#›</a:t>
            </a:fld>
            <a:endParaRPr lang="en-GB" altLang="en-US"/>
          </a:p>
        </p:txBody>
      </p:sp>
    </p:spTree>
    <p:extLst>
      <p:ext uri="{BB962C8B-B14F-4D97-AF65-F5344CB8AC3E}">
        <p14:creationId xmlns:p14="http://schemas.microsoft.com/office/powerpoint/2010/main" val="279960513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7F858-0496-4D75-8BFA-08810EF63C65}" type="datetimeFigureOut">
              <a:rPr lang="en-GB" smtClean="0">
                <a:solidFill>
                  <a:prstClr val="black">
                    <a:tint val="75000"/>
                  </a:prstClr>
                </a:solidFill>
              </a:rPr>
              <a:pPr/>
              <a:t>21/09/2020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542482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3FA0371-A125-42F7-810E-BDF41D8739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877765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590" y="582151"/>
            <a:ext cx="2925762"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34400" y="3152345"/>
            <a:ext cx="5992346" cy="212365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smtClean="0">
                <a:ln>
                  <a:noFill/>
                </a:ln>
                <a:solidFill>
                  <a:prstClr val="black"/>
                </a:solidFill>
                <a:effectLst/>
                <a:uLnTx/>
                <a:uFillTx/>
                <a:ea typeface="+mj-ea"/>
                <a:cs typeface="+mj-cs"/>
              </a:rPr>
              <a:t>English Language Paper 2</a:t>
            </a:r>
          </a:p>
          <a:p>
            <a:pPr marL="0" marR="0" lvl="0" indent="0" algn="ctr" defTabSz="914400" eaLnBrk="1" fontAlgn="auto" latinLnBrk="0" hangingPunct="1">
              <a:lnSpc>
                <a:spcPct val="100000"/>
              </a:lnSpc>
              <a:spcBef>
                <a:spcPts val="0"/>
              </a:spcBef>
              <a:spcAft>
                <a:spcPts val="0"/>
              </a:spcAft>
              <a:buClrTx/>
              <a:buSzTx/>
              <a:buFontTx/>
              <a:buNone/>
              <a:tabLst/>
              <a:defRPr/>
            </a:pPr>
            <a:r>
              <a:rPr lang="en-GB" sz="4400" kern="0" dirty="0" smtClean="0">
                <a:solidFill>
                  <a:prstClr val="black"/>
                </a:solidFill>
                <a:ea typeface="+mj-ea"/>
                <a:cs typeface="+mj-cs"/>
              </a:rPr>
              <a:t>Scott’s Diary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smtClean="0">
                <a:ln>
                  <a:noFill/>
                </a:ln>
                <a:solidFill>
                  <a:prstClr val="black"/>
                </a:solidFill>
                <a:effectLst/>
                <a:uLnTx/>
                <a:uFillTx/>
                <a:ea typeface="+mj-ea"/>
                <a:cs typeface="+mj-cs"/>
              </a:rPr>
              <a:t>Q3 and Q4</a:t>
            </a:r>
            <a:endParaRPr kumimoji="0" lang="en-GB"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93256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1953" y="19082"/>
            <a:ext cx="5961531" cy="67403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u="sng" dirty="0" smtClean="0">
                <a:ln w="0"/>
              </a:rPr>
              <a:t>Question 4 </a:t>
            </a:r>
          </a:p>
          <a:p>
            <a:pPr algn="ctr"/>
            <a:endParaRPr lang="en-US" sz="2400" dirty="0" smtClean="0">
              <a:ln w="0"/>
            </a:endParaRPr>
          </a:p>
          <a:p>
            <a:pPr algn="ctr"/>
            <a:r>
              <a:rPr lang="en-US" sz="2400" i="1" dirty="0" smtClean="0">
                <a:ln w="0"/>
              </a:rPr>
              <a:t>How many marks?</a:t>
            </a:r>
          </a:p>
          <a:p>
            <a:pPr algn="ctr"/>
            <a:r>
              <a:rPr lang="en-US" sz="2400" dirty="0" smtClean="0">
                <a:ln w="0"/>
              </a:rPr>
              <a:t>10 marks</a:t>
            </a:r>
          </a:p>
          <a:p>
            <a:pPr algn="ctr"/>
            <a:endParaRPr lang="en-US" sz="2400" i="1" dirty="0" smtClean="0">
              <a:ln w="0"/>
            </a:endParaRPr>
          </a:p>
          <a:p>
            <a:pPr algn="ctr"/>
            <a:r>
              <a:rPr lang="en-US" sz="2400" i="1" dirty="0">
                <a:ln w="0"/>
              </a:rPr>
              <a:t>H</a:t>
            </a:r>
            <a:r>
              <a:rPr lang="en-US" sz="2400" i="1" dirty="0" smtClean="0">
                <a:ln w="0"/>
              </a:rPr>
              <a:t>ow many points/quotes should you make?</a:t>
            </a:r>
          </a:p>
          <a:p>
            <a:pPr algn="ctr"/>
            <a:r>
              <a:rPr lang="en-US" sz="2400" dirty="0" smtClean="0">
                <a:ln w="0"/>
              </a:rPr>
              <a:t>6-8 points with quotes</a:t>
            </a:r>
          </a:p>
          <a:p>
            <a:pPr algn="ctr"/>
            <a:endParaRPr lang="en-US" sz="2400" dirty="0" smtClean="0">
              <a:ln w="0"/>
            </a:endParaRPr>
          </a:p>
          <a:p>
            <a:pPr algn="ctr"/>
            <a:r>
              <a:rPr lang="en-US" sz="2400" i="1" dirty="0">
                <a:ln w="0"/>
              </a:rPr>
              <a:t>W</a:t>
            </a:r>
            <a:r>
              <a:rPr lang="en-US" sz="2400" i="1" dirty="0" smtClean="0">
                <a:ln w="0"/>
              </a:rPr>
              <a:t>hat are the marks given for?</a:t>
            </a:r>
          </a:p>
          <a:p>
            <a:pPr algn="ctr"/>
            <a:r>
              <a:rPr lang="en-US" sz="2400" dirty="0" smtClean="0">
                <a:ln w="0"/>
              </a:rPr>
              <a:t>clear points related to quote</a:t>
            </a:r>
          </a:p>
          <a:p>
            <a:pPr algn="ctr"/>
            <a:r>
              <a:rPr lang="en-US" sz="2400" dirty="0" smtClean="0">
                <a:ln w="0"/>
              </a:rPr>
              <a:t>quotes to support points</a:t>
            </a:r>
          </a:p>
          <a:p>
            <a:pPr algn="ctr"/>
            <a:r>
              <a:rPr lang="en-US" sz="2400" dirty="0" smtClean="0">
                <a:ln w="0"/>
              </a:rPr>
              <a:t>terminology for how the writer presents impression</a:t>
            </a:r>
          </a:p>
          <a:p>
            <a:pPr algn="ctr"/>
            <a:r>
              <a:rPr lang="en-US" sz="2400" dirty="0" smtClean="0">
                <a:ln w="0"/>
              </a:rPr>
              <a:t>giving your opinion/reaction to the text in some way</a:t>
            </a:r>
          </a:p>
          <a:p>
            <a:pPr algn="ctr"/>
            <a:endParaRPr lang="en-US" sz="2400" dirty="0" smtClean="0">
              <a:ln w="0"/>
            </a:endParaRPr>
          </a:p>
          <a:p>
            <a:pPr algn="ctr"/>
            <a:r>
              <a:rPr lang="en-US" sz="2400" i="1" dirty="0" smtClean="0">
                <a:ln w="0"/>
              </a:rPr>
              <a:t>What do you need to avoid?</a:t>
            </a:r>
          </a:p>
          <a:p>
            <a:pPr algn="ctr"/>
            <a:r>
              <a:rPr lang="en-US" sz="2400" dirty="0">
                <a:ln w="0"/>
              </a:rPr>
              <a:t>W</a:t>
            </a:r>
            <a:r>
              <a:rPr lang="en-US" sz="2400" dirty="0" smtClean="0">
                <a:ln w="0"/>
              </a:rPr>
              <a:t>affling!</a:t>
            </a:r>
            <a:endParaRPr lang="en-US" sz="2400" dirty="0">
              <a:ln w="0"/>
            </a:endParaRPr>
          </a:p>
        </p:txBody>
      </p:sp>
      <p:sp>
        <p:nvSpPr>
          <p:cNvPr id="5" name="Rectangle 4"/>
          <p:cNvSpPr/>
          <p:nvPr/>
        </p:nvSpPr>
        <p:spPr>
          <a:xfrm>
            <a:off x="7906871" y="1764617"/>
            <a:ext cx="3048000" cy="1815882"/>
          </a:xfrm>
          <a:prstGeom prst="rect">
            <a:avLst/>
          </a:prstGeom>
        </p:spPr>
        <p:txBody>
          <a:bodyPr wrap="square">
            <a:spAutoFit/>
          </a:bodyPr>
          <a:lstStyle/>
          <a:p>
            <a:pPr algn="ctr"/>
            <a:r>
              <a:rPr lang="en-GB" sz="2800" dirty="0" smtClean="0"/>
              <a:t>Q4 is very much like Q2 (how) but </a:t>
            </a:r>
            <a:r>
              <a:rPr lang="en-GB" sz="2800" b="1" dirty="0" smtClean="0"/>
              <a:t>you need to give your own opinion.</a:t>
            </a:r>
            <a:endParaRPr lang="en-GB" sz="2800" b="1" dirty="0"/>
          </a:p>
        </p:txBody>
      </p:sp>
    </p:spTree>
    <p:extLst>
      <p:ext uri="{BB962C8B-B14F-4D97-AF65-F5344CB8AC3E}">
        <p14:creationId xmlns:p14="http://schemas.microsoft.com/office/powerpoint/2010/main" val="85171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552" y="446038"/>
            <a:ext cx="1126863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1">
              <a:lnSpc>
                <a:spcPct val="150000"/>
              </a:lnSpc>
            </a:pPr>
            <a:r>
              <a:rPr lang="en-GB" sz="2400" dirty="0"/>
              <a:t>• what his feelings are about the expedition over the three diary </a:t>
            </a:r>
            <a:r>
              <a:rPr lang="en-GB" sz="2400" dirty="0" smtClean="0"/>
              <a:t>entries</a:t>
            </a: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91373834"/>
              </p:ext>
            </p:extLst>
          </p:nvPr>
        </p:nvGraphicFramePr>
        <p:xfrm>
          <a:off x="472141" y="1625102"/>
          <a:ext cx="10778562" cy="4894382"/>
        </p:xfrm>
        <a:graphic>
          <a:graphicData uri="http://schemas.openxmlformats.org/drawingml/2006/table">
            <a:tbl>
              <a:tblPr firstRow="1" bandRow="1">
                <a:tableStyleId>{073A0DAA-6AF3-43AB-8588-CEC1D06C72B9}</a:tableStyleId>
              </a:tblPr>
              <a:tblGrid>
                <a:gridCol w="2638612"/>
                <a:gridCol w="4547096"/>
                <a:gridCol w="3592854"/>
              </a:tblGrid>
              <a:tr h="862231">
                <a:tc>
                  <a:txBody>
                    <a:bodyPr/>
                    <a:lstStyle/>
                    <a:p>
                      <a:pPr algn="ctr"/>
                      <a:r>
                        <a:rPr lang="en-GB" sz="2800" dirty="0" smtClean="0"/>
                        <a:t>Entry</a:t>
                      </a:r>
                      <a:endParaRPr lang="en-GB" sz="2800" dirty="0"/>
                    </a:p>
                  </a:txBody>
                  <a:tcPr/>
                </a:tc>
                <a:tc>
                  <a:txBody>
                    <a:bodyPr/>
                    <a:lstStyle/>
                    <a:p>
                      <a:pPr algn="ctr"/>
                      <a:r>
                        <a:rPr lang="en-GB" sz="2800" dirty="0" smtClean="0"/>
                        <a:t>Main Topics</a:t>
                      </a:r>
                      <a:endParaRPr lang="en-GB" sz="2800" dirty="0"/>
                    </a:p>
                  </a:txBody>
                  <a:tcPr/>
                </a:tc>
                <a:tc>
                  <a:txBody>
                    <a:bodyPr/>
                    <a:lstStyle/>
                    <a:p>
                      <a:pPr algn="ctr"/>
                      <a:r>
                        <a:rPr lang="en-GB" sz="2800" dirty="0" smtClean="0"/>
                        <a:t>Scott’s Feelings/Opinions</a:t>
                      </a:r>
                      <a:endParaRPr lang="en-GB" sz="2800" dirty="0"/>
                    </a:p>
                  </a:txBody>
                  <a:tcPr/>
                </a:tc>
              </a:tr>
              <a:tr h="862231">
                <a:tc>
                  <a:txBody>
                    <a:bodyPr/>
                    <a:lstStyle/>
                    <a:p>
                      <a:pPr algn="ctr"/>
                      <a:r>
                        <a:rPr lang="en-GB" sz="2000" dirty="0" smtClean="0"/>
                        <a:t>Tuesday</a:t>
                      </a:r>
                      <a:endParaRPr lang="en-GB" sz="2000" dirty="0"/>
                    </a:p>
                  </a:txBody>
                  <a:tcPr/>
                </a:tc>
                <a:tc>
                  <a:txBody>
                    <a:bodyPr/>
                    <a:lstStyle/>
                    <a:p>
                      <a:r>
                        <a:rPr lang="en-GB" sz="2000" dirty="0" smtClean="0"/>
                        <a:t>Weather </a:t>
                      </a:r>
                    </a:p>
                    <a:p>
                      <a:r>
                        <a:rPr lang="en-GB" sz="2000" dirty="0" smtClean="0"/>
                        <a:t>Breakfast</a:t>
                      </a:r>
                    </a:p>
                    <a:p>
                      <a:r>
                        <a:rPr lang="en-GB" sz="2000" dirty="0" smtClean="0"/>
                        <a:t>Conditions</a:t>
                      </a:r>
                      <a:r>
                        <a:rPr lang="en-GB" sz="2000" baseline="0" dirty="0" smtClean="0"/>
                        <a:t> in the tent</a:t>
                      </a:r>
                    </a:p>
                    <a:p>
                      <a:r>
                        <a:rPr lang="en-GB" sz="2000" baseline="0" dirty="0" smtClean="0"/>
                        <a:t>Morale </a:t>
                      </a:r>
                      <a:endParaRPr lang="en-GB" sz="2000" dirty="0"/>
                    </a:p>
                  </a:txBody>
                  <a:tcPr/>
                </a:tc>
                <a:tc>
                  <a:txBody>
                    <a:bodyPr/>
                    <a:lstStyle/>
                    <a:p>
                      <a:r>
                        <a:rPr lang="en-GB" sz="2000" dirty="0" smtClean="0"/>
                        <a:t>He is surprised by the weather:</a:t>
                      </a:r>
                      <a:r>
                        <a:rPr lang="en-GB" sz="2000" baseline="0" dirty="0" smtClean="0"/>
                        <a:t> “</a:t>
                      </a:r>
                      <a:r>
                        <a:rPr lang="en-GB" sz="2000" dirty="0" smtClean="0"/>
                        <a:t>What on earth does such weather mean at this time of year?”</a:t>
                      </a:r>
                    </a:p>
                    <a:p>
                      <a:r>
                        <a:rPr lang="en-GB" sz="2000" dirty="0" smtClean="0"/>
                        <a:t>The tent has been soaked by the melting snow “We are all very, very wet.” It’s unpleasant</a:t>
                      </a:r>
                      <a:endParaRPr lang="en-GB" sz="2000" dirty="0"/>
                    </a:p>
                  </a:txBody>
                  <a:tcPr/>
                </a:tc>
              </a:tr>
              <a:tr h="862231">
                <a:tc>
                  <a:txBody>
                    <a:bodyPr/>
                    <a:lstStyle/>
                    <a:p>
                      <a:pPr algn="ctr"/>
                      <a:r>
                        <a:rPr lang="en-GB" sz="2000" dirty="0" smtClean="0"/>
                        <a:t>Wednesday</a:t>
                      </a:r>
                      <a:endParaRPr lang="en-GB" sz="2000" dirty="0"/>
                    </a:p>
                  </a:txBody>
                  <a:tcPr/>
                </a:tc>
                <a:tc>
                  <a:txBody>
                    <a:bodyPr/>
                    <a:lstStyle/>
                    <a:p>
                      <a:endParaRPr lang="en-GB" sz="2000" dirty="0"/>
                    </a:p>
                  </a:txBody>
                  <a:tcPr/>
                </a:tc>
                <a:tc>
                  <a:txBody>
                    <a:bodyPr/>
                    <a:lstStyle/>
                    <a:p>
                      <a:endParaRPr lang="en-GB" sz="2000" dirty="0"/>
                    </a:p>
                  </a:txBody>
                  <a:tcPr/>
                </a:tc>
              </a:tr>
              <a:tr h="862231">
                <a:tc>
                  <a:txBody>
                    <a:bodyPr/>
                    <a:lstStyle/>
                    <a:p>
                      <a:pPr algn="ctr"/>
                      <a:r>
                        <a:rPr lang="en-GB" sz="2000" dirty="0" smtClean="0"/>
                        <a:t>Thursday</a:t>
                      </a:r>
                      <a:endParaRPr lang="en-GB" sz="2000" dirty="0"/>
                    </a:p>
                  </a:txBody>
                  <a:tcPr/>
                </a:tc>
                <a:tc>
                  <a:txBody>
                    <a:bodyPr/>
                    <a:lstStyle/>
                    <a:p>
                      <a:endParaRPr lang="en-GB" sz="2000" dirty="0"/>
                    </a:p>
                  </a:txBody>
                  <a:tcPr/>
                </a:tc>
                <a:tc>
                  <a:txBody>
                    <a:bodyPr/>
                    <a:lstStyle/>
                    <a:p>
                      <a:endParaRPr lang="en-GB" sz="2000" dirty="0"/>
                    </a:p>
                  </a:txBody>
                  <a:tcPr/>
                </a:tc>
              </a:tr>
            </a:tbl>
          </a:graphicData>
        </a:graphic>
      </p:graphicFrame>
    </p:spTree>
    <p:extLst>
      <p:ext uri="{BB962C8B-B14F-4D97-AF65-F5344CB8AC3E}">
        <p14:creationId xmlns:p14="http://schemas.microsoft.com/office/powerpoint/2010/main" val="36559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846" y="163197"/>
            <a:ext cx="1032734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A4. How well do you think Scott’s diary captures his feelings about his journey to the </a:t>
            </a:r>
            <a:r>
              <a:rPr lang="en-GB" sz="2000" dirty="0" smtClean="0"/>
              <a:t>South Pole</a:t>
            </a:r>
            <a:r>
              <a:rPr lang="en-GB" sz="2000" dirty="0"/>
              <a:t>?</a:t>
            </a:r>
          </a:p>
          <a:p>
            <a:pPr lvl="1"/>
            <a:r>
              <a:rPr lang="en-GB" sz="2000" dirty="0"/>
              <a:t>You should comment on:</a:t>
            </a:r>
          </a:p>
          <a:p>
            <a:pPr lvl="2"/>
            <a:r>
              <a:rPr lang="en-GB" sz="2000" dirty="0"/>
              <a:t>• what his feelings are about the expedition over the three diary entries</a:t>
            </a:r>
          </a:p>
          <a:p>
            <a:pPr lvl="2"/>
            <a:r>
              <a:rPr lang="en-GB" sz="2000" dirty="0"/>
              <a:t>• how well you think his diary makes his feelings clear [10]</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30" y="2106706"/>
            <a:ext cx="2400788" cy="195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03174" y="1984267"/>
            <a:ext cx="5163671"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smtClean="0">
                <a:solidFill>
                  <a:srgbClr val="FF0000"/>
                </a:solidFill>
              </a:rPr>
              <a:t>I think Scott makes it clear that the weather has surprised him</a:t>
            </a:r>
            <a:r>
              <a:rPr lang="en-GB" sz="2400" b="1" dirty="0">
                <a:solidFill>
                  <a:srgbClr val="00B050"/>
                </a:solidFill>
              </a:rPr>
              <a:t>:  “What on earth does such weather mean at this time of year</a:t>
            </a:r>
            <a:r>
              <a:rPr lang="en-GB" sz="2400" b="1" dirty="0" smtClean="0">
                <a:solidFill>
                  <a:srgbClr val="FFC000"/>
                </a:solidFill>
              </a:rPr>
              <a:t>?” The use of the idiom ‘what on earth’ </a:t>
            </a:r>
            <a:r>
              <a:rPr lang="en-GB" sz="2400" b="1" dirty="0" smtClean="0">
                <a:solidFill>
                  <a:srgbClr val="0070C0"/>
                </a:solidFill>
              </a:rPr>
              <a:t>shows his surprise as he asks what can only </a:t>
            </a:r>
            <a:r>
              <a:rPr lang="en-GB" sz="2400" b="1" dirty="0" smtClean="0">
                <a:solidFill>
                  <a:srgbClr val="FFC000"/>
                </a:solidFill>
              </a:rPr>
              <a:t>be a rhetorical question. </a:t>
            </a:r>
            <a:r>
              <a:rPr lang="en-GB" sz="2400" b="1" dirty="0" smtClean="0">
                <a:solidFill>
                  <a:srgbClr val="7030A0"/>
                </a:solidFill>
              </a:rPr>
              <a:t>His surprise at the weather is obvious to the reader and it makes us a little anxious – if he is surprised by the weather, what else could he be unprepared for?</a:t>
            </a:r>
            <a:endParaRPr lang="en-GB" dirty="0"/>
          </a:p>
        </p:txBody>
      </p:sp>
      <p:sp>
        <p:nvSpPr>
          <p:cNvPr id="5" name="TextBox 4"/>
          <p:cNvSpPr txBox="1"/>
          <p:nvPr/>
        </p:nvSpPr>
        <p:spPr>
          <a:xfrm>
            <a:off x="8722660" y="2519082"/>
            <a:ext cx="2959268" cy="1754326"/>
          </a:xfrm>
          <a:prstGeom prst="rect">
            <a:avLst/>
          </a:prstGeom>
          <a:noFill/>
        </p:spPr>
        <p:txBody>
          <a:bodyPr wrap="square" rtlCol="0">
            <a:spAutoFit/>
          </a:bodyPr>
          <a:lstStyle/>
          <a:p>
            <a:r>
              <a:rPr lang="en-GB" dirty="0" smtClean="0"/>
              <a:t>Write 7 more paragraphs, making sure you take quotations from across the whole extract.</a:t>
            </a:r>
          </a:p>
          <a:p>
            <a:endParaRPr lang="en-GB" dirty="0"/>
          </a:p>
          <a:p>
            <a:r>
              <a:rPr lang="en-GB" dirty="0" smtClean="0"/>
              <a:t>You have 12 minutes.</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6874" y="4962914"/>
            <a:ext cx="158432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23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60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72615" y="1488469"/>
            <a:ext cx="3982892"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800" dirty="0">
                <a:latin typeface="Candara" panose="020E0502030303020204" pitchFamily="34" charset="0"/>
              </a:rPr>
              <a:t>Q</a:t>
            </a:r>
            <a:r>
              <a:rPr lang="en-GB" sz="2800" dirty="0" smtClean="0">
                <a:latin typeface="Candara" panose="020E0502030303020204" pitchFamily="34" charset="0"/>
              </a:rPr>
              <a:t>3 is very much like Q1 but will be on the </a:t>
            </a:r>
            <a:r>
              <a:rPr lang="en-GB" sz="2800" b="1" dirty="0" smtClean="0">
                <a:latin typeface="Candara" panose="020E0502030303020204" pitchFamily="34" charset="0"/>
              </a:rPr>
              <a:t>19</a:t>
            </a:r>
            <a:r>
              <a:rPr lang="en-GB" sz="2800" b="1" baseline="30000" dirty="0" smtClean="0">
                <a:latin typeface="Candara" panose="020E0502030303020204" pitchFamily="34" charset="0"/>
              </a:rPr>
              <a:t>th</a:t>
            </a:r>
            <a:r>
              <a:rPr lang="en-GB" sz="2800" b="1" dirty="0" smtClean="0">
                <a:latin typeface="Candara" panose="020E0502030303020204" pitchFamily="34" charset="0"/>
              </a:rPr>
              <a:t> century text.</a:t>
            </a:r>
            <a:endParaRPr lang="en-GB" sz="2800" dirty="0">
              <a:ea typeface="Calibri" panose="020F0502020204030204" pitchFamily="34" charset="0"/>
              <a:cs typeface="Times New Roman" panose="02020603050405020304" pitchFamily="18" charset="0"/>
            </a:endParaRPr>
          </a:p>
        </p:txBody>
      </p:sp>
      <p:sp>
        <p:nvSpPr>
          <p:cNvPr id="2" name="Rectangle 1"/>
          <p:cNvSpPr/>
          <p:nvPr/>
        </p:nvSpPr>
        <p:spPr>
          <a:xfrm>
            <a:off x="304800" y="219237"/>
            <a:ext cx="6096000" cy="655564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n-US" sz="2800" u="sng" dirty="0">
                <a:ln w="0"/>
              </a:rPr>
              <a:t>Q</a:t>
            </a:r>
            <a:r>
              <a:rPr lang="en-US" sz="2800" u="sng" dirty="0" smtClean="0">
                <a:ln w="0"/>
              </a:rPr>
              <a:t>uestion 3 (2</a:t>
            </a:r>
            <a:r>
              <a:rPr lang="en-US" sz="2800" u="sng" baseline="30000" dirty="0" smtClean="0">
                <a:ln w="0"/>
              </a:rPr>
              <a:t>nd</a:t>
            </a:r>
            <a:r>
              <a:rPr lang="en-US" sz="2800" u="sng" dirty="0" smtClean="0">
                <a:ln w="0"/>
              </a:rPr>
              <a:t> extract)</a:t>
            </a:r>
          </a:p>
          <a:p>
            <a:pPr algn="ctr"/>
            <a:endParaRPr lang="en-US" sz="2800" dirty="0" smtClean="0">
              <a:ln w="0"/>
            </a:endParaRPr>
          </a:p>
          <a:p>
            <a:pPr algn="ctr"/>
            <a:r>
              <a:rPr lang="en-US" sz="2800" i="1" dirty="0">
                <a:ln w="0"/>
              </a:rPr>
              <a:t>H</a:t>
            </a:r>
            <a:r>
              <a:rPr lang="en-US" sz="2800" i="1" dirty="0" smtClean="0">
                <a:ln w="0"/>
              </a:rPr>
              <a:t>ow many marks?</a:t>
            </a:r>
          </a:p>
          <a:p>
            <a:pPr algn="ctr"/>
            <a:r>
              <a:rPr lang="en-US" sz="2800" dirty="0" smtClean="0">
                <a:ln w="0"/>
              </a:rPr>
              <a:t>a, b, c, 1 mark each – 3 marks total</a:t>
            </a:r>
          </a:p>
          <a:p>
            <a:pPr algn="ctr"/>
            <a:endParaRPr lang="en-US" sz="2800" dirty="0" smtClean="0">
              <a:ln w="0"/>
            </a:endParaRPr>
          </a:p>
          <a:p>
            <a:pPr algn="ctr"/>
            <a:r>
              <a:rPr lang="en-US" sz="2800" i="1" dirty="0">
                <a:ln w="0"/>
              </a:rPr>
              <a:t>W</a:t>
            </a:r>
            <a:r>
              <a:rPr lang="en-US" sz="2800" i="1" dirty="0" smtClean="0">
                <a:ln w="0"/>
              </a:rPr>
              <a:t>hat should you write?</a:t>
            </a:r>
          </a:p>
          <a:p>
            <a:pPr algn="ctr"/>
            <a:r>
              <a:rPr lang="en-US" sz="2800" dirty="0" smtClean="0">
                <a:ln w="0"/>
              </a:rPr>
              <a:t>full sentences</a:t>
            </a:r>
          </a:p>
          <a:p>
            <a:pPr algn="ctr"/>
            <a:endParaRPr lang="en-US" sz="2800" dirty="0" smtClean="0">
              <a:ln w="0"/>
            </a:endParaRPr>
          </a:p>
          <a:p>
            <a:pPr algn="ctr"/>
            <a:r>
              <a:rPr lang="en-US" sz="2800" i="1" dirty="0" smtClean="0">
                <a:ln w="0"/>
              </a:rPr>
              <a:t>What do you need to remember?</a:t>
            </a:r>
          </a:p>
          <a:p>
            <a:pPr algn="ctr"/>
            <a:r>
              <a:rPr lang="en-US" sz="2800" dirty="0" smtClean="0">
                <a:ln w="0"/>
              </a:rPr>
              <a:t>specific details</a:t>
            </a:r>
          </a:p>
          <a:p>
            <a:pPr algn="ctr"/>
            <a:endParaRPr lang="en-US" sz="2800" i="1" u="sng" dirty="0" smtClean="0">
              <a:ln w="0"/>
            </a:endParaRPr>
          </a:p>
          <a:p>
            <a:pPr algn="ctr"/>
            <a:r>
              <a:rPr lang="en-US" sz="2800" i="1" dirty="0" smtClean="0">
                <a:ln w="0"/>
              </a:rPr>
              <a:t>What do you need to avoid?</a:t>
            </a:r>
          </a:p>
          <a:p>
            <a:pPr algn="ctr"/>
            <a:r>
              <a:rPr lang="en-US" sz="2800" dirty="0" smtClean="0">
                <a:ln w="0"/>
              </a:rPr>
              <a:t>quotes</a:t>
            </a:r>
          </a:p>
          <a:p>
            <a:pPr algn="ctr"/>
            <a:r>
              <a:rPr lang="en-US" sz="2800" dirty="0" smtClean="0">
                <a:ln w="0"/>
              </a:rPr>
              <a:t>terminology</a:t>
            </a:r>
          </a:p>
          <a:p>
            <a:pPr algn="ctr"/>
            <a:r>
              <a:rPr lang="en-US" sz="2800" dirty="0" smtClean="0">
                <a:ln w="0"/>
              </a:rPr>
              <a:t>single words (instead of sentences)</a:t>
            </a:r>
            <a:endParaRPr lang="en-US" sz="2800" dirty="0">
              <a:ln w="0"/>
            </a:endParaRPr>
          </a:p>
        </p:txBody>
      </p:sp>
      <p:pic>
        <p:nvPicPr>
          <p:cNvPr id="5" name="Picture 4"/>
          <p:cNvPicPr>
            <a:picLocks noChangeAspect="1"/>
          </p:cNvPicPr>
          <p:nvPr/>
        </p:nvPicPr>
        <p:blipFill rotWithShape="1">
          <a:blip r:embed="rId2"/>
          <a:srcRect l="24522" t="24679" r="18281" b="48243"/>
          <a:stretch/>
        </p:blipFill>
        <p:spPr>
          <a:xfrm>
            <a:off x="6633881" y="2873464"/>
            <a:ext cx="5458631" cy="1615101"/>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1974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685" y="538211"/>
            <a:ext cx="10798629" cy="461665"/>
          </a:xfrm>
          <a:prstGeom prst="rect">
            <a:avLst/>
          </a:prstGeom>
          <a:solidFill>
            <a:schemeClr val="bg1"/>
          </a:solidFill>
        </p:spPr>
        <p:txBody>
          <a:bodyPr wrap="square">
            <a:spAutoFit/>
          </a:bodyPr>
          <a:lstStyle/>
          <a:p>
            <a:endParaRPr lang="en-GB" sz="2400" dirty="0">
              <a:solidFill>
                <a:prstClr val="black"/>
              </a:solidFill>
              <a:ea typeface="Calibri" panose="020F0502020204030204" pitchFamily="34" charset="0"/>
              <a:cs typeface="Times New Roman" panose="02020603050405020304" pitchFamily="18" charset="0"/>
            </a:endParaRPr>
          </a:p>
        </p:txBody>
      </p:sp>
      <p:sp>
        <p:nvSpPr>
          <p:cNvPr id="5" name="Rectangle 4"/>
          <p:cNvSpPr/>
          <p:nvPr/>
        </p:nvSpPr>
        <p:spPr>
          <a:xfrm>
            <a:off x="221554" y="171464"/>
            <a:ext cx="7730139" cy="65556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t>Tuesday, December 5. We awoke this morning to a raging, howling blizzard. After a minute or two in the open, one is covered from head to foot in fine powdery snow. The ponies are covered with ice and standing deep in snow, the sledges are almost covered, and there are huge drifts above the tents. We have had a thin breakfast, four biscuits with butter and some strong cocoa with sugar, and are now again in our sleeping bags. One cannot see the next tent, let alone the land. What on earth does such weather mean at this time of year? It is more than our share of ill-fortune, I think, and I doubt if any party could travel in such weather. It has blown hard all day with quite the greatest snowfall I remember. The drifts around the tents are simply huge. And yet the temperature was only just below freezing and, as a consequence, there are pools of water on everything, the tents are wet through, also the wind clothes, night boots, etc; water drips from the tent poles and door, lies on the floor-cloth, soaks the sleeping-bags, and makes everything pretty wretched. We are all very, very wet. If a cold snap follows before we have had time to dry our things, we shall be mighty uncomfortable. To raise our spirits tonight we had a supper with horsemeat and biscuits, though this was the last of the horsemeat. We now have only pemmican to eat, a mixture of dried beef and fat, but we know we must ration that too. </a:t>
            </a:r>
            <a:endParaRPr lang="en-GB" sz="1400" dirty="0" smtClean="0"/>
          </a:p>
          <a:p>
            <a:endParaRPr lang="en-GB" sz="1400" dirty="0"/>
          </a:p>
          <a:p>
            <a:r>
              <a:rPr lang="en-GB" sz="1400" dirty="0" smtClean="0"/>
              <a:t>Wednesday</a:t>
            </a:r>
            <a:r>
              <a:rPr lang="en-GB" sz="1400" dirty="0"/>
              <a:t>, December 6. Noon. Miserable, utterly miserable. The tempest continues to rage violently. The temperature is now above freezing and everything in the tent is soaking. People returning from the outside look exactly as though they had been in a heavy shower of rain. They drip pools on the floor of the tents. The snow is steadily climbing higher about walls, ponies, tents, and sledges. The ponies look utterly desolate. A hopeless feeling descends and is hard to fight off. What immense patience is needed for such occasions! At 5pm there came signs of a break at last, and now one can see the land, but the sky is still overcast and there is a lot of snow about. Tea was a little pemmican with biscuits and butter and cocoa which we drank with plenty of sugar. </a:t>
            </a:r>
            <a:r>
              <a:rPr lang="en-GB" sz="1400" dirty="0" smtClean="0"/>
              <a:t> Outside</a:t>
            </a:r>
            <a:r>
              <a:rPr lang="en-GB" sz="1400" dirty="0"/>
              <a:t>, the wind also remains fairly strong. It is not pleasant, but if no worse in the morning we can get on at last. Tonight we went to bed still hungry but with a cup of strong tea and pemmican. </a:t>
            </a:r>
            <a:endParaRPr lang="en-GB" sz="1400" dirty="0" smtClean="0"/>
          </a:p>
          <a:p>
            <a:endParaRPr lang="en-GB" sz="1400" dirty="0"/>
          </a:p>
          <a:p>
            <a:r>
              <a:rPr lang="en-GB" sz="1400" dirty="0" smtClean="0"/>
              <a:t>Thursday</a:t>
            </a:r>
            <a:r>
              <a:rPr lang="en-GB" sz="1400" dirty="0"/>
              <a:t>, December 7. The storm continues and the situation is now serious. One small feed remains for the ponies after today, so that we must either march tomorrow or sacrifice the animals. The storm shows no sign of dying down and it is as unpleasant as ever. I can find no sign of an end, and all of us agree that it is utterly impossible to move.</a:t>
            </a:r>
          </a:p>
        </p:txBody>
      </p:sp>
      <p:sp>
        <p:nvSpPr>
          <p:cNvPr id="6" name="Rectangle 5"/>
          <p:cNvSpPr/>
          <p:nvPr/>
        </p:nvSpPr>
        <p:spPr>
          <a:xfrm>
            <a:off x="8337177" y="279737"/>
            <a:ext cx="3307976" cy="2862322"/>
          </a:xfrm>
          <a:prstGeom prst="rect">
            <a:avLst/>
          </a:prstGeom>
        </p:spPr>
        <p:txBody>
          <a:bodyPr wrap="square">
            <a:spAutoFit/>
          </a:bodyPr>
          <a:lstStyle/>
          <a:p>
            <a:r>
              <a:rPr lang="en-GB" dirty="0"/>
              <a:t>A3. (a) What animals did Scott have on the expedition with him? </a:t>
            </a:r>
          </a:p>
          <a:p>
            <a:endParaRPr lang="en-GB" dirty="0"/>
          </a:p>
          <a:p>
            <a:r>
              <a:rPr lang="en-GB" dirty="0"/>
              <a:t>(b) Write out the sentence that shows Scott is surprised by the weather he faced. </a:t>
            </a:r>
          </a:p>
          <a:p>
            <a:endParaRPr lang="en-GB" dirty="0"/>
          </a:p>
          <a:p>
            <a:r>
              <a:rPr lang="en-GB" dirty="0"/>
              <a:t>(c) Why does Scott describe the situation in his Thursday diary entry as </a:t>
            </a:r>
            <a:r>
              <a:rPr lang="en-GB" dirty="0" smtClean="0"/>
              <a:t>being  </a:t>
            </a:r>
            <a:r>
              <a:rPr lang="en-GB" dirty="0"/>
              <a:t>'now serious'? </a:t>
            </a:r>
          </a:p>
        </p:txBody>
      </p:sp>
    </p:spTree>
    <p:extLst>
      <p:ext uri="{BB962C8B-B14F-4D97-AF65-F5344CB8AC3E}">
        <p14:creationId xmlns:p14="http://schemas.microsoft.com/office/powerpoint/2010/main" val="220530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528638"/>
            <a:ext cx="1101090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95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685" y="538211"/>
            <a:ext cx="10798629" cy="461665"/>
          </a:xfrm>
          <a:prstGeom prst="rect">
            <a:avLst/>
          </a:prstGeom>
          <a:solidFill>
            <a:schemeClr val="bg1"/>
          </a:solidFill>
        </p:spPr>
        <p:txBody>
          <a:bodyPr wrap="square">
            <a:spAutoFit/>
          </a:bodyPr>
          <a:lstStyle/>
          <a:p>
            <a:endParaRPr lang="en-GB" sz="2400" dirty="0">
              <a:solidFill>
                <a:prstClr val="black"/>
              </a:solidFill>
              <a:ea typeface="Calibri" panose="020F0502020204030204" pitchFamily="34" charset="0"/>
              <a:cs typeface="Times New Roman" panose="02020603050405020304" pitchFamily="18" charset="0"/>
            </a:endParaRPr>
          </a:p>
        </p:txBody>
      </p:sp>
      <p:sp>
        <p:nvSpPr>
          <p:cNvPr id="5" name="Rectangle 4"/>
          <p:cNvSpPr/>
          <p:nvPr/>
        </p:nvSpPr>
        <p:spPr>
          <a:xfrm>
            <a:off x="221554" y="171464"/>
            <a:ext cx="7730139" cy="65556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t>Tuesday, December 5. We awoke this morning to a raging, howling blizzard. After a minute or two in the open, one is covered from head to foot in fine powdery snow. The ponies are covered with ice and standing deep in snow, the sledges are almost covered, and there are huge drifts above the tents. We have had a thin breakfast, four biscuits with butter and some strong cocoa with sugar, and are now again in our sleeping bags. One cannot see the next tent, let alone the land. What on earth does such weather mean at this time of year? It is more than our share of ill-fortune, I think, and I doubt if any party could travel in such weather. It has blown hard all day with quite the greatest snowfall I remember. The drifts around the tents are simply huge. And yet the temperature was only just below freezing and, as a consequence, there are pools of water on everything, the tents are wet through, also the wind clothes, night boots, etc; water drips from the tent poles and door, lies on the floor-cloth, soaks the sleeping-bags, and makes everything pretty wretched. We are all very, very wet. If a cold snap follows before we have had time to dry our things, we shall be mighty uncomfortable. To raise our spirits tonight we had a supper with horsemeat and biscuits, though this was the last of the horsemeat. We now have only pemmican to eat, a mixture of dried beef and fat, but we know we must ration that too. </a:t>
            </a:r>
            <a:endParaRPr lang="en-GB" sz="1400" dirty="0" smtClean="0"/>
          </a:p>
          <a:p>
            <a:endParaRPr lang="en-GB" sz="1400" dirty="0"/>
          </a:p>
          <a:p>
            <a:r>
              <a:rPr lang="en-GB" sz="1400" dirty="0" smtClean="0"/>
              <a:t>Wednesday</a:t>
            </a:r>
            <a:r>
              <a:rPr lang="en-GB" sz="1400" dirty="0"/>
              <a:t>, December 6. Noon. Miserable, utterly miserable. The tempest continues to rage violently. The temperature is now above freezing and everything in the tent is soaking. People returning from the outside look exactly as though they had been in a heavy shower of rain. They drip pools on the floor of the tents. The snow is steadily climbing higher about walls, ponies, tents, and sledges. The ponies look utterly desolate. A hopeless feeling descends and is hard to fight off. What immense patience is needed for such occasions! At 5pm there came signs of a break at last, and now one can see the land, but the sky is still overcast and there is a lot of snow about. Tea was a little pemmican with biscuits and butter and cocoa which we drank with plenty of sugar. </a:t>
            </a:r>
            <a:r>
              <a:rPr lang="en-GB" sz="1400" dirty="0" smtClean="0"/>
              <a:t> Outside</a:t>
            </a:r>
            <a:r>
              <a:rPr lang="en-GB" sz="1400" dirty="0"/>
              <a:t>, the wind also remains fairly strong. It is not pleasant, but if no worse in the morning we can get on at last. Tonight we went to bed still hungry but with a cup of strong tea and pemmican. </a:t>
            </a:r>
            <a:endParaRPr lang="en-GB" sz="1400" dirty="0" smtClean="0"/>
          </a:p>
          <a:p>
            <a:endParaRPr lang="en-GB" sz="1400" dirty="0"/>
          </a:p>
          <a:p>
            <a:r>
              <a:rPr lang="en-GB" sz="1400" dirty="0" smtClean="0"/>
              <a:t>Thursday</a:t>
            </a:r>
            <a:r>
              <a:rPr lang="en-GB" sz="1400" dirty="0"/>
              <a:t>, December 7. The storm continues and the situation is now serious. One small feed remains for the ponies after today, so that we must either march tomorrow or sacrifice the animals. The storm shows no sign of dying down and it is as unpleasant as ever. I can find no sign of an end, and all of us agree that it is utterly impossible to move.</a:t>
            </a:r>
          </a:p>
        </p:txBody>
      </p:sp>
      <p:sp>
        <p:nvSpPr>
          <p:cNvPr id="6" name="Rectangle 5"/>
          <p:cNvSpPr/>
          <p:nvPr/>
        </p:nvSpPr>
        <p:spPr>
          <a:xfrm>
            <a:off x="8337177" y="279737"/>
            <a:ext cx="3307976" cy="5078313"/>
          </a:xfrm>
          <a:prstGeom prst="rect">
            <a:avLst/>
          </a:prstGeom>
        </p:spPr>
        <p:txBody>
          <a:bodyPr wrap="square">
            <a:spAutoFit/>
          </a:bodyPr>
          <a:lstStyle/>
          <a:p>
            <a:r>
              <a:rPr lang="en-GB" dirty="0"/>
              <a:t>A3. (a) What animals did Scott have on the expedition with him? </a:t>
            </a:r>
          </a:p>
          <a:p>
            <a:endParaRPr lang="en-GB" dirty="0" smtClean="0"/>
          </a:p>
          <a:p>
            <a:r>
              <a:rPr lang="en-GB" b="1" dirty="0" smtClean="0">
                <a:solidFill>
                  <a:srgbClr val="FF0000"/>
                </a:solidFill>
              </a:rPr>
              <a:t>Scott had ponies with him.</a:t>
            </a:r>
            <a:endParaRPr lang="en-GB" b="1" dirty="0">
              <a:solidFill>
                <a:srgbClr val="FF0000"/>
              </a:solidFill>
            </a:endParaRPr>
          </a:p>
          <a:p>
            <a:endParaRPr lang="en-GB" dirty="0"/>
          </a:p>
          <a:p>
            <a:r>
              <a:rPr lang="en-GB" dirty="0"/>
              <a:t>(b) Write out the sentence that shows Scott is surprised by the weather he faced. </a:t>
            </a:r>
            <a:endParaRPr lang="en-GB" dirty="0" smtClean="0"/>
          </a:p>
          <a:p>
            <a:endParaRPr lang="en-GB" dirty="0"/>
          </a:p>
          <a:p>
            <a:r>
              <a:rPr lang="en-GB" b="1" dirty="0" smtClean="0">
                <a:solidFill>
                  <a:srgbClr val="FF0000"/>
                </a:solidFill>
              </a:rPr>
              <a:t>“What </a:t>
            </a:r>
            <a:r>
              <a:rPr lang="en-GB" b="1" dirty="0">
                <a:solidFill>
                  <a:srgbClr val="FF0000"/>
                </a:solidFill>
              </a:rPr>
              <a:t>on earth does such weather mean at this time of year</a:t>
            </a:r>
            <a:r>
              <a:rPr lang="en-GB" b="1" dirty="0" smtClean="0">
                <a:solidFill>
                  <a:srgbClr val="FF0000"/>
                </a:solidFill>
              </a:rPr>
              <a:t>?”</a:t>
            </a:r>
            <a:endParaRPr lang="en-GB" b="1" dirty="0">
              <a:solidFill>
                <a:srgbClr val="FF0000"/>
              </a:solidFill>
            </a:endParaRPr>
          </a:p>
          <a:p>
            <a:endParaRPr lang="en-GB" dirty="0"/>
          </a:p>
          <a:p>
            <a:r>
              <a:rPr lang="en-GB" dirty="0"/>
              <a:t>(c) Why does Scott describe the situation in his Thursday diary entry as </a:t>
            </a:r>
            <a:r>
              <a:rPr lang="en-GB" dirty="0" smtClean="0"/>
              <a:t>being  </a:t>
            </a:r>
            <a:r>
              <a:rPr lang="en-GB" dirty="0"/>
              <a:t>'now serious'? </a:t>
            </a:r>
            <a:endParaRPr lang="en-GB" dirty="0" smtClean="0"/>
          </a:p>
          <a:p>
            <a:endParaRPr lang="en-GB" dirty="0"/>
          </a:p>
          <a:p>
            <a:endParaRPr lang="en-GB" dirty="0"/>
          </a:p>
        </p:txBody>
      </p:sp>
    </p:spTree>
    <p:extLst>
      <p:ext uri="{BB962C8B-B14F-4D97-AF65-F5344CB8AC3E}">
        <p14:creationId xmlns:p14="http://schemas.microsoft.com/office/powerpoint/2010/main" val="330394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result for CLOSE EYE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1796143"/>
            <a:ext cx="12192001" cy="50900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796143"/>
          </a:xfrm>
          <a:solidFill>
            <a:schemeClr val="bg1"/>
          </a:solidFill>
        </p:spPr>
        <p:txBody>
          <a:bodyPr anchor="t"/>
          <a:lstStyle/>
          <a:p>
            <a:r>
              <a:rPr lang="en-GB" sz="11500" b="1" dirty="0">
                <a:solidFill>
                  <a:srgbClr val="0070C0"/>
                </a:solidFill>
                <a:latin typeface="Candara" panose="020E0502030303020204" pitchFamily="34" charset="0"/>
              </a:rPr>
              <a:t>CLOSE YOUR EYES</a:t>
            </a:r>
          </a:p>
        </p:txBody>
      </p:sp>
    </p:spTree>
    <p:extLst>
      <p:ext uri="{BB962C8B-B14F-4D97-AF65-F5344CB8AC3E}">
        <p14:creationId xmlns:p14="http://schemas.microsoft.com/office/powerpoint/2010/main" val="29184618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417095" y="0"/>
            <a:ext cx="11357810" cy="6345327"/>
          </a:xfrm>
          <a:prstGeom prst="rect">
            <a:avLst/>
          </a:prstGeom>
          <a:solidFill>
            <a:schemeClr val="bg1"/>
          </a:solidFill>
        </p:spPr>
        <p:txBody>
          <a:bodyPr wrap="square">
            <a:spAutoFit/>
          </a:bodyPr>
          <a:lstStyle/>
          <a:p>
            <a:pPr marL="731520" indent="-457200" algn="just" fontAlgn="base">
              <a:spcBef>
                <a:spcPct val="0"/>
              </a:spcBef>
              <a:spcAft>
                <a:spcPts val="1440"/>
              </a:spcAft>
              <a:buFont typeface="Arial" panose="020B0604020202020204" pitchFamily="34" charset="0"/>
              <a:buChar char="•"/>
              <a:defRPr/>
            </a:pPr>
            <a:r>
              <a:rPr lang="en-US" sz="2400" dirty="0">
                <a:solidFill>
                  <a:srgbClr val="000000"/>
                </a:solidFill>
                <a:ea typeface="Times New Roman" panose="02020603050405020304" pitchFamily="18" charset="0"/>
                <a:cs typeface="Times New Roman" panose="02020603050405020304" pitchFamily="18" charset="0"/>
              </a:rPr>
              <a:t>You are thousands of feet up one of the most treacherous mountain peaks in the world. </a:t>
            </a:r>
          </a:p>
          <a:p>
            <a:pPr marL="731520" indent="-457200" algn="just" fontAlgn="base">
              <a:spcBef>
                <a:spcPct val="0"/>
              </a:spcBef>
              <a:spcAft>
                <a:spcPts val="1440"/>
              </a:spcAft>
              <a:buFont typeface="Arial" panose="020B0604020202020204" pitchFamily="34" charset="0"/>
              <a:buChar char="•"/>
              <a:defRPr/>
            </a:pPr>
            <a:r>
              <a:rPr lang="en-US" sz="2400" dirty="0">
                <a:solidFill>
                  <a:srgbClr val="000000"/>
                </a:solidFill>
                <a:ea typeface="Times New Roman" panose="02020603050405020304" pitchFamily="18" charset="0"/>
                <a:cs typeface="Times New Roman" panose="02020603050405020304" pitchFamily="18" charset="0"/>
              </a:rPr>
              <a:t>The descent would be </a:t>
            </a:r>
            <a:r>
              <a:rPr lang="en-US" sz="2400" dirty="0" err="1">
                <a:solidFill>
                  <a:srgbClr val="000000"/>
                </a:solidFill>
                <a:ea typeface="Times New Roman" panose="02020603050405020304" pitchFamily="18" charset="0"/>
                <a:cs typeface="Times New Roman" panose="02020603050405020304" pitchFamily="18" charset="0"/>
              </a:rPr>
              <a:t>gruelling</a:t>
            </a:r>
            <a:r>
              <a:rPr lang="en-US" sz="2400" dirty="0">
                <a:solidFill>
                  <a:srgbClr val="000000"/>
                </a:solidFill>
                <a:ea typeface="Times New Roman" panose="02020603050405020304" pitchFamily="18" charset="0"/>
                <a:cs typeface="Times New Roman" panose="02020603050405020304" pitchFamily="18" charset="0"/>
              </a:rPr>
              <a:t> enough even if your climbing partner hadn't broken his leg, requiring you to winch him down yard by yard with a rope 8mm thick. </a:t>
            </a:r>
          </a:p>
          <a:p>
            <a:pPr marL="731520" indent="-457200" algn="just" fontAlgn="base">
              <a:spcBef>
                <a:spcPct val="0"/>
              </a:spcBef>
              <a:spcAft>
                <a:spcPts val="1440"/>
              </a:spcAft>
              <a:buFont typeface="Arial" panose="020B0604020202020204" pitchFamily="34" charset="0"/>
              <a:buChar char="•"/>
              <a:defRPr/>
            </a:pPr>
            <a:r>
              <a:rPr lang="en-US" sz="2400" dirty="0">
                <a:solidFill>
                  <a:srgbClr val="000000"/>
                </a:solidFill>
                <a:ea typeface="Times New Roman" panose="02020603050405020304" pitchFamily="18" charset="0"/>
                <a:cs typeface="Times New Roman" panose="02020603050405020304" pitchFamily="18" charset="0"/>
              </a:rPr>
              <a:t>Progress is </a:t>
            </a:r>
            <a:r>
              <a:rPr lang="en-US" sz="2400" dirty="0" err="1">
                <a:solidFill>
                  <a:srgbClr val="000000"/>
                </a:solidFill>
                <a:ea typeface="Times New Roman" panose="02020603050405020304" pitchFamily="18" charset="0"/>
                <a:cs typeface="Times New Roman" panose="02020603050405020304" pitchFamily="18" charset="0"/>
              </a:rPr>
              <a:t>agonisingly</a:t>
            </a:r>
            <a:r>
              <a:rPr lang="en-US" sz="2400" dirty="0">
                <a:solidFill>
                  <a:srgbClr val="000000"/>
                </a:solidFill>
                <a:ea typeface="Times New Roman" panose="02020603050405020304" pitchFamily="18" charset="0"/>
                <a:cs typeface="Times New Roman" panose="02020603050405020304" pitchFamily="18" charset="0"/>
              </a:rPr>
              <a:t> slow; your body is seizing up from dehydration, and the wind is tearing your skin off.</a:t>
            </a:r>
            <a:endParaRPr lang="en-GB" sz="2400" dirty="0">
              <a:solidFill>
                <a:srgbClr val="000000"/>
              </a:solidFill>
              <a:ea typeface="Times New Roman" panose="02020603050405020304" pitchFamily="18" charset="0"/>
            </a:endParaRPr>
          </a:p>
          <a:p>
            <a:pPr marL="731520" indent="-457200" algn="just" fontAlgn="base">
              <a:spcBef>
                <a:spcPct val="0"/>
              </a:spcBef>
              <a:spcAft>
                <a:spcPts val="1440"/>
              </a:spcAft>
              <a:buFont typeface="Arial" panose="020B0604020202020204" pitchFamily="34" charset="0"/>
              <a:buChar char="•"/>
              <a:defRPr/>
            </a:pPr>
            <a:r>
              <a:rPr lang="en-US" sz="2400" dirty="0">
                <a:solidFill>
                  <a:srgbClr val="000000"/>
                </a:solidFill>
                <a:ea typeface="Times New Roman" panose="02020603050405020304" pitchFamily="18" charset="0"/>
                <a:cs typeface="Times New Roman" panose="02020603050405020304" pitchFamily="18" charset="0"/>
              </a:rPr>
              <a:t>Suddenly the rope goes taut and stays taut. Your friend is hanging over the edge of an ice cliff, screaming at you to stop lowering him, but all you can hear is the howling blizzard. </a:t>
            </a:r>
          </a:p>
          <a:p>
            <a:pPr marL="731520" indent="-457200" algn="just" fontAlgn="base">
              <a:spcBef>
                <a:spcPct val="0"/>
              </a:spcBef>
              <a:spcAft>
                <a:spcPts val="1440"/>
              </a:spcAft>
              <a:buFont typeface="Arial" panose="020B0604020202020204" pitchFamily="34" charset="0"/>
              <a:buChar char="•"/>
              <a:defRPr/>
            </a:pPr>
            <a:r>
              <a:rPr lang="en-US" sz="2400" dirty="0">
                <a:solidFill>
                  <a:srgbClr val="000000"/>
                </a:solidFill>
                <a:ea typeface="Times New Roman" panose="02020603050405020304" pitchFamily="18" charset="0"/>
                <a:cs typeface="Times New Roman" panose="02020603050405020304" pitchFamily="18" charset="0"/>
              </a:rPr>
              <a:t>For all you know he's probably dead. You daren't move in case his weight drags you right off the mountain-face, and you remain rooted to the spot for hours, until the </a:t>
            </a:r>
            <a:r>
              <a:rPr lang="en-US" sz="2400" dirty="0" err="1">
                <a:solidFill>
                  <a:srgbClr val="000000"/>
                </a:solidFill>
                <a:ea typeface="Times New Roman" panose="02020603050405020304" pitchFamily="18" charset="0"/>
                <a:cs typeface="Times New Roman" panose="02020603050405020304" pitchFamily="18" charset="0"/>
              </a:rPr>
              <a:t>realisation</a:t>
            </a:r>
            <a:r>
              <a:rPr lang="en-US" sz="2400" dirty="0">
                <a:solidFill>
                  <a:srgbClr val="000000"/>
                </a:solidFill>
                <a:ea typeface="Times New Roman" panose="02020603050405020304" pitchFamily="18" charset="0"/>
                <a:cs typeface="Times New Roman" panose="02020603050405020304" pitchFamily="18" charset="0"/>
              </a:rPr>
              <a:t> dawns that if you don't take action soon you are going to die.</a:t>
            </a:r>
            <a:endParaRPr lang="en-GB" sz="2400" dirty="0">
              <a:solidFill>
                <a:srgbClr val="000000"/>
              </a:solidFill>
              <a:ea typeface="Times New Roman" panose="02020603050405020304" pitchFamily="18" charset="0"/>
            </a:endParaRPr>
          </a:p>
          <a:p>
            <a:pPr marL="274320" algn="ctr" fontAlgn="base">
              <a:spcBef>
                <a:spcPct val="0"/>
              </a:spcBef>
              <a:defRPr/>
            </a:pPr>
            <a:r>
              <a:rPr lang="en-US" sz="6000" u="sng" dirty="0">
                <a:solidFill>
                  <a:srgbClr val="FF0000"/>
                </a:solidFill>
                <a:ea typeface="Times New Roman" panose="02020603050405020304" pitchFamily="18" charset="0"/>
                <a:cs typeface="Times New Roman" panose="02020603050405020304" pitchFamily="18" charset="0"/>
              </a:rPr>
              <a:t>Would you cut the rope?</a:t>
            </a:r>
            <a:endParaRPr lang="en-GB" sz="2800" u="sng"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0364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89647" y="232359"/>
            <a:ext cx="11940988" cy="6228749"/>
          </a:xfrm>
          <a:solidFill>
            <a:schemeClr val="bg1"/>
          </a:solidFill>
        </p:spPr>
        <p:txBody>
          <a:bodyPr/>
          <a:lstStyle/>
          <a:p>
            <a:pPr marL="0" indent="0">
              <a:lnSpc>
                <a:spcPct val="90000"/>
              </a:lnSpc>
              <a:buNone/>
            </a:pPr>
            <a:r>
              <a:rPr lang="en-GB" altLang="en-US" sz="4400" b="1" u="sng" dirty="0">
                <a:solidFill>
                  <a:srgbClr val="FF0000"/>
                </a:solidFill>
                <a:latin typeface="Calibri" panose="020F0502020204030204" pitchFamily="34" charset="0"/>
              </a:rPr>
              <a:t>TASK:</a:t>
            </a:r>
          </a:p>
          <a:p>
            <a:pPr marL="0" indent="0">
              <a:lnSpc>
                <a:spcPct val="90000"/>
              </a:lnSpc>
              <a:buNone/>
            </a:pPr>
            <a:r>
              <a:rPr lang="en-GB" altLang="en-US" sz="4400" b="1" dirty="0">
                <a:solidFill>
                  <a:srgbClr val="FF0000"/>
                </a:solidFill>
                <a:latin typeface="Calibri" panose="020F0502020204030204" pitchFamily="34" charset="0"/>
              </a:rPr>
              <a:t>In pairs, decide on what you would have done.</a:t>
            </a:r>
          </a:p>
          <a:p>
            <a:pPr marL="0" indent="0">
              <a:lnSpc>
                <a:spcPct val="90000"/>
              </a:lnSpc>
              <a:buNone/>
            </a:pPr>
            <a:endParaRPr lang="en-GB" altLang="en-US" sz="2400" dirty="0">
              <a:latin typeface="Calibri" panose="020F0502020204030204" pitchFamily="34" charset="0"/>
            </a:endParaRPr>
          </a:p>
          <a:p>
            <a:r>
              <a:rPr lang="en-GB" altLang="en-US" sz="2400" dirty="0">
                <a:latin typeface="Calibri" panose="020F0502020204030204" pitchFamily="34" charset="0"/>
              </a:rPr>
              <a:t>How does this look to an outsider?</a:t>
            </a:r>
          </a:p>
          <a:p>
            <a:endParaRPr lang="en-GB" altLang="en-US" sz="2400" dirty="0">
              <a:latin typeface="Calibri" panose="020F0502020204030204" pitchFamily="34" charset="0"/>
            </a:endParaRPr>
          </a:p>
          <a:p>
            <a:r>
              <a:rPr lang="en-GB" altLang="en-US" sz="2400" dirty="0">
                <a:latin typeface="Calibri" panose="020F0502020204030204" pitchFamily="34" charset="0"/>
              </a:rPr>
              <a:t>Is there any hint of attempted murder?</a:t>
            </a:r>
          </a:p>
          <a:p>
            <a:endParaRPr lang="en-GB" altLang="en-US" sz="2400" dirty="0">
              <a:latin typeface="Calibri" panose="020F0502020204030204" pitchFamily="34" charset="0"/>
            </a:endParaRPr>
          </a:p>
          <a:p>
            <a:r>
              <a:rPr lang="en-GB" altLang="en-US" sz="2400" dirty="0">
                <a:latin typeface="Calibri" panose="020F0502020204030204" pitchFamily="34" charset="0"/>
              </a:rPr>
              <a:t>Self-defence?</a:t>
            </a:r>
          </a:p>
          <a:p>
            <a:endParaRPr lang="en-GB" altLang="en-US" sz="2400" dirty="0">
              <a:latin typeface="Calibri" panose="020F0502020204030204" pitchFamily="34" charset="0"/>
            </a:endParaRPr>
          </a:p>
          <a:p>
            <a:r>
              <a:rPr lang="en-GB" altLang="en-US" sz="2400" dirty="0">
                <a:latin typeface="Calibri" panose="020F0502020204030204" pitchFamily="34" charset="0"/>
              </a:rPr>
              <a:t>Part of the acceptable risk of climbing mountains?</a:t>
            </a:r>
          </a:p>
          <a:p>
            <a:endParaRPr lang="en-GB" altLang="en-US" sz="2400" dirty="0">
              <a:latin typeface="Calibri" panose="020F0502020204030204" pitchFamily="34" charset="0"/>
            </a:endParaRPr>
          </a:p>
          <a:p>
            <a:r>
              <a:rPr lang="en-GB" altLang="en-US" sz="2400" dirty="0">
                <a:latin typeface="Calibri" panose="020F0502020204030204" pitchFamily="34" charset="0"/>
              </a:rPr>
              <a:t>What would be his most convincing point when he had to tell Joe’s family of the death of their son/brother?</a:t>
            </a:r>
          </a:p>
        </p:txBody>
      </p:sp>
    </p:spTree>
    <p:extLst>
      <p:ext uri="{BB962C8B-B14F-4D97-AF65-F5344CB8AC3E}">
        <p14:creationId xmlns:p14="http://schemas.microsoft.com/office/powerpoint/2010/main" val="23337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fade">
                                      <p:cBhvr>
                                        <p:cTn id="10" dur="500"/>
                                        <p:tgtEl>
                                          <p:spTgt spid="204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Effect transition="in" filter="fade">
                                      <p:cBhvr>
                                        <p:cTn id="15" dur="500"/>
                                        <p:tgtEl>
                                          <p:spTgt spid="2048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483">
                                            <p:txEl>
                                              <p:pRg st="5" end="5"/>
                                            </p:txEl>
                                          </p:spTgt>
                                        </p:tgtEl>
                                        <p:attrNameLst>
                                          <p:attrName>style.visibility</p:attrName>
                                        </p:attrNameLst>
                                      </p:cBhvr>
                                      <p:to>
                                        <p:strVal val="visible"/>
                                      </p:to>
                                    </p:set>
                                    <p:animEffect transition="in" filter="fade">
                                      <p:cBhvr>
                                        <p:cTn id="20" dur="500"/>
                                        <p:tgtEl>
                                          <p:spTgt spid="2048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483">
                                            <p:txEl>
                                              <p:pRg st="7" end="7"/>
                                            </p:txEl>
                                          </p:spTgt>
                                        </p:tgtEl>
                                        <p:attrNameLst>
                                          <p:attrName>style.visibility</p:attrName>
                                        </p:attrNameLst>
                                      </p:cBhvr>
                                      <p:to>
                                        <p:strVal val="visible"/>
                                      </p:to>
                                    </p:set>
                                    <p:animEffect transition="in" filter="fade">
                                      <p:cBhvr>
                                        <p:cTn id="25" dur="500"/>
                                        <p:tgtEl>
                                          <p:spTgt spid="2048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483">
                                            <p:txEl>
                                              <p:pRg st="9" end="9"/>
                                            </p:txEl>
                                          </p:spTgt>
                                        </p:tgtEl>
                                        <p:attrNameLst>
                                          <p:attrName>style.visibility</p:attrName>
                                        </p:attrNameLst>
                                      </p:cBhvr>
                                      <p:to>
                                        <p:strVal val="visible"/>
                                      </p:to>
                                    </p:set>
                                    <p:animEffect transition="in" filter="fade">
                                      <p:cBhvr>
                                        <p:cTn id="30" dur="500"/>
                                        <p:tgtEl>
                                          <p:spTgt spid="2048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483">
                                            <p:txEl>
                                              <p:pRg st="11" end="11"/>
                                            </p:txEl>
                                          </p:spTgt>
                                        </p:tgtEl>
                                        <p:attrNameLst>
                                          <p:attrName>style.visibility</p:attrName>
                                        </p:attrNameLst>
                                      </p:cBhvr>
                                      <p:to>
                                        <p:strVal val="visible"/>
                                      </p:to>
                                    </p:set>
                                    <p:animEffect transition="in" filter="fade">
                                      <p:cBhvr>
                                        <p:cTn id="35" dur="500"/>
                                        <p:tgtEl>
                                          <p:spTgt spid="20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10" y="1633408"/>
            <a:ext cx="11304495"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A4. How well do you think Scott’s diary captures his feelings about his journey to the </a:t>
            </a:r>
            <a:r>
              <a:rPr lang="en-GB" sz="2400" dirty="0" smtClean="0"/>
              <a:t>South Pole?</a:t>
            </a:r>
          </a:p>
          <a:p>
            <a:endParaRPr lang="en-GB" sz="2400" dirty="0"/>
          </a:p>
          <a:p>
            <a:r>
              <a:rPr lang="en-GB" sz="2400" dirty="0" smtClean="0"/>
              <a:t>You </a:t>
            </a:r>
            <a:r>
              <a:rPr lang="en-GB" sz="2400" dirty="0"/>
              <a:t>should comment on</a:t>
            </a:r>
            <a:r>
              <a:rPr lang="en-GB" sz="2400" dirty="0" smtClean="0"/>
              <a:t>:</a:t>
            </a:r>
          </a:p>
          <a:p>
            <a:endParaRPr lang="en-GB" sz="2400" dirty="0"/>
          </a:p>
          <a:p>
            <a:pPr lvl="1">
              <a:lnSpc>
                <a:spcPct val="150000"/>
              </a:lnSpc>
            </a:pPr>
            <a:r>
              <a:rPr lang="en-GB" sz="2400" dirty="0"/>
              <a:t>• what his feelings are about the expedition over the three diary entries</a:t>
            </a:r>
          </a:p>
          <a:p>
            <a:pPr lvl="1">
              <a:lnSpc>
                <a:spcPct val="150000"/>
              </a:lnSpc>
            </a:pPr>
            <a:r>
              <a:rPr lang="en-GB" sz="2400" dirty="0"/>
              <a:t>• how well you think his diary makes his feelings clear </a:t>
            </a:r>
            <a:r>
              <a:rPr lang="en-GB" sz="2400" dirty="0" smtClean="0"/>
              <a:t>				[</a:t>
            </a:r>
            <a:r>
              <a:rPr lang="en-GB" sz="2400" dirty="0"/>
              <a:t>10]</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47" y="490445"/>
            <a:ext cx="39322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74749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12771</TotalTime>
  <Words>1947</Words>
  <Application>Microsoft Office PowerPoint</Application>
  <PresentationFormat>Custom</PresentationFormat>
  <Paragraphs>106</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2_Office Theme</vt:lpstr>
      <vt:lpstr>5_Office Theme</vt:lpstr>
      <vt:lpstr>1_Default Design</vt:lpstr>
      <vt:lpstr>PowerPoint Presentation</vt:lpstr>
      <vt:lpstr>PowerPoint Presentation</vt:lpstr>
      <vt:lpstr>PowerPoint Presentation</vt:lpstr>
      <vt:lpstr>PowerPoint Presentation</vt:lpstr>
      <vt:lpstr>PowerPoint Presentation</vt:lpstr>
      <vt:lpstr>CLOSE YOUR EYES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Bournemouth &amp; Poole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Noyce</dc:creator>
  <cp:lastModifiedBy>Darren Burton</cp:lastModifiedBy>
  <cp:revision>119</cp:revision>
  <dcterms:created xsi:type="dcterms:W3CDTF">2017-06-26T09:15:00Z</dcterms:created>
  <dcterms:modified xsi:type="dcterms:W3CDTF">2020-09-21T14:34:56Z</dcterms:modified>
</cp:coreProperties>
</file>