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60" r:id="rId5"/>
    <p:sldId id="262" r:id="rId6"/>
    <p:sldId id="263" r:id="rId7"/>
    <p:sldId id="265" r:id="rId8"/>
    <p:sldId id="264" r:id="rId9"/>
    <p:sldId id="266" r:id="rId10"/>
    <p:sldId id="26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2" d="100"/>
          <a:sy n="72"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1349FC-9212-4B4F-80F2-57765C799682}"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60B3CF-0B41-4F14-8C61-826C3B5997CA}" type="slidenum">
              <a:rPr lang="en-GB" smtClean="0"/>
              <a:t>‹#›</a:t>
            </a:fld>
            <a:endParaRPr lang="en-GB"/>
          </a:p>
        </p:txBody>
      </p:sp>
    </p:spTree>
    <p:extLst>
      <p:ext uri="{BB962C8B-B14F-4D97-AF65-F5344CB8AC3E}">
        <p14:creationId xmlns:p14="http://schemas.microsoft.com/office/powerpoint/2010/main" val="2694394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B1349FC-9212-4B4F-80F2-57765C799682}" type="datetimeFigureOut">
              <a:rPr lang="en-GB" smtClean="0"/>
              <a:t>18/10/2020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60B3CF-0B41-4F14-8C61-826C3B5997CA}" type="slidenum">
              <a:rPr lang="en-GB" smtClean="0"/>
              <a:t>‹#›</a:t>
            </a:fld>
            <a:endParaRPr lang="en-GB"/>
          </a:p>
        </p:txBody>
      </p:sp>
    </p:spTree>
    <p:extLst>
      <p:ext uri="{BB962C8B-B14F-4D97-AF65-F5344CB8AC3E}">
        <p14:creationId xmlns:p14="http://schemas.microsoft.com/office/powerpoint/2010/main" val="421145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B1349FC-9212-4B4F-80F2-57765C799682}"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60B3CF-0B41-4F14-8C61-826C3B5997CA}" type="slidenum">
              <a:rPr lang="en-GB" smtClean="0"/>
              <a:t>‹#›</a:t>
            </a:fld>
            <a:endParaRPr lang="en-GB"/>
          </a:p>
        </p:txBody>
      </p:sp>
    </p:spTree>
    <p:extLst>
      <p:ext uri="{BB962C8B-B14F-4D97-AF65-F5344CB8AC3E}">
        <p14:creationId xmlns:p14="http://schemas.microsoft.com/office/powerpoint/2010/main" val="3217451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B1349FC-9212-4B4F-80F2-57765C799682}"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60B3CF-0B41-4F14-8C61-826C3B5997CA}"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93785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1349FC-9212-4B4F-80F2-57765C799682}"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60B3CF-0B41-4F14-8C61-826C3B5997CA}" type="slidenum">
              <a:rPr lang="en-GB" smtClean="0"/>
              <a:t>‹#›</a:t>
            </a:fld>
            <a:endParaRPr lang="en-GB"/>
          </a:p>
        </p:txBody>
      </p:sp>
    </p:spTree>
    <p:extLst>
      <p:ext uri="{BB962C8B-B14F-4D97-AF65-F5344CB8AC3E}">
        <p14:creationId xmlns:p14="http://schemas.microsoft.com/office/powerpoint/2010/main" val="3528264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B1349FC-9212-4B4F-80F2-57765C799682}" type="datetimeFigureOut">
              <a:rPr lang="en-GB" smtClean="0"/>
              <a:t>18/10/2020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60B3CF-0B41-4F14-8C61-826C3B5997CA}" type="slidenum">
              <a:rPr lang="en-GB" smtClean="0"/>
              <a:t>‹#›</a:t>
            </a:fld>
            <a:endParaRPr lang="en-GB"/>
          </a:p>
        </p:txBody>
      </p:sp>
    </p:spTree>
    <p:extLst>
      <p:ext uri="{BB962C8B-B14F-4D97-AF65-F5344CB8AC3E}">
        <p14:creationId xmlns:p14="http://schemas.microsoft.com/office/powerpoint/2010/main" val="2263971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B1349FC-9212-4B4F-80F2-57765C799682}" type="datetimeFigureOut">
              <a:rPr lang="en-GB" smtClean="0"/>
              <a:t>18/10/2020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60B3CF-0B41-4F14-8C61-826C3B5997CA}" type="slidenum">
              <a:rPr lang="en-GB" smtClean="0"/>
              <a:t>‹#›</a:t>
            </a:fld>
            <a:endParaRPr lang="en-GB"/>
          </a:p>
        </p:txBody>
      </p:sp>
    </p:spTree>
    <p:extLst>
      <p:ext uri="{BB962C8B-B14F-4D97-AF65-F5344CB8AC3E}">
        <p14:creationId xmlns:p14="http://schemas.microsoft.com/office/powerpoint/2010/main" val="1274485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1349FC-9212-4B4F-80F2-57765C799682}"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60B3CF-0B41-4F14-8C61-826C3B5997CA}" type="slidenum">
              <a:rPr lang="en-GB" smtClean="0"/>
              <a:t>‹#›</a:t>
            </a:fld>
            <a:endParaRPr lang="en-GB"/>
          </a:p>
        </p:txBody>
      </p:sp>
    </p:spTree>
    <p:extLst>
      <p:ext uri="{BB962C8B-B14F-4D97-AF65-F5344CB8AC3E}">
        <p14:creationId xmlns:p14="http://schemas.microsoft.com/office/powerpoint/2010/main" val="292875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1349FC-9212-4B4F-80F2-57765C799682}"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60B3CF-0B41-4F14-8C61-826C3B5997CA}" type="slidenum">
              <a:rPr lang="en-GB" smtClean="0"/>
              <a:t>‹#›</a:t>
            </a:fld>
            <a:endParaRPr lang="en-GB"/>
          </a:p>
        </p:txBody>
      </p:sp>
    </p:spTree>
    <p:extLst>
      <p:ext uri="{BB962C8B-B14F-4D97-AF65-F5344CB8AC3E}">
        <p14:creationId xmlns:p14="http://schemas.microsoft.com/office/powerpoint/2010/main" val="2885465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B1349FC-9212-4B4F-80F2-57765C799682}"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60B3CF-0B41-4F14-8C61-826C3B5997CA}" type="slidenum">
              <a:rPr lang="en-GB" smtClean="0"/>
              <a:t>‹#›</a:t>
            </a:fld>
            <a:endParaRPr lang="en-GB"/>
          </a:p>
        </p:txBody>
      </p:sp>
    </p:spTree>
    <p:extLst>
      <p:ext uri="{BB962C8B-B14F-4D97-AF65-F5344CB8AC3E}">
        <p14:creationId xmlns:p14="http://schemas.microsoft.com/office/powerpoint/2010/main" val="244214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1349FC-9212-4B4F-80F2-57765C799682}"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60B3CF-0B41-4F14-8C61-826C3B5997CA}" type="slidenum">
              <a:rPr lang="en-GB" smtClean="0"/>
              <a:t>‹#›</a:t>
            </a:fld>
            <a:endParaRPr lang="en-GB"/>
          </a:p>
        </p:txBody>
      </p:sp>
    </p:spTree>
    <p:extLst>
      <p:ext uri="{BB962C8B-B14F-4D97-AF65-F5344CB8AC3E}">
        <p14:creationId xmlns:p14="http://schemas.microsoft.com/office/powerpoint/2010/main" val="72685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1349FC-9212-4B4F-80F2-57765C799682}" type="datetimeFigureOut">
              <a:rPr lang="en-GB" smtClean="0"/>
              <a:t>18/10/2020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60B3CF-0B41-4F14-8C61-826C3B5997CA}" type="slidenum">
              <a:rPr lang="en-GB" smtClean="0"/>
              <a:t>‹#›</a:t>
            </a:fld>
            <a:endParaRPr lang="en-GB"/>
          </a:p>
        </p:txBody>
      </p:sp>
    </p:spTree>
    <p:extLst>
      <p:ext uri="{BB962C8B-B14F-4D97-AF65-F5344CB8AC3E}">
        <p14:creationId xmlns:p14="http://schemas.microsoft.com/office/powerpoint/2010/main" val="130618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1349FC-9212-4B4F-80F2-57765C799682}" type="datetimeFigureOut">
              <a:rPr lang="en-GB" smtClean="0"/>
              <a:t>18/10/2020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60B3CF-0B41-4F14-8C61-826C3B5997CA}" type="slidenum">
              <a:rPr lang="en-GB" smtClean="0"/>
              <a:t>‹#›</a:t>
            </a:fld>
            <a:endParaRPr lang="en-GB"/>
          </a:p>
        </p:txBody>
      </p:sp>
    </p:spTree>
    <p:extLst>
      <p:ext uri="{BB962C8B-B14F-4D97-AF65-F5344CB8AC3E}">
        <p14:creationId xmlns:p14="http://schemas.microsoft.com/office/powerpoint/2010/main" val="1906352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B1349FC-9212-4B4F-80F2-57765C799682}" type="datetimeFigureOut">
              <a:rPr lang="en-GB" smtClean="0"/>
              <a:t>18/10/2020</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2D60B3CF-0B41-4F14-8C61-826C3B5997CA}" type="slidenum">
              <a:rPr lang="en-GB" smtClean="0"/>
              <a:t>‹#›</a:t>
            </a:fld>
            <a:endParaRPr lang="en-GB"/>
          </a:p>
        </p:txBody>
      </p:sp>
    </p:spTree>
    <p:extLst>
      <p:ext uri="{BB962C8B-B14F-4D97-AF65-F5344CB8AC3E}">
        <p14:creationId xmlns:p14="http://schemas.microsoft.com/office/powerpoint/2010/main" val="1448543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B1349FC-9212-4B4F-80F2-57765C799682}" type="datetimeFigureOut">
              <a:rPr lang="en-GB" smtClean="0"/>
              <a:t>18/10/2020</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2D60B3CF-0B41-4F14-8C61-826C3B5997CA}" type="slidenum">
              <a:rPr lang="en-GB" smtClean="0"/>
              <a:t>‹#›</a:t>
            </a:fld>
            <a:endParaRPr lang="en-GB"/>
          </a:p>
        </p:txBody>
      </p:sp>
    </p:spTree>
    <p:extLst>
      <p:ext uri="{BB962C8B-B14F-4D97-AF65-F5344CB8AC3E}">
        <p14:creationId xmlns:p14="http://schemas.microsoft.com/office/powerpoint/2010/main" val="573922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B1349FC-9212-4B4F-80F2-57765C799682}" type="datetimeFigureOut">
              <a:rPr lang="en-GB" smtClean="0"/>
              <a:t>18/10/2020</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2D60B3CF-0B41-4F14-8C61-826C3B5997CA}" type="slidenum">
              <a:rPr lang="en-GB" smtClean="0"/>
              <a:t>‹#›</a:t>
            </a:fld>
            <a:endParaRPr lang="en-GB"/>
          </a:p>
        </p:txBody>
      </p:sp>
    </p:spTree>
    <p:extLst>
      <p:ext uri="{BB962C8B-B14F-4D97-AF65-F5344CB8AC3E}">
        <p14:creationId xmlns:p14="http://schemas.microsoft.com/office/powerpoint/2010/main" val="4290796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B1349FC-9212-4B4F-80F2-57765C799682}" type="datetimeFigureOut">
              <a:rPr lang="en-GB" smtClean="0"/>
              <a:t>18/10/2020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60B3CF-0B41-4F14-8C61-826C3B5997CA}" type="slidenum">
              <a:rPr lang="en-GB" smtClean="0"/>
              <a:t>‹#›</a:t>
            </a:fld>
            <a:endParaRPr lang="en-GB"/>
          </a:p>
        </p:txBody>
      </p:sp>
    </p:spTree>
    <p:extLst>
      <p:ext uri="{BB962C8B-B14F-4D97-AF65-F5344CB8AC3E}">
        <p14:creationId xmlns:p14="http://schemas.microsoft.com/office/powerpoint/2010/main" val="330622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B1349FC-9212-4B4F-80F2-57765C799682}" type="datetimeFigureOut">
              <a:rPr lang="en-GB" smtClean="0"/>
              <a:t>18/10/2020</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D60B3CF-0B41-4F14-8C61-826C3B5997CA}" type="slidenum">
              <a:rPr lang="en-GB" smtClean="0"/>
              <a:t>‹#›</a:t>
            </a:fld>
            <a:endParaRPr lang="en-GB"/>
          </a:p>
        </p:txBody>
      </p:sp>
    </p:spTree>
    <p:extLst>
      <p:ext uri="{BB962C8B-B14F-4D97-AF65-F5344CB8AC3E}">
        <p14:creationId xmlns:p14="http://schemas.microsoft.com/office/powerpoint/2010/main" val="417376875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47039"/>
            <a:ext cx="6253779" cy="2387600"/>
          </a:xfrm>
        </p:spPr>
        <p:txBody>
          <a:bodyPr/>
          <a:lstStyle/>
          <a:p>
            <a:r>
              <a:rPr lang="en-GB" u="sng" dirty="0"/>
              <a:t>Narrative Perspectives</a:t>
            </a:r>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8003689" y="0"/>
            <a:ext cx="4188311" cy="6911404"/>
          </a:xfrm>
          <a:prstGeom prst="rect">
            <a:avLst/>
          </a:prstGeom>
        </p:spPr>
      </p:pic>
      <p:sp>
        <p:nvSpPr>
          <p:cNvPr id="5" name="TextBox 4"/>
          <p:cNvSpPr txBox="1"/>
          <p:nvPr/>
        </p:nvSpPr>
        <p:spPr>
          <a:xfrm>
            <a:off x="182880" y="6250193"/>
            <a:ext cx="7261412" cy="369332"/>
          </a:xfrm>
          <a:prstGeom prst="rect">
            <a:avLst/>
          </a:prstGeom>
          <a:noFill/>
        </p:spPr>
        <p:txBody>
          <a:bodyPr wrap="square" rtlCol="0">
            <a:spAutoFit/>
          </a:bodyPr>
          <a:lstStyle/>
          <a:p>
            <a:r>
              <a:rPr lang="en-GB" dirty="0"/>
              <a:t>LO: To write from different points of view.</a:t>
            </a:r>
          </a:p>
        </p:txBody>
      </p:sp>
      <p:sp>
        <p:nvSpPr>
          <p:cNvPr id="6" name="TextBox 5"/>
          <p:cNvSpPr txBox="1"/>
          <p:nvPr/>
        </p:nvSpPr>
        <p:spPr>
          <a:xfrm>
            <a:off x="6075947" y="5317958"/>
            <a:ext cx="1840832" cy="1415772"/>
          </a:xfrm>
          <a:prstGeom prst="rect">
            <a:avLst/>
          </a:prstGeom>
          <a:solidFill>
            <a:schemeClr val="tx1"/>
          </a:solidFill>
        </p:spPr>
        <p:txBody>
          <a:bodyPr wrap="square" rtlCol="0">
            <a:spAutoFit/>
          </a:bodyPr>
          <a:lstStyle/>
          <a:p>
            <a:r>
              <a:rPr lang="en-GB" sz="1600" u="sng" dirty="0">
                <a:solidFill>
                  <a:srgbClr val="FF0000"/>
                </a:solidFill>
              </a:rPr>
              <a:t>Key Vocabulary</a:t>
            </a:r>
          </a:p>
          <a:p>
            <a:r>
              <a:rPr lang="en-GB" sz="1400" dirty="0">
                <a:solidFill>
                  <a:srgbClr val="FF0000"/>
                </a:solidFill>
              </a:rPr>
              <a:t>Perspective</a:t>
            </a:r>
          </a:p>
          <a:p>
            <a:r>
              <a:rPr lang="en-GB" sz="1400" dirty="0">
                <a:solidFill>
                  <a:srgbClr val="FF0000"/>
                </a:solidFill>
              </a:rPr>
              <a:t>Show not Tell</a:t>
            </a:r>
          </a:p>
          <a:p>
            <a:r>
              <a:rPr lang="en-GB" sz="1400" dirty="0">
                <a:solidFill>
                  <a:srgbClr val="FF0000"/>
                </a:solidFill>
              </a:rPr>
              <a:t>Word Classes</a:t>
            </a:r>
          </a:p>
          <a:p>
            <a:r>
              <a:rPr lang="en-GB" sz="1200" dirty="0">
                <a:solidFill>
                  <a:srgbClr val="FF0000"/>
                </a:solidFill>
              </a:rPr>
              <a:t>Ambitious Vocabulary</a:t>
            </a:r>
          </a:p>
          <a:p>
            <a:r>
              <a:rPr lang="en-GB" sz="1400" dirty="0">
                <a:solidFill>
                  <a:srgbClr val="FF0000"/>
                </a:solidFill>
              </a:rPr>
              <a:t>Clauses</a:t>
            </a:r>
            <a:endParaRPr lang="en-GB" sz="1200" dirty="0">
              <a:solidFill>
                <a:srgbClr val="FF0000"/>
              </a:solidFill>
            </a:endParaRPr>
          </a:p>
        </p:txBody>
      </p:sp>
    </p:spTree>
    <p:extLst>
      <p:ext uri="{BB962C8B-B14F-4D97-AF65-F5344CB8AC3E}">
        <p14:creationId xmlns:p14="http://schemas.microsoft.com/office/powerpoint/2010/main" val="143859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887" y="53832"/>
            <a:ext cx="9404723" cy="1400530"/>
          </a:xfrm>
        </p:spPr>
        <p:txBody>
          <a:bodyPr/>
          <a:lstStyle/>
          <a:p>
            <a:r>
              <a:rPr lang="en-GB" u="sng" dirty="0"/>
              <a:t>Narrative Time Frames </a:t>
            </a:r>
          </a:p>
        </p:txBody>
      </p:sp>
      <p:sp>
        <p:nvSpPr>
          <p:cNvPr id="3" name="Content Placeholder 2"/>
          <p:cNvSpPr>
            <a:spLocks noGrp="1"/>
          </p:cNvSpPr>
          <p:nvPr>
            <p:ph idx="1"/>
          </p:nvPr>
        </p:nvSpPr>
        <p:spPr>
          <a:xfrm>
            <a:off x="215154" y="892886"/>
            <a:ext cx="11790380" cy="5615490"/>
          </a:xfrm>
        </p:spPr>
        <p:txBody>
          <a:bodyPr>
            <a:normAutofit/>
          </a:bodyPr>
          <a:lstStyle/>
          <a:p>
            <a:pPr marL="0" indent="0">
              <a:buNone/>
            </a:pPr>
            <a:r>
              <a:rPr lang="en-US" sz="4800" dirty="0"/>
              <a:t>. </a:t>
            </a:r>
            <a:endParaRPr lang="en-GB" sz="4800" dirty="0"/>
          </a:p>
          <a:p>
            <a:endParaRPr lang="en-GB" dirty="0"/>
          </a:p>
        </p:txBody>
      </p:sp>
      <p:sp>
        <p:nvSpPr>
          <p:cNvPr id="6" name="TextBox 5"/>
          <p:cNvSpPr txBox="1"/>
          <p:nvPr/>
        </p:nvSpPr>
        <p:spPr>
          <a:xfrm>
            <a:off x="10262936" y="5338905"/>
            <a:ext cx="1840832" cy="1415772"/>
          </a:xfrm>
          <a:prstGeom prst="rect">
            <a:avLst/>
          </a:prstGeom>
          <a:solidFill>
            <a:schemeClr val="tx1"/>
          </a:solidFill>
        </p:spPr>
        <p:txBody>
          <a:bodyPr wrap="square" rtlCol="0">
            <a:spAutoFit/>
          </a:bodyPr>
          <a:lstStyle/>
          <a:p>
            <a:r>
              <a:rPr lang="en-GB" sz="1600" u="sng" dirty="0">
                <a:solidFill>
                  <a:srgbClr val="FF0000"/>
                </a:solidFill>
              </a:rPr>
              <a:t>Key Vocabulary</a:t>
            </a:r>
          </a:p>
          <a:p>
            <a:r>
              <a:rPr lang="en-GB" sz="1400" dirty="0">
                <a:solidFill>
                  <a:srgbClr val="FF0000"/>
                </a:solidFill>
              </a:rPr>
              <a:t>Perspective</a:t>
            </a:r>
          </a:p>
          <a:p>
            <a:r>
              <a:rPr lang="en-GB" sz="1400" dirty="0">
                <a:solidFill>
                  <a:srgbClr val="FF0000"/>
                </a:solidFill>
              </a:rPr>
              <a:t>Show not Tell</a:t>
            </a:r>
          </a:p>
          <a:p>
            <a:r>
              <a:rPr lang="en-GB" sz="1400" dirty="0">
                <a:solidFill>
                  <a:srgbClr val="FF0000"/>
                </a:solidFill>
              </a:rPr>
              <a:t>Word Classes</a:t>
            </a:r>
          </a:p>
          <a:p>
            <a:r>
              <a:rPr lang="en-GB" sz="1200" dirty="0">
                <a:solidFill>
                  <a:srgbClr val="FF0000"/>
                </a:solidFill>
              </a:rPr>
              <a:t>Ambitious Vocabulary</a:t>
            </a:r>
          </a:p>
          <a:p>
            <a:r>
              <a:rPr lang="en-GB" sz="1400" dirty="0">
                <a:solidFill>
                  <a:srgbClr val="FF0000"/>
                </a:solidFill>
              </a:rPr>
              <a:t>Clauses</a:t>
            </a:r>
            <a:endParaRPr lang="en-GB" sz="1200" dirty="0">
              <a:solidFill>
                <a:srgbClr val="FF0000"/>
              </a:solidFill>
            </a:endParaRPr>
          </a:p>
        </p:txBody>
      </p:sp>
      <p:sp>
        <p:nvSpPr>
          <p:cNvPr id="5" name="TextBox 4"/>
          <p:cNvSpPr txBox="1"/>
          <p:nvPr/>
        </p:nvSpPr>
        <p:spPr>
          <a:xfrm>
            <a:off x="707887" y="6510464"/>
            <a:ext cx="7100047" cy="375392"/>
          </a:xfrm>
          <a:prstGeom prst="rect">
            <a:avLst/>
          </a:prstGeom>
          <a:noFill/>
        </p:spPr>
        <p:txBody>
          <a:bodyPr wrap="square" rtlCol="0">
            <a:spAutoFit/>
          </a:bodyPr>
          <a:lstStyle/>
          <a:p>
            <a:r>
              <a:rPr lang="en-GB" dirty="0"/>
              <a:t>LO: To explore the effect of time in narratives</a:t>
            </a:r>
          </a:p>
        </p:txBody>
      </p:sp>
      <p:sp>
        <p:nvSpPr>
          <p:cNvPr id="4" name="TextBox 3"/>
          <p:cNvSpPr txBox="1"/>
          <p:nvPr/>
        </p:nvSpPr>
        <p:spPr>
          <a:xfrm>
            <a:off x="923041" y="3946227"/>
            <a:ext cx="11499924" cy="1077218"/>
          </a:xfrm>
          <a:prstGeom prst="rect">
            <a:avLst/>
          </a:prstGeom>
          <a:noFill/>
        </p:spPr>
        <p:txBody>
          <a:bodyPr wrap="square" rtlCol="0">
            <a:spAutoFit/>
          </a:bodyPr>
          <a:lstStyle/>
          <a:p>
            <a:r>
              <a:rPr lang="en-GB" sz="3200" dirty="0"/>
              <a:t>How would the </a:t>
            </a:r>
            <a:r>
              <a:rPr lang="en-GB" sz="3200" dirty="0" err="1"/>
              <a:t>Windrush</a:t>
            </a:r>
            <a:r>
              <a:rPr lang="en-GB" sz="3200" dirty="0"/>
              <a:t> generation feel seeing the London riots?</a:t>
            </a:r>
          </a:p>
        </p:txBody>
      </p:sp>
      <p:pic>
        <p:nvPicPr>
          <p:cNvPr id="10" name="Picture 9" descr="loot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273" y="891985"/>
            <a:ext cx="4615939" cy="2596466"/>
          </a:xfrm>
          <a:prstGeom prst="rect">
            <a:avLst/>
          </a:prstGeom>
        </p:spPr>
      </p:pic>
      <p:pic>
        <p:nvPicPr>
          <p:cNvPr id="12" name="Picture 11" descr="p064k5l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400" y="757940"/>
            <a:ext cx="4979945" cy="2900271"/>
          </a:xfrm>
          <a:prstGeom prst="rect">
            <a:avLst/>
          </a:prstGeom>
        </p:spPr>
      </p:pic>
      <p:sp>
        <p:nvSpPr>
          <p:cNvPr id="7" name="TextBox 6">
            <a:extLst>
              <a:ext uri="{FF2B5EF4-FFF2-40B4-BE49-F238E27FC236}">
                <a16:creationId xmlns:a16="http://schemas.microsoft.com/office/drawing/2014/main" id="{28320FC3-885E-4F69-AE41-E1140DF6615D}"/>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latin typeface="Century Gothic" panose="020B0502020202020204" pitchFamily="34" charset="0"/>
              </a:rPr>
              <a:t>Checking Understanding</a:t>
            </a:r>
          </a:p>
        </p:txBody>
      </p:sp>
    </p:spTree>
    <p:extLst>
      <p:ext uri="{BB962C8B-B14F-4D97-AF65-F5344CB8AC3E}">
        <p14:creationId xmlns:p14="http://schemas.microsoft.com/office/powerpoint/2010/main" val="3116423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887" y="0"/>
            <a:ext cx="9404723" cy="1400530"/>
          </a:xfrm>
        </p:spPr>
        <p:txBody>
          <a:bodyPr/>
          <a:lstStyle/>
          <a:p>
            <a:r>
              <a:rPr lang="en-GB" u="sng" dirty="0"/>
              <a:t>Narrative Time Frames </a:t>
            </a:r>
          </a:p>
        </p:txBody>
      </p:sp>
      <p:sp>
        <p:nvSpPr>
          <p:cNvPr id="3" name="Content Placeholder 2"/>
          <p:cNvSpPr>
            <a:spLocks noGrp="1"/>
          </p:cNvSpPr>
          <p:nvPr>
            <p:ph idx="1"/>
          </p:nvPr>
        </p:nvSpPr>
        <p:spPr>
          <a:xfrm>
            <a:off x="215154" y="892886"/>
            <a:ext cx="11790380" cy="5615490"/>
          </a:xfrm>
        </p:spPr>
        <p:txBody>
          <a:bodyPr>
            <a:normAutofit/>
          </a:bodyPr>
          <a:lstStyle/>
          <a:p>
            <a:pPr marL="0" indent="0">
              <a:buNone/>
            </a:pPr>
            <a:r>
              <a:rPr lang="en-US" sz="4800" dirty="0"/>
              <a:t>. </a:t>
            </a:r>
            <a:endParaRPr lang="en-GB" sz="4800" dirty="0"/>
          </a:p>
          <a:p>
            <a:endParaRPr lang="en-GB" dirty="0"/>
          </a:p>
        </p:txBody>
      </p:sp>
      <p:sp>
        <p:nvSpPr>
          <p:cNvPr id="6" name="TextBox 5"/>
          <p:cNvSpPr txBox="1"/>
          <p:nvPr/>
        </p:nvSpPr>
        <p:spPr>
          <a:xfrm>
            <a:off x="10262936" y="5338905"/>
            <a:ext cx="1840832" cy="1415772"/>
          </a:xfrm>
          <a:prstGeom prst="rect">
            <a:avLst/>
          </a:prstGeom>
          <a:solidFill>
            <a:schemeClr val="tx1"/>
          </a:solidFill>
        </p:spPr>
        <p:txBody>
          <a:bodyPr wrap="square" rtlCol="0">
            <a:spAutoFit/>
          </a:bodyPr>
          <a:lstStyle/>
          <a:p>
            <a:r>
              <a:rPr lang="en-GB" sz="1600" u="sng" dirty="0">
                <a:solidFill>
                  <a:srgbClr val="FF0000"/>
                </a:solidFill>
              </a:rPr>
              <a:t>Key Vocabulary</a:t>
            </a:r>
          </a:p>
          <a:p>
            <a:r>
              <a:rPr lang="en-GB" sz="1400" dirty="0">
                <a:solidFill>
                  <a:srgbClr val="FF0000"/>
                </a:solidFill>
              </a:rPr>
              <a:t>Perspective</a:t>
            </a:r>
          </a:p>
          <a:p>
            <a:r>
              <a:rPr lang="en-GB" sz="1400" dirty="0">
                <a:solidFill>
                  <a:srgbClr val="FF0000"/>
                </a:solidFill>
              </a:rPr>
              <a:t>Show not Tell</a:t>
            </a:r>
          </a:p>
          <a:p>
            <a:r>
              <a:rPr lang="en-GB" sz="1400" dirty="0">
                <a:solidFill>
                  <a:srgbClr val="FF0000"/>
                </a:solidFill>
              </a:rPr>
              <a:t>Word Classes</a:t>
            </a:r>
          </a:p>
          <a:p>
            <a:r>
              <a:rPr lang="en-GB" sz="1200" dirty="0">
                <a:solidFill>
                  <a:srgbClr val="FF0000"/>
                </a:solidFill>
              </a:rPr>
              <a:t>Ambitious Vocabulary</a:t>
            </a:r>
          </a:p>
          <a:p>
            <a:r>
              <a:rPr lang="en-GB" sz="1400" dirty="0">
                <a:solidFill>
                  <a:srgbClr val="FF0000"/>
                </a:solidFill>
              </a:rPr>
              <a:t>Clauses</a:t>
            </a:r>
            <a:endParaRPr lang="en-GB" sz="1200" dirty="0">
              <a:solidFill>
                <a:srgbClr val="FF0000"/>
              </a:solidFill>
            </a:endParaRPr>
          </a:p>
        </p:txBody>
      </p:sp>
      <p:sp>
        <p:nvSpPr>
          <p:cNvPr id="5" name="TextBox 4"/>
          <p:cNvSpPr txBox="1"/>
          <p:nvPr/>
        </p:nvSpPr>
        <p:spPr>
          <a:xfrm>
            <a:off x="707887" y="6482608"/>
            <a:ext cx="7100047" cy="375392"/>
          </a:xfrm>
          <a:prstGeom prst="rect">
            <a:avLst/>
          </a:prstGeom>
          <a:noFill/>
        </p:spPr>
        <p:txBody>
          <a:bodyPr wrap="square" rtlCol="0">
            <a:spAutoFit/>
          </a:bodyPr>
          <a:lstStyle/>
          <a:p>
            <a:r>
              <a:rPr lang="en-GB" dirty="0"/>
              <a:t>LO: To explore the effect of time in narratives</a:t>
            </a:r>
          </a:p>
        </p:txBody>
      </p:sp>
      <p:sp>
        <p:nvSpPr>
          <p:cNvPr id="4" name="TextBox 3"/>
          <p:cNvSpPr txBox="1"/>
          <p:nvPr/>
        </p:nvSpPr>
        <p:spPr>
          <a:xfrm>
            <a:off x="923041" y="3700631"/>
            <a:ext cx="11499924" cy="1938992"/>
          </a:xfrm>
          <a:prstGeom prst="rect">
            <a:avLst/>
          </a:prstGeom>
          <a:noFill/>
        </p:spPr>
        <p:txBody>
          <a:bodyPr wrap="square" rtlCol="0">
            <a:spAutoFit/>
          </a:bodyPr>
          <a:lstStyle/>
          <a:p>
            <a:r>
              <a:rPr lang="en-GB" sz="2400" dirty="0"/>
              <a:t>Looking at the scene below me, I think about the day I arrived in this country. My friend had turned towards me and stated, “…</a:t>
            </a:r>
          </a:p>
          <a:p>
            <a:endParaRPr lang="en-GB" sz="2400" dirty="0"/>
          </a:p>
          <a:p>
            <a:endParaRPr lang="en-GB" sz="2400" dirty="0"/>
          </a:p>
          <a:p>
            <a:r>
              <a:rPr lang="en-GB" sz="2400" dirty="0"/>
              <a:t>But now…</a:t>
            </a:r>
            <a:endParaRPr lang="en-GB" sz="4000" dirty="0"/>
          </a:p>
        </p:txBody>
      </p:sp>
      <p:pic>
        <p:nvPicPr>
          <p:cNvPr id="10" name="Picture 9" descr="loot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798" y="1057902"/>
            <a:ext cx="4615939" cy="2596466"/>
          </a:xfrm>
          <a:prstGeom prst="rect">
            <a:avLst/>
          </a:prstGeom>
        </p:spPr>
      </p:pic>
      <p:pic>
        <p:nvPicPr>
          <p:cNvPr id="12" name="Picture 11" descr="p064k5l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0809" y="800360"/>
            <a:ext cx="4979945" cy="2900271"/>
          </a:xfrm>
          <a:prstGeom prst="rect">
            <a:avLst/>
          </a:prstGeom>
        </p:spPr>
      </p:pic>
      <p:sp>
        <p:nvSpPr>
          <p:cNvPr id="7" name="TextBox 6">
            <a:extLst>
              <a:ext uri="{FF2B5EF4-FFF2-40B4-BE49-F238E27FC236}">
                <a16:creationId xmlns:a16="http://schemas.microsoft.com/office/drawing/2014/main" id="{4699721D-7876-4585-B8AA-AE8A097D9F0D}"/>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latin typeface="Century Gothic" panose="020B0502020202020204" pitchFamily="34" charset="0"/>
              </a:rPr>
              <a:t>Mastery</a:t>
            </a:r>
          </a:p>
        </p:txBody>
      </p:sp>
    </p:spTree>
    <p:extLst>
      <p:ext uri="{BB962C8B-B14F-4D97-AF65-F5344CB8AC3E}">
        <p14:creationId xmlns:p14="http://schemas.microsoft.com/office/powerpoint/2010/main" val="650049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124270"/>
            <a:ext cx="9404723" cy="1400530"/>
          </a:xfrm>
        </p:spPr>
        <p:txBody>
          <a:bodyPr/>
          <a:lstStyle/>
          <a:p>
            <a:r>
              <a:rPr lang="en-GB" dirty="0"/>
              <a:t>Show not Tell – </a:t>
            </a:r>
            <a:r>
              <a:rPr lang="en-GB" sz="3200" dirty="0"/>
              <a:t>Create your own version</a:t>
            </a:r>
            <a:endParaRPr lang="en-GB" dirty="0"/>
          </a:p>
        </p:txBody>
      </p:sp>
      <p:sp>
        <p:nvSpPr>
          <p:cNvPr id="3" name="Content Placeholder 2"/>
          <p:cNvSpPr>
            <a:spLocks noGrp="1"/>
          </p:cNvSpPr>
          <p:nvPr>
            <p:ph idx="1"/>
          </p:nvPr>
        </p:nvSpPr>
        <p:spPr>
          <a:xfrm>
            <a:off x="1103312" y="1311442"/>
            <a:ext cx="8946541" cy="4936957"/>
          </a:xfrm>
        </p:spPr>
        <p:txBody>
          <a:bodyPr>
            <a:normAutofit/>
          </a:bodyPr>
          <a:lstStyle/>
          <a:p>
            <a:pPr marL="0" indent="0">
              <a:buNone/>
            </a:pPr>
            <a:r>
              <a:rPr lang="en-GB" sz="3200" b="1" dirty="0"/>
              <a:t>Telling:</a:t>
            </a:r>
            <a:r>
              <a:rPr lang="en-GB" sz="3200" dirty="0"/>
              <a:t> </a:t>
            </a:r>
            <a:r>
              <a:rPr lang="en-GB" sz="3200" i="1" dirty="0"/>
              <a:t>Michael was terribly afraid of the dark.</a:t>
            </a:r>
          </a:p>
          <a:p>
            <a:pPr marL="0" indent="0">
              <a:buNone/>
            </a:pPr>
            <a:endParaRPr lang="en-GB" sz="3200" i="1" dirty="0"/>
          </a:p>
          <a:p>
            <a:pPr marL="0" indent="0">
              <a:buNone/>
            </a:pPr>
            <a:r>
              <a:rPr lang="en-GB" sz="3200" b="1" dirty="0"/>
              <a:t>Showing:</a:t>
            </a:r>
            <a:r>
              <a:rPr lang="en-GB" sz="3200" dirty="0"/>
              <a:t> </a:t>
            </a:r>
            <a:r>
              <a:rPr lang="en-GB" sz="3200" i="1" dirty="0"/>
              <a:t>As his mother switched off the light and left the room, Michael tensed. He huddled under the covers, gripped the sheets, and held his breath as the wind brushed past the curtain.</a:t>
            </a:r>
            <a:endParaRPr lang="en-GB" sz="3200" dirty="0"/>
          </a:p>
          <a:p>
            <a:endParaRPr lang="en-GB" i="1" dirty="0"/>
          </a:p>
        </p:txBody>
      </p:sp>
      <p:sp>
        <p:nvSpPr>
          <p:cNvPr id="4" name="TextBox 3"/>
          <p:cNvSpPr txBox="1"/>
          <p:nvPr/>
        </p:nvSpPr>
        <p:spPr>
          <a:xfrm>
            <a:off x="10250905" y="5317958"/>
            <a:ext cx="1840832" cy="1415772"/>
          </a:xfrm>
          <a:prstGeom prst="rect">
            <a:avLst/>
          </a:prstGeom>
          <a:solidFill>
            <a:schemeClr val="tx1"/>
          </a:solidFill>
        </p:spPr>
        <p:txBody>
          <a:bodyPr wrap="square" rtlCol="0">
            <a:spAutoFit/>
          </a:bodyPr>
          <a:lstStyle/>
          <a:p>
            <a:r>
              <a:rPr lang="en-GB" sz="1600" u="sng" dirty="0">
                <a:solidFill>
                  <a:srgbClr val="FF0000"/>
                </a:solidFill>
              </a:rPr>
              <a:t>Key Vocabulary</a:t>
            </a:r>
          </a:p>
          <a:p>
            <a:r>
              <a:rPr lang="en-GB" sz="1400" dirty="0">
                <a:solidFill>
                  <a:srgbClr val="FF0000"/>
                </a:solidFill>
              </a:rPr>
              <a:t>Perspective</a:t>
            </a:r>
          </a:p>
          <a:p>
            <a:r>
              <a:rPr lang="en-GB" sz="1400" dirty="0">
                <a:solidFill>
                  <a:srgbClr val="FF0000"/>
                </a:solidFill>
              </a:rPr>
              <a:t>Show not Tell</a:t>
            </a:r>
          </a:p>
          <a:p>
            <a:r>
              <a:rPr lang="en-GB" sz="1400" dirty="0">
                <a:solidFill>
                  <a:srgbClr val="FF0000"/>
                </a:solidFill>
              </a:rPr>
              <a:t>Word Classes</a:t>
            </a:r>
          </a:p>
          <a:p>
            <a:r>
              <a:rPr lang="en-GB" sz="1200" dirty="0">
                <a:solidFill>
                  <a:srgbClr val="FF0000"/>
                </a:solidFill>
              </a:rPr>
              <a:t>Ambitious Vocabulary</a:t>
            </a:r>
          </a:p>
          <a:p>
            <a:r>
              <a:rPr lang="en-GB" sz="1400" dirty="0">
                <a:solidFill>
                  <a:srgbClr val="FF0000"/>
                </a:solidFill>
              </a:rPr>
              <a:t>Clauses</a:t>
            </a:r>
            <a:endParaRPr lang="en-GB" sz="1200"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1" y="6364287"/>
            <a:ext cx="731043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3ED7B96C-7877-4172-9961-D362469BD63B}"/>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latin typeface="Century Gothic" panose="020B0502020202020204" pitchFamily="34" charset="0"/>
              </a:rPr>
              <a:t>Do Now</a:t>
            </a:r>
          </a:p>
        </p:txBody>
      </p:sp>
    </p:spTree>
    <p:extLst>
      <p:ext uri="{BB962C8B-B14F-4D97-AF65-F5344CB8AC3E}">
        <p14:creationId xmlns:p14="http://schemas.microsoft.com/office/powerpoint/2010/main" val="371310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84157"/>
            <a:ext cx="9404723" cy="1400530"/>
          </a:xfrm>
        </p:spPr>
        <p:txBody>
          <a:bodyPr/>
          <a:lstStyle/>
          <a:p>
            <a:r>
              <a:rPr lang="en-GB" dirty="0"/>
              <a:t>Whose point of view could a story be told from?</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804138" y="1600575"/>
            <a:ext cx="8163821" cy="4444747"/>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887" y="6322917"/>
            <a:ext cx="731043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262936" y="5338905"/>
            <a:ext cx="1840832" cy="1415772"/>
          </a:xfrm>
          <a:prstGeom prst="rect">
            <a:avLst/>
          </a:prstGeom>
          <a:solidFill>
            <a:schemeClr val="tx1"/>
          </a:solidFill>
        </p:spPr>
        <p:txBody>
          <a:bodyPr wrap="square" rtlCol="0">
            <a:spAutoFit/>
          </a:bodyPr>
          <a:lstStyle/>
          <a:p>
            <a:r>
              <a:rPr lang="en-GB" sz="1600" u="sng" dirty="0">
                <a:solidFill>
                  <a:srgbClr val="FF0000"/>
                </a:solidFill>
              </a:rPr>
              <a:t>Key Vocabulary</a:t>
            </a:r>
          </a:p>
          <a:p>
            <a:r>
              <a:rPr lang="en-GB" sz="1400" dirty="0">
                <a:solidFill>
                  <a:srgbClr val="FF0000"/>
                </a:solidFill>
              </a:rPr>
              <a:t>Perspective</a:t>
            </a:r>
          </a:p>
          <a:p>
            <a:r>
              <a:rPr lang="en-GB" sz="1400" dirty="0">
                <a:solidFill>
                  <a:srgbClr val="FF0000"/>
                </a:solidFill>
              </a:rPr>
              <a:t>Show not Tell</a:t>
            </a:r>
          </a:p>
          <a:p>
            <a:r>
              <a:rPr lang="en-GB" sz="1400" dirty="0">
                <a:solidFill>
                  <a:srgbClr val="FF0000"/>
                </a:solidFill>
              </a:rPr>
              <a:t>Word Classes</a:t>
            </a:r>
          </a:p>
          <a:p>
            <a:r>
              <a:rPr lang="en-GB" sz="1200" dirty="0">
                <a:solidFill>
                  <a:srgbClr val="FF0000"/>
                </a:solidFill>
              </a:rPr>
              <a:t>Ambitious Vocabulary</a:t>
            </a:r>
          </a:p>
          <a:p>
            <a:r>
              <a:rPr lang="en-GB" sz="1400" dirty="0">
                <a:solidFill>
                  <a:srgbClr val="FF0000"/>
                </a:solidFill>
              </a:rPr>
              <a:t>Clauses</a:t>
            </a:r>
            <a:endParaRPr lang="en-GB" sz="1200" dirty="0">
              <a:solidFill>
                <a:srgbClr val="FF0000"/>
              </a:solidFill>
            </a:endParaRPr>
          </a:p>
        </p:txBody>
      </p:sp>
      <p:sp>
        <p:nvSpPr>
          <p:cNvPr id="5" name="TextBox 4">
            <a:extLst>
              <a:ext uri="{FF2B5EF4-FFF2-40B4-BE49-F238E27FC236}">
                <a16:creationId xmlns:a16="http://schemas.microsoft.com/office/drawing/2014/main" id="{5BE75F29-4D06-4897-A6AC-03146FA3FDF3}"/>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latin typeface="Century Gothic" panose="020B0502020202020204" pitchFamily="34" charset="0"/>
              </a:rPr>
              <a:t>Mastery</a:t>
            </a:r>
          </a:p>
        </p:txBody>
      </p:sp>
    </p:spTree>
    <p:extLst>
      <p:ext uri="{BB962C8B-B14F-4D97-AF65-F5344CB8AC3E}">
        <p14:creationId xmlns:p14="http://schemas.microsoft.com/office/powerpoint/2010/main" val="616539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050" y="0"/>
            <a:ext cx="9404723" cy="1400530"/>
          </a:xfrm>
        </p:spPr>
        <p:txBody>
          <a:bodyPr/>
          <a:lstStyle/>
          <a:p>
            <a:r>
              <a:rPr lang="en-GB" sz="3200" dirty="0"/>
              <a:t>Now change the perspective. How does the story differ? What new information is given to the reader?</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664887" y="1739066"/>
            <a:ext cx="8163821" cy="4444747"/>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887" y="6364287"/>
            <a:ext cx="731043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262936" y="5338905"/>
            <a:ext cx="1840832" cy="1415772"/>
          </a:xfrm>
          <a:prstGeom prst="rect">
            <a:avLst/>
          </a:prstGeom>
          <a:solidFill>
            <a:schemeClr val="tx1"/>
          </a:solidFill>
        </p:spPr>
        <p:txBody>
          <a:bodyPr wrap="square" rtlCol="0">
            <a:spAutoFit/>
          </a:bodyPr>
          <a:lstStyle/>
          <a:p>
            <a:r>
              <a:rPr lang="en-GB" sz="1600" u="sng" dirty="0">
                <a:solidFill>
                  <a:srgbClr val="FF0000"/>
                </a:solidFill>
              </a:rPr>
              <a:t>Key Vocabulary</a:t>
            </a:r>
          </a:p>
          <a:p>
            <a:r>
              <a:rPr lang="en-GB" sz="1400" dirty="0">
                <a:solidFill>
                  <a:srgbClr val="FF0000"/>
                </a:solidFill>
              </a:rPr>
              <a:t>Perspective</a:t>
            </a:r>
          </a:p>
          <a:p>
            <a:r>
              <a:rPr lang="en-GB" sz="1400" dirty="0">
                <a:solidFill>
                  <a:srgbClr val="FF0000"/>
                </a:solidFill>
              </a:rPr>
              <a:t>Show not Tell</a:t>
            </a:r>
          </a:p>
          <a:p>
            <a:r>
              <a:rPr lang="en-GB" sz="1400" dirty="0">
                <a:solidFill>
                  <a:srgbClr val="FF0000"/>
                </a:solidFill>
              </a:rPr>
              <a:t>Word Classes</a:t>
            </a:r>
          </a:p>
          <a:p>
            <a:r>
              <a:rPr lang="en-GB" sz="1200" dirty="0">
                <a:solidFill>
                  <a:srgbClr val="FF0000"/>
                </a:solidFill>
              </a:rPr>
              <a:t>Ambitious Vocabulary</a:t>
            </a:r>
          </a:p>
          <a:p>
            <a:r>
              <a:rPr lang="en-GB" sz="1400" dirty="0">
                <a:solidFill>
                  <a:srgbClr val="FF0000"/>
                </a:solidFill>
              </a:rPr>
              <a:t>Clauses</a:t>
            </a:r>
            <a:endParaRPr lang="en-GB" sz="1200" dirty="0">
              <a:solidFill>
                <a:srgbClr val="FF0000"/>
              </a:solidFill>
            </a:endParaRPr>
          </a:p>
        </p:txBody>
      </p:sp>
      <p:sp>
        <p:nvSpPr>
          <p:cNvPr id="5" name="TextBox 4">
            <a:extLst>
              <a:ext uri="{FF2B5EF4-FFF2-40B4-BE49-F238E27FC236}">
                <a16:creationId xmlns:a16="http://schemas.microsoft.com/office/drawing/2014/main" id="{AFE1EAB1-01D7-40EA-BECB-73942CDA5A05}"/>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latin typeface="Century Gothic" panose="020B0502020202020204" pitchFamily="34" charset="0"/>
              </a:rPr>
              <a:t>Mastery</a:t>
            </a:r>
          </a:p>
        </p:txBody>
      </p:sp>
    </p:spTree>
    <p:extLst>
      <p:ext uri="{BB962C8B-B14F-4D97-AF65-F5344CB8AC3E}">
        <p14:creationId xmlns:p14="http://schemas.microsoft.com/office/powerpoint/2010/main" val="1034142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887" y="-2"/>
            <a:ext cx="9404723" cy="1400530"/>
          </a:xfrm>
        </p:spPr>
        <p:txBody>
          <a:bodyPr/>
          <a:lstStyle/>
          <a:p>
            <a:r>
              <a:rPr lang="en-GB" u="sng" dirty="0"/>
              <a:t>Narrative Time Frames </a:t>
            </a:r>
          </a:p>
        </p:txBody>
      </p:sp>
      <p:sp>
        <p:nvSpPr>
          <p:cNvPr id="3" name="Content Placeholder 2"/>
          <p:cNvSpPr>
            <a:spLocks noGrp="1"/>
          </p:cNvSpPr>
          <p:nvPr>
            <p:ph idx="1"/>
          </p:nvPr>
        </p:nvSpPr>
        <p:spPr>
          <a:xfrm>
            <a:off x="707887" y="867118"/>
            <a:ext cx="11297647" cy="5615490"/>
          </a:xfrm>
        </p:spPr>
        <p:txBody>
          <a:bodyPr>
            <a:normAutofit fontScale="40000" lnSpcReduction="20000"/>
          </a:bodyPr>
          <a:lstStyle/>
          <a:p>
            <a:pPr marL="0" indent="0">
              <a:buNone/>
            </a:pPr>
            <a:r>
              <a:rPr lang="en-US" sz="4800" dirty="0"/>
              <a:t>He was an old man – he was probably in the army or a footballer or something – and he had wrinkles. He was sat somewhere doing something and then there was a car crash. </a:t>
            </a:r>
            <a:endParaRPr lang="en-GB" sz="4800" dirty="0"/>
          </a:p>
          <a:p>
            <a:pPr marL="0" indent="0">
              <a:buNone/>
            </a:pPr>
            <a:r>
              <a:rPr lang="en-US" sz="4800" dirty="0"/>
              <a:t>The old man said to his grandson, “Oh there’s been a car crash”</a:t>
            </a:r>
            <a:endParaRPr lang="en-GB" sz="4800" dirty="0"/>
          </a:p>
          <a:p>
            <a:pPr marL="0" indent="0">
              <a:buNone/>
            </a:pPr>
            <a:r>
              <a:rPr lang="en-US" sz="4800" dirty="0"/>
              <a:t>“Yes there has”, the grandson replied.</a:t>
            </a:r>
            <a:endParaRPr lang="en-GB" sz="4800" dirty="0"/>
          </a:p>
          <a:p>
            <a:pPr marL="0" indent="0">
              <a:buNone/>
            </a:pPr>
            <a:r>
              <a:rPr lang="en-US" sz="4800" dirty="0"/>
              <a:t>“Did I tell you I used to be in the army?”</a:t>
            </a:r>
            <a:endParaRPr lang="en-GB" sz="4800" dirty="0"/>
          </a:p>
          <a:p>
            <a:pPr marL="0" indent="0">
              <a:buNone/>
            </a:pPr>
            <a:r>
              <a:rPr lang="en-US" sz="4800" dirty="0"/>
              <a:t>“I thought you were a footballer” the grandson replied.</a:t>
            </a:r>
            <a:endParaRPr lang="en-GB" sz="4800" dirty="0"/>
          </a:p>
          <a:p>
            <a:pPr marL="0" indent="0">
              <a:buNone/>
            </a:pPr>
            <a:r>
              <a:rPr lang="en-US" sz="4800" dirty="0"/>
              <a:t>“</a:t>
            </a:r>
            <a:r>
              <a:rPr lang="en-US" sz="4800" dirty="0" err="1"/>
              <a:t>Yeh</a:t>
            </a:r>
            <a:r>
              <a:rPr lang="en-US" sz="4800" dirty="0"/>
              <a:t> I did, but I was in the army too” the old man said.</a:t>
            </a:r>
            <a:endParaRPr lang="en-GB" sz="4800" dirty="0"/>
          </a:p>
          <a:p>
            <a:pPr marL="0" indent="0">
              <a:buNone/>
            </a:pPr>
            <a:r>
              <a:rPr lang="en-US" sz="4800" dirty="0"/>
              <a:t>“Do you think this is too much dialogue and that actually it isn't saying anything about our characters?” asked the grandson.</a:t>
            </a:r>
            <a:endParaRPr lang="en-GB" sz="4800" dirty="0"/>
          </a:p>
          <a:p>
            <a:pPr marL="0" indent="0">
              <a:buNone/>
            </a:pPr>
            <a:r>
              <a:rPr lang="en-US" sz="4800" dirty="0"/>
              <a:t>“Yes. You’re probably right. Loads of dialogue is quite difficult to control and it doesn’t really show of our skill with writing.” </a:t>
            </a:r>
            <a:endParaRPr lang="en-GB" sz="4800" dirty="0"/>
          </a:p>
          <a:p>
            <a:pPr marL="0" indent="0">
              <a:buNone/>
            </a:pPr>
            <a:r>
              <a:rPr lang="en-US" sz="4800" dirty="0"/>
              <a:t>And then there was an explosion. A car came through the front room wall and it was filled with gangsters who sold drugs for a living. </a:t>
            </a:r>
            <a:endParaRPr lang="en-GB" sz="4800" dirty="0"/>
          </a:p>
          <a:p>
            <a:pPr marL="0" indent="0">
              <a:buNone/>
            </a:pPr>
            <a:r>
              <a:rPr lang="en-US" sz="4800" dirty="0"/>
              <a:t>“Ouch my back hurts and I’ve got wrinkles” said the old man. </a:t>
            </a:r>
            <a:endParaRPr lang="en-GB" sz="4800" dirty="0"/>
          </a:p>
          <a:p>
            <a:pPr marL="0" indent="0">
              <a:buNone/>
            </a:pPr>
            <a:r>
              <a:rPr lang="en-US" sz="4800" dirty="0"/>
              <a:t>One of the gangsters offered the old man some drugs to smoke. He did and it </a:t>
            </a:r>
          </a:p>
          <a:p>
            <a:pPr marL="0" indent="0">
              <a:buNone/>
            </a:pPr>
            <a:r>
              <a:rPr lang="en-US" sz="4800" dirty="0"/>
              <a:t>helped his back. And then he woke up and it was all a dream.</a:t>
            </a:r>
            <a:endParaRPr lang="en-GB" sz="4800" dirty="0"/>
          </a:p>
          <a:p>
            <a:pPr marL="0" indent="0">
              <a:buNone/>
            </a:pPr>
            <a:r>
              <a:rPr lang="en-US" sz="4800" dirty="0"/>
              <a:t> </a:t>
            </a:r>
            <a:endParaRPr lang="en-GB" sz="4800" dirty="0"/>
          </a:p>
          <a:p>
            <a:endParaRPr lang="en-GB" dirty="0"/>
          </a:p>
        </p:txBody>
      </p:sp>
      <p:sp>
        <p:nvSpPr>
          <p:cNvPr id="6" name="TextBox 5"/>
          <p:cNvSpPr txBox="1"/>
          <p:nvPr/>
        </p:nvSpPr>
        <p:spPr>
          <a:xfrm>
            <a:off x="10262936" y="5338905"/>
            <a:ext cx="1840832" cy="1415772"/>
          </a:xfrm>
          <a:prstGeom prst="rect">
            <a:avLst/>
          </a:prstGeom>
          <a:solidFill>
            <a:schemeClr val="tx1"/>
          </a:solidFill>
        </p:spPr>
        <p:txBody>
          <a:bodyPr wrap="square" rtlCol="0">
            <a:spAutoFit/>
          </a:bodyPr>
          <a:lstStyle/>
          <a:p>
            <a:r>
              <a:rPr lang="en-GB" sz="1600" u="sng" dirty="0">
                <a:solidFill>
                  <a:srgbClr val="FF0000"/>
                </a:solidFill>
              </a:rPr>
              <a:t>Key Vocabulary</a:t>
            </a:r>
          </a:p>
          <a:p>
            <a:r>
              <a:rPr lang="en-GB" sz="1400" dirty="0">
                <a:solidFill>
                  <a:srgbClr val="FF0000"/>
                </a:solidFill>
              </a:rPr>
              <a:t>Perspective</a:t>
            </a:r>
          </a:p>
          <a:p>
            <a:r>
              <a:rPr lang="en-GB" sz="1400" dirty="0">
                <a:solidFill>
                  <a:srgbClr val="FF0000"/>
                </a:solidFill>
              </a:rPr>
              <a:t>Show not Tell</a:t>
            </a:r>
          </a:p>
          <a:p>
            <a:r>
              <a:rPr lang="en-GB" sz="1400" dirty="0">
                <a:solidFill>
                  <a:srgbClr val="FF0000"/>
                </a:solidFill>
              </a:rPr>
              <a:t>Word Classes</a:t>
            </a:r>
          </a:p>
          <a:p>
            <a:r>
              <a:rPr lang="en-GB" sz="1200" dirty="0">
                <a:solidFill>
                  <a:srgbClr val="FF0000"/>
                </a:solidFill>
              </a:rPr>
              <a:t>Ambitious Vocabulary</a:t>
            </a:r>
          </a:p>
          <a:p>
            <a:r>
              <a:rPr lang="en-GB" sz="1400" dirty="0">
                <a:solidFill>
                  <a:srgbClr val="FF0000"/>
                </a:solidFill>
              </a:rPr>
              <a:t>Clauses</a:t>
            </a:r>
            <a:endParaRPr lang="en-GB" sz="1200" dirty="0">
              <a:solidFill>
                <a:srgbClr val="FF0000"/>
              </a:solidFill>
            </a:endParaRPr>
          </a:p>
        </p:txBody>
      </p:sp>
      <p:sp>
        <p:nvSpPr>
          <p:cNvPr id="5" name="TextBox 4"/>
          <p:cNvSpPr txBox="1"/>
          <p:nvPr/>
        </p:nvSpPr>
        <p:spPr>
          <a:xfrm>
            <a:off x="707887" y="6482608"/>
            <a:ext cx="7100047" cy="375392"/>
          </a:xfrm>
          <a:prstGeom prst="rect">
            <a:avLst/>
          </a:prstGeom>
          <a:noFill/>
        </p:spPr>
        <p:txBody>
          <a:bodyPr wrap="square" rtlCol="0">
            <a:spAutoFit/>
          </a:bodyPr>
          <a:lstStyle/>
          <a:p>
            <a:r>
              <a:rPr lang="en-GB" dirty="0"/>
              <a:t>LO: To explore the effect of time in narratives</a:t>
            </a:r>
          </a:p>
        </p:txBody>
      </p:sp>
      <p:pic>
        <p:nvPicPr>
          <p:cNvPr id="7" name="Picture 6"/>
          <p:cNvPicPr>
            <a:picLocks noChangeAspect="1"/>
          </p:cNvPicPr>
          <p:nvPr/>
        </p:nvPicPr>
        <p:blipFill>
          <a:blip r:embed="rId2"/>
          <a:stretch>
            <a:fillRect/>
          </a:stretch>
        </p:blipFill>
        <p:spPr>
          <a:xfrm>
            <a:off x="7408752" y="1919508"/>
            <a:ext cx="4596782" cy="1048603"/>
          </a:xfrm>
          <a:prstGeom prst="rect">
            <a:avLst/>
          </a:prstGeom>
        </p:spPr>
      </p:pic>
      <p:sp>
        <p:nvSpPr>
          <p:cNvPr id="4" name="TextBox 3">
            <a:extLst>
              <a:ext uri="{FF2B5EF4-FFF2-40B4-BE49-F238E27FC236}">
                <a16:creationId xmlns:a16="http://schemas.microsoft.com/office/drawing/2014/main" id="{61B36966-D14C-4036-8EFB-D29823BFBB7F}"/>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latin typeface="Century Gothic" panose="020B0502020202020204" pitchFamily="34" charset="0"/>
              </a:rPr>
              <a:t>Do Now</a:t>
            </a:r>
          </a:p>
        </p:txBody>
      </p:sp>
    </p:spTree>
    <p:extLst>
      <p:ext uri="{BB962C8B-B14F-4D97-AF65-F5344CB8AC3E}">
        <p14:creationId xmlns:p14="http://schemas.microsoft.com/office/powerpoint/2010/main" val="2528777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737" y="0"/>
            <a:ext cx="9404723" cy="1400530"/>
          </a:xfrm>
        </p:spPr>
        <p:txBody>
          <a:bodyPr/>
          <a:lstStyle/>
          <a:p>
            <a:r>
              <a:rPr lang="en-GB" u="sng" dirty="0"/>
              <a:t>Narrative Time Frames </a:t>
            </a:r>
          </a:p>
        </p:txBody>
      </p:sp>
      <p:sp>
        <p:nvSpPr>
          <p:cNvPr id="3" name="Content Placeholder 2"/>
          <p:cNvSpPr>
            <a:spLocks noGrp="1"/>
          </p:cNvSpPr>
          <p:nvPr>
            <p:ph idx="1"/>
          </p:nvPr>
        </p:nvSpPr>
        <p:spPr>
          <a:xfrm>
            <a:off x="215154" y="892886"/>
            <a:ext cx="11790380" cy="5615490"/>
          </a:xfrm>
        </p:spPr>
        <p:txBody>
          <a:bodyPr>
            <a:normAutofit/>
          </a:bodyPr>
          <a:lstStyle/>
          <a:p>
            <a:pPr marL="0" indent="0">
              <a:buNone/>
            </a:pPr>
            <a:r>
              <a:rPr lang="en-US" sz="4800" dirty="0"/>
              <a:t>. </a:t>
            </a:r>
            <a:endParaRPr lang="en-GB" sz="4800" dirty="0"/>
          </a:p>
          <a:p>
            <a:endParaRPr lang="en-GB" dirty="0"/>
          </a:p>
        </p:txBody>
      </p:sp>
      <p:sp>
        <p:nvSpPr>
          <p:cNvPr id="6" name="TextBox 5"/>
          <p:cNvSpPr txBox="1"/>
          <p:nvPr/>
        </p:nvSpPr>
        <p:spPr>
          <a:xfrm>
            <a:off x="10262936" y="5338905"/>
            <a:ext cx="1840832" cy="1415772"/>
          </a:xfrm>
          <a:prstGeom prst="rect">
            <a:avLst/>
          </a:prstGeom>
          <a:solidFill>
            <a:schemeClr val="tx1"/>
          </a:solidFill>
        </p:spPr>
        <p:txBody>
          <a:bodyPr wrap="square" rtlCol="0">
            <a:spAutoFit/>
          </a:bodyPr>
          <a:lstStyle/>
          <a:p>
            <a:r>
              <a:rPr lang="en-GB" sz="1600" u="sng" dirty="0">
                <a:solidFill>
                  <a:srgbClr val="FF0000"/>
                </a:solidFill>
              </a:rPr>
              <a:t>Key Vocabulary</a:t>
            </a:r>
          </a:p>
          <a:p>
            <a:r>
              <a:rPr lang="en-GB" sz="1400" dirty="0">
                <a:solidFill>
                  <a:srgbClr val="FF0000"/>
                </a:solidFill>
              </a:rPr>
              <a:t>Perspective</a:t>
            </a:r>
          </a:p>
          <a:p>
            <a:r>
              <a:rPr lang="en-GB" sz="1400" dirty="0">
                <a:solidFill>
                  <a:srgbClr val="FF0000"/>
                </a:solidFill>
              </a:rPr>
              <a:t>Show not Tell</a:t>
            </a:r>
          </a:p>
          <a:p>
            <a:r>
              <a:rPr lang="en-GB" sz="1400" dirty="0">
                <a:solidFill>
                  <a:srgbClr val="FF0000"/>
                </a:solidFill>
              </a:rPr>
              <a:t>Word Classes</a:t>
            </a:r>
          </a:p>
          <a:p>
            <a:r>
              <a:rPr lang="en-GB" sz="1200" dirty="0">
                <a:solidFill>
                  <a:srgbClr val="FF0000"/>
                </a:solidFill>
              </a:rPr>
              <a:t>Ambitious Vocabulary</a:t>
            </a:r>
          </a:p>
          <a:p>
            <a:r>
              <a:rPr lang="en-GB" sz="1400" dirty="0">
                <a:solidFill>
                  <a:srgbClr val="FF0000"/>
                </a:solidFill>
              </a:rPr>
              <a:t>Clauses</a:t>
            </a:r>
            <a:endParaRPr lang="en-GB" sz="1200" dirty="0">
              <a:solidFill>
                <a:srgbClr val="FF0000"/>
              </a:solidFill>
            </a:endParaRPr>
          </a:p>
        </p:txBody>
      </p:sp>
      <p:sp>
        <p:nvSpPr>
          <p:cNvPr id="5" name="TextBox 4"/>
          <p:cNvSpPr txBox="1"/>
          <p:nvPr/>
        </p:nvSpPr>
        <p:spPr>
          <a:xfrm>
            <a:off x="707887" y="6463012"/>
            <a:ext cx="7100047" cy="375392"/>
          </a:xfrm>
          <a:prstGeom prst="rect">
            <a:avLst/>
          </a:prstGeom>
          <a:noFill/>
        </p:spPr>
        <p:txBody>
          <a:bodyPr wrap="square" rtlCol="0">
            <a:spAutoFit/>
          </a:bodyPr>
          <a:lstStyle/>
          <a:p>
            <a:r>
              <a:rPr lang="en-GB" dirty="0"/>
              <a:t>LO: To explore the effect of time in narratives</a:t>
            </a:r>
          </a:p>
        </p:txBody>
      </p:sp>
      <p:pic>
        <p:nvPicPr>
          <p:cNvPr id="8" name="Picture 7" descr="maxresdefault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737" y="822849"/>
            <a:ext cx="4979945" cy="2801219"/>
          </a:xfrm>
          <a:prstGeom prst="rect">
            <a:avLst/>
          </a:prstGeom>
        </p:spPr>
      </p:pic>
      <p:pic>
        <p:nvPicPr>
          <p:cNvPr id="9" name="Picture 8" descr="p064k5l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407" y="843280"/>
            <a:ext cx="4979945" cy="2900271"/>
          </a:xfrm>
          <a:prstGeom prst="rect">
            <a:avLst/>
          </a:prstGeom>
        </p:spPr>
      </p:pic>
      <p:sp>
        <p:nvSpPr>
          <p:cNvPr id="4" name="TextBox 3"/>
          <p:cNvSpPr txBox="1"/>
          <p:nvPr/>
        </p:nvSpPr>
        <p:spPr>
          <a:xfrm>
            <a:off x="2151529" y="4307687"/>
            <a:ext cx="9197789" cy="584775"/>
          </a:xfrm>
          <a:prstGeom prst="rect">
            <a:avLst/>
          </a:prstGeom>
          <a:noFill/>
        </p:spPr>
        <p:txBody>
          <a:bodyPr wrap="square" rtlCol="0">
            <a:spAutoFit/>
          </a:bodyPr>
          <a:lstStyle/>
          <a:p>
            <a:r>
              <a:rPr lang="en-GB" sz="3200" dirty="0"/>
              <a:t>What do you know about these people?</a:t>
            </a:r>
          </a:p>
        </p:txBody>
      </p:sp>
      <p:sp>
        <p:nvSpPr>
          <p:cNvPr id="7" name="TextBox 6">
            <a:extLst>
              <a:ext uri="{FF2B5EF4-FFF2-40B4-BE49-F238E27FC236}">
                <a16:creationId xmlns:a16="http://schemas.microsoft.com/office/drawing/2014/main" id="{DB7E91D8-2B96-44D0-8E29-0E1143F7632E}"/>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latin typeface="Century Gothic" panose="020B0502020202020204" pitchFamily="34" charset="0"/>
              </a:rPr>
              <a:t>Checking Understanding</a:t>
            </a:r>
          </a:p>
        </p:txBody>
      </p:sp>
    </p:spTree>
    <p:extLst>
      <p:ext uri="{BB962C8B-B14F-4D97-AF65-F5344CB8AC3E}">
        <p14:creationId xmlns:p14="http://schemas.microsoft.com/office/powerpoint/2010/main" val="2912383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465" y="16523"/>
            <a:ext cx="9404723" cy="1400530"/>
          </a:xfrm>
        </p:spPr>
        <p:txBody>
          <a:bodyPr/>
          <a:lstStyle/>
          <a:p>
            <a:r>
              <a:rPr lang="en-GB" u="sng" dirty="0"/>
              <a:t>Narrative Time Frames </a:t>
            </a:r>
          </a:p>
        </p:txBody>
      </p:sp>
      <p:sp>
        <p:nvSpPr>
          <p:cNvPr id="3" name="Content Placeholder 2"/>
          <p:cNvSpPr>
            <a:spLocks noGrp="1"/>
          </p:cNvSpPr>
          <p:nvPr>
            <p:ph idx="1"/>
          </p:nvPr>
        </p:nvSpPr>
        <p:spPr>
          <a:xfrm>
            <a:off x="215154" y="892886"/>
            <a:ext cx="11790380" cy="5615490"/>
          </a:xfrm>
        </p:spPr>
        <p:txBody>
          <a:bodyPr>
            <a:normAutofit/>
          </a:bodyPr>
          <a:lstStyle/>
          <a:p>
            <a:pPr marL="0" indent="0">
              <a:buNone/>
            </a:pPr>
            <a:r>
              <a:rPr lang="en-US" sz="4800" dirty="0"/>
              <a:t>. </a:t>
            </a:r>
            <a:endParaRPr lang="en-GB" sz="4800" dirty="0"/>
          </a:p>
          <a:p>
            <a:endParaRPr lang="en-GB" dirty="0"/>
          </a:p>
        </p:txBody>
      </p:sp>
      <p:sp>
        <p:nvSpPr>
          <p:cNvPr id="6" name="TextBox 5"/>
          <p:cNvSpPr txBox="1"/>
          <p:nvPr/>
        </p:nvSpPr>
        <p:spPr>
          <a:xfrm>
            <a:off x="10262936" y="5338905"/>
            <a:ext cx="1840832" cy="1415772"/>
          </a:xfrm>
          <a:prstGeom prst="rect">
            <a:avLst/>
          </a:prstGeom>
          <a:solidFill>
            <a:schemeClr val="tx1"/>
          </a:solidFill>
        </p:spPr>
        <p:txBody>
          <a:bodyPr wrap="square" rtlCol="0">
            <a:spAutoFit/>
          </a:bodyPr>
          <a:lstStyle/>
          <a:p>
            <a:r>
              <a:rPr lang="en-GB" sz="1600" u="sng" dirty="0">
                <a:solidFill>
                  <a:srgbClr val="FF0000"/>
                </a:solidFill>
              </a:rPr>
              <a:t>Key Vocabulary</a:t>
            </a:r>
          </a:p>
          <a:p>
            <a:r>
              <a:rPr lang="en-GB" sz="1400" dirty="0">
                <a:solidFill>
                  <a:srgbClr val="FF0000"/>
                </a:solidFill>
              </a:rPr>
              <a:t>Perspective</a:t>
            </a:r>
          </a:p>
          <a:p>
            <a:r>
              <a:rPr lang="en-GB" sz="1400" dirty="0">
                <a:solidFill>
                  <a:srgbClr val="FF0000"/>
                </a:solidFill>
              </a:rPr>
              <a:t>Show not Tell</a:t>
            </a:r>
          </a:p>
          <a:p>
            <a:r>
              <a:rPr lang="en-GB" sz="1400" dirty="0">
                <a:solidFill>
                  <a:srgbClr val="FF0000"/>
                </a:solidFill>
              </a:rPr>
              <a:t>Word Classes</a:t>
            </a:r>
          </a:p>
          <a:p>
            <a:r>
              <a:rPr lang="en-GB" sz="1200" dirty="0">
                <a:solidFill>
                  <a:srgbClr val="FF0000"/>
                </a:solidFill>
              </a:rPr>
              <a:t>Ambitious Vocabulary</a:t>
            </a:r>
          </a:p>
          <a:p>
            <a:r>
              <a:rPr lang="en-GB" sz="1400" dirty="0">
                <a:solidFill>
                  <a:srgbClr val="FF0000"/>
                </a:solidFill>
              </a:rPr>
              <a:t>Clauses</a:t>
            </a:r>
            <a:endParaRPr lang="en-GB" sz="1200" dirty="0">
              <a:solidFill>
                <a:srgbClr val="FF0000"/>
              </a:solidFill>
            </a:endParaRPr>
          </a:p>
        </p:txBody>
      </p:sp>
      <p:sp>
        <p:nvSpPr>
          <p:cNvPr id="5" name="TextBox 4"/>
          <p:cNvSpPr txBox="1"/>
          <p:nvPr/>
        </p:nvSpPr>
        <p:spPr>
          <a:xfrm>
            <a:off x="0" y="6482608"/>
            <a:ext cx="7100047" cy="375392"/>
          </a:xfrm>
          <a:prstGeom prst="rect">
            <a:avLst/>
          </a:prstGeom>
          <a:noFill/>
        </p:spPr>
        <p:txBody>
          <a:bodyPr wrap="square" rtlCol="0">
            <a:spAutoFit/>
          </a:bodyPr>
          <a:lstStyle/>
          <a:p>
            <a:r>
              <a:rPr lang="en-GB" dirty="0"/>
              <a:t>LO: To explore the effect of time in narratives</a:t>
            </a:r>
          </a:p>
        </p:txBody>
      </p:sp>
      <p:pic>
        <p:nvPicPr>
          <p:cNvPr id="8" name="Picture 7" descr="maxresdefault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442" y="886528"/>
            <a:ext cx="4979945" cy="2801219"/>
          </a:xfrm>
          <a:prstGeom prst="rect">
            <a:avLst/>
          </a:prstGeom>
        </p:spPr>
      </p:pic>
      <p:pic>
        <p:nvPicPr>
          <p:cNvPr id="9" name="Picture 8" descr="p064k5l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9590" y="899412"/>
            <a:ext cx="4979945" cy="2900271"/>
          </a:xfrm>
          <a:prstGeom prst="rect">
            <a:avLst/>
          </a:prstGeom>
        </p:spPr>
      </p:pic>
      <p:sp>
        <p:nvSpPr>
          <p:cNvPr id="4" name="TextBox 3"/>
          <p:cNvSpPr txBox="1"/>
          <p:nvPr/>
        </p:nvSpPr>
        <p:spPr>
          <a:xfrm>
            <a:off x="1398493" y="4164931"/>
            <a:ext cx="9197789" cy="1077218"/>
          </a:xfrm>
          <a:prstGeom prst="rect">
            <a:avLst/>
          </a:prstGeom>
          <a:noFill/>
        </p:spPr>
        <p:txBody>
          <a:bodyPr wrap="square" rtlCol="0">
            <a:spAutoFit/>
          </a:bodyPr>
          <a:lstStyle/>
          <a:p>
            <a:r>
              <a:rPr lang="en-GB" sz="3200" dirty="0"/>
              <a:t>Write in first person, past tense about a man arriving in Britain/London for the first time.</a:t>
            </a:r>
          </a:p>
        </p:txBody>
      </p:sp>
      <p:sp>
        <p:nvSpPr>
          <p:cNvPr id="7" name="TextBox 6">
            <a:extLst>
              <a:ext uri="{FF2B5EF4-FFF2-40B4-BE49-F238E27FC236}">
                <a16:creationId xmlns:a16="http://schemas.microsoft.com/office/drawing/2014/main" id="{B221A770-59DA-4D07-BE8F-45DC9477F05C}"/>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latin typeface="Century Gothic" panose="020B0502020202020204" pitchFamily="34" charset="0"/>
              </a:rPr>
              <a:t>Mastery</a:t>
            </a:r>
          </a:p>
        </p:txBody>
      </p:sp>
    </p:spTree>
    <p:extLst>
      <p:ext uri="{BB962C8B-B14F-4D97-AF65-F5344CB8AC3E}">
        <p14:creationId xmlns:p14="http://schemas.microsoft.com/office/powerpoint/2010/main" val="2386664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992" y="13309"/>
            <a:ext cx="9404723" cy="1400530"/>
          </a:xfrm>
        </p:spPr>
        <p:txBody>
          <a:bodyPr/>
          <a:lstStyle/>
          <a:p>
            <a:r>
              <a:rPr lang="en-GB" u="sng" dirty="0"/>
              <a:t>Narrative Time Frames </a:t>
            </a:r>
          </a:p>
        </p:txBody>
      </p:sp>
      <p:sp>
        <p:nvSpPr>
          <p:cNvPr id="3" name="Content Placeholder 2"/>
          <p:cNvSpPr>
            <a:spLocks noGrp="1"/>
          </p:cNvSpPr>
          <p:nvPr>
            <p:ph idx="1"/>
          </p:nvPr>
        </p:nvSpPr>
        <p:spPr>
          <a:xfrm>
            <a:off x="215154" y="892886"/>
            <a:ext cx="11790380" cy="5615490"/>
          </a:xfrm>
        </p:spPr>
        <p:txBody>
          <a:bodyPr>
            <a:normAutofit/>
          </a:bodyPr>
          <a:lstStyle/>
          <a:p>
            <a:pPr marL="0" indent="0">
              <a:buNone/>
            </a:pPr>
            <a:r>
              <a:rPr lang="en-US" sz="4800" dirty="0"/>
              <a:t>. </a:t>
            </a:r>
            <a:endParaRPr lang="en-GB" sz="4800" dirty="0"/>
          </a:p>
          <a:p>
            <a:endParaRPr lang="en-GB" dirty="0"/>
          </a:p>
        </p:txBody>
      </p:sp>
      <p:sp>
        <p:nvSpPr>
          <p:cNvPr id="6" name="TextBox 5"/>
          <p:cNvSpPr txBox="1"/>
          <p:nvPr/>
        </p:nvSpPr>
        <p:spPr>
          <a:xfrm>
            <a:off x="10262936" y="5338905"/>
            <a:ext cx="1840832" cy="1415772"/>
          </a:xfrm>
          <a:prstGeom prst="rect">
            <a:avLst/>
          </a:prstGeom>
          <a:solidFill>
            <a:schemeClr val="tx1"/>
          </a:solidFill>
        </p:spPr>
        <p:txBody>
          <a:bodyPr wrap="square" rtlCol="0">
            <a:spAutoFit/>
          </a:bodyPr>
          <a:lstStyle/>
          <a:p>
            <a:r>
              <a:rPr lang="en-GB" sz="1600" u="sng" dirty="0">
                <a:solidFill>
                  <a:srgbClr val="FF0000"/>
                </a:solidFill>
              </a:rPr>
              <a:t>Key Vocabulary</a:t>
            </a:r>
          </a:p>
          <a:p>
            <a:r>
              <a:rPr lang="en-GB" sz="1400" dirty="0">
                <a:solidFill>
                  <a:srgbClr val="FF0000"/>
                </a:solidFill>
              </a:rPr>
              <a:t>Perspective</a:t>
            </a:r>
          </a:p>
          <a:p>
            <a:r>
              <a:rPr lang="en-GB" sz="1400" dirty="0">
                <a:solidFill>
                  <a:srgbClr val="FF0000"/>
                </a:solidFill>
              </a:rPr>
              <a:t>Show not Tell</a:t>
            </a:r>
          </a:p>
          <a:p>
            <a:r>
              <a:rPr lang="en-GB" sz="1400" dirty="0">
                <a:solidFill>
                  <a:srgbClr val="FF0000"/>
                </a:solidFill>
              </a:rPr>
              <a:t>Word Classes</a:t>
            </a:r>
          </a:p>
          <a:p>
            <a:r>
              <a:rPr lang="en-GB" sz="1200" dirty="0">
                <a:solidFill>
                  <a:srgbClr val="FF0000"/>
                </a:solidFill>
              </a:rPr>
              <a:t>Ambitious Vocabulary</a:t>
            </a:r>
          </a:p>
          <a:p>
            <a:r>
              <a:rPr lang="en-GB" sz="1400" dirty="0">
                <a:solidFill>
                  <a:srgbClr val="FF0000"/>
                </a:solidFill>
              </a:rPr>
              <a:t>Clauses</a:t>
            </a:r>
            <a:endParaRPr lang="en-GB" sz="1200" dirty="0">
              <a:solidFill>
                <a:srgbClr val="FF0000"/>
              </a:solidFill>
            </a:endParaRPr>
          </a:p>
        </p:txBody>
      </p:sp>
      <p:sp>
        <p:nvSpPr>
          <p:cNvPr id="5" name="TextBox 4"/>
          <p:cNvSpPr txBox="1"/>
          <p:nvPr/>
        </p:nvSpPr>
        <p:spPr>
          <a:xfrm>
            <a:off x="0" y="6482608"/>
            <a:ext cx="7100047" cy="375392"/>
          </a:xfrm>
          <a:prstGeom prst="rect">
            <a:avLst/>
          </a:prstGeom>
          <a:noFill/>
        </p:spPr>
        <p:txBody>
          <a:bodyPr wrap="square" rtlCol="0">
            <a:spAutoFit/>
          </a:bodyPr>
          <a:lstStyle/>
          <a:p>
            <a:r>
              <a:rPr lang="en-GB" dirty="0"/>
              <a:t>LO: To explore the effect of time in narratives</a:t>
            </a:r>
          </a:p>
        </p:txBody>
      </p:sp>
      <p:sp>
        <p:nvSpPr>
          <p:cNvPr id="4" name="TextBox 3"/>
          <p:cNvSpPr txBox="1"/>
          <p:nvPr/>
        </p:nvSpPr>
        <p:spPr>
          <a:xfrm>
            <a:off x="5163670" y="4138537"/>
            <a:ext cx="9197789" cy="1077218"/>
          </a:xfrm>
          <a:prstGeom prst="rect">
            <a:avLst/>
          </a:prstGeom>
          <a:noFill/>
        </p:spPr>
        <p:txBody>
          <a:bodyPr wrap="square" rtlCol="0">
            <a:spAutoFit/>
          </a:bodyPr>
          <a:lstStyle/>
          <a:p>
            <a:r>
              <a:rPr lang="en-GB" sz="3200" dirty="0"/>
              <a:t>What do you know</a:t>
            </a:r>
          </a:p>
          <a:p>
            <a:r>
              <a:rPr lang="en-GB" sz="3200" dirty="0"/>
              <a:t> about this event?</a:t>
            </a:r>
          </a:p>
        </p:txBody>
      </p:sp>
      <p:pic>
        <p:nvPicPr>
          <p:cNvPr id="10" name="Picture 9" descr="loot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79" y="891319"/>
            <a:ext cx="4615939" cy="2596466"/>
          </a:xfrm>
          <a:prstGeom prst="rect">
            <a:avLst/>
          </a:prstGeom>
        </p:spPr>
      </p:pic>
      <p:pic>
        <p:nvPicPr>
          <p:cNvPr id="11" name="Picture 10" descr="article-2026136-0D7078FC00000578-153_1024x615_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7832" y="836724"/>
            <a:ext cx="4749761" cy="2852640"/>
          </a:xfrm>
          <a:prstGeom prst="rect">
            <a:avLst/>
          </a:prstGeom>
        </p:spPr>
      </p:pic>
      <p:pic>
        <p:nvPicPr>
          <p:cNvPr id="7" name="Picture 6"/>
          <p:cNvPicPr>
            <a:picLocks noChangeAspect="1"/>
          </p:cNvPicPr>
          <p:nvPr/>
        </p:nvPicPr>
        <p:blipFill>
          <a:blip r:embed="rId4"/>
          <a:stretch>
            <a:fillRect/>
          </a:stretch>
        </p:blipFill>
        <p:spPr>
          <a:xfrm>
            <a:off x="246518" y="3683785"/>
            <a:ext cx="4093373" cy="2552522"/>
          </a:xfrm>
          <a:prstGeom prst="rect">
            <a:avLst/>
          </a:prstGeom>
        </p:spPr>
      </p:pic>
      <p:sp>
        <p:nvSpPr>
          <p:cNvPr id="8" name="TextBox 7">
            <a:extLst>
              <a:ext uri="{FF2B5EF4-FFF2-40B4-BE49-F238E27FC236}">
                <a16:creationId xmlns:a16="http://schemas.microsoft.com/office/drawing/2014/main" id="{EB8AD8EA-69CA-4AD7-817D-7A3CD52B0E76}"/>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latin typeface="Century Gothic" panose="020B0502020202020204" pitchFamily="34" charset="0"/>
              </a:rPr>
              <a:t>Checking Understanding</a:t>
            </a:r>
          </a:p>
        </p:txBody>
      </p:sp>
    </p:spTree>
    <p:extLst>
      <p:ext uri="{BB962C8B-B14F-4D97-AF65-F5344CB8AC3E}">
        <p14:creationId xmlns:p14="http://schemas.microsoft.com/office/powerpoint/2010/main" val="257091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04723" cy="1400530"/>
          </a:xfrm>
        </p:spPr>
        <p:txBody>
          <a:bodyPr/>
          <a:lstStyle/>
          <a:p>
            <a:r>
              <a:rPr lang="en-GB" u="sng" dirty="0"/>
              <a:t>Narrative Time Frames </a:t>
            </a:r>
          </a:p>
        </p:txBody>
      </p:sp>
      <p:sp>
        <p:nvSpPr>
          <p:cNvPr id="3" name="Content Placeholder 2"/>
          <p:cNvSpPr>
            <a:spLocks noGrp="1"/>
          </p:cNvSpPr>
          <p:nvPr>
            <p:ph idx="1"/>
          </p:nvPr>
        </p:nvSpPr>
        <p:spPr>
          <a:xfrm>
            <a:off x="215154" y="892886"/>
            <a:ext cx="11790380" cy="5615490"/>
          </a:xfrm>
        </p:spPr>
        <p:txBody>
          <a:bodyPr>
            <a:normAutofit/>
          </a:bodyPr>
          <a:lstStyle/>
          <a:p>
            <a:pPr marL="0" indent="0">
              <a:buNone/>
            </a:pPr>
            <a:r>
              <a:rPr lang="en-US" sz="4800" dirty="0"/>
              <a:t>. </a:t>
            </a:r>
            <a:endParaRPr lang="en-GB" sz="4800" dirty="0"/>
          </a:p>
          <a:p>
            <a:endParaRPr lang="en-GB" dirty="0"/>
          </a:p>
        </p:txBody>
      </p:sp>
      <p:sp>
        <p:nvSpPr>
          <p:cNvPr id="6" name="TextBox 5"/>
          <p:cNvSpPr txBox="1"/>
          <p:nvPr/>
        </p:nvSpPr>
        <p:spPr>
          <a:xfrm>
            <a:off x="10262936" y="5338905"/>
            <a:ext cx="1840832" cy="1415772"/>
          </a:xfrm>
          <a:prstGeom prst="rect">
            <a:avLst/>
          </a:prstGeom>
          <a:solidFill>
            <a:schemeClr val="tx1"/>
          </a:solidFill>
        </p:spPr>
        <p:txBody>
          <a:bodyPr wrap="square" rtlCol="0">
            <a:spAutoFit/>
          </a:bodyPr>
          <a:lstStyle/>
          <a:p>
            <a:r>
              <a:rPr lang="en-GB" sz="1600" u="sng" dirty="0">
                <a:solidFill>
                  <a:srgbClr val="FF0000"/>
                </a:solidFill>
              </a:rPr>
              <a:t>Key Vocabulary</a:t>
            </a:r>
          </a:p>
          <a:p>
            <a:r>
              <a:rPr lang="en-GB" sz="1400" dirty="0">
                <a:solidFill>
                  <a:srgbClr val="FF0000"/>
                </a:solidFill>
              </a:rPr>
              <a:t>Perspective</a:t>
            </a:r>
          </a:p>
          <a:p>
            <a:r>
              <a:rPr lang="en-GB" sz="1400" dirty="0">
                <a:solidFill>
                  <a:srgbClr val="FF0000"/>
                </a:solidFill>
              </a:rPr>
              <a:t>Show not Tell</a:t>
            </a:r>
          </a:p>
          <a:p>
            <a:r>
              <a:rPr lang="en-GB" sz="1400" dirty="0">
                <a:solidFill>
                  <a:srgbClr val="FF0000"/>
                </a:solidFill>
              </a:rPr>
              <a:t>Word Classes</a:t>
            </a:r>
          </a:p>
          <a:p>
            <a:r>
              <a:rPr lang="en-GB" sz="1200" dirty="0">
                <a:solidFill>
                  <a:srgbClr val="FF0000"/>
                </a:solidFill>
              </a:rPr>
              <a:t>Ambitious Vocabulary</a:t>
            </a:r>
          </a:p>
          <a:p>
            <a:r>
              <a:rPr lang="en-GB" sz="1400" dirty="0">
                <a:solidFill>
                  <a:srgbClr val="FF0000"/>
                </a:solidFill>
              </a:rPr>
              <a:t>Clauses</a:t>
            </a:r>
            <a:endParaRPr lang="en-GB" sz="1200" dirty="0">
              <a:solidFill>
                <a:srgbClr val="FF0000"/>
              </a:solidFill>
            </a:endParaRPr>
          </a:p>
        </p:txBody>
      </p:sp>
      <p:sp>
        <p:nvSpPr>
          <p:cNvPr id="5" name="TextBox 4"/>
          <p:cNvSpPr txBox="1"/>
          <p:nvPr/>
        </p:nvSpPr>
        <p:spPr>
          <a:xfrm>
            <a:off x="806964" y="6482608"/>
            <a:ext cx="7100047" cy="375392"/>
          </a:xfrm>
          <a:prstGeom prst="rect">
            <a:avLst/>
          </a:prstGeom>
          <a:noFill/>
        </p:spPr>
        <p:txBody>
          <a:bodyPr wrap="square" rtlCol="0">
            <a:spAutoFit/>
          </a:bodyPr>
          <a:lstStyle/>
          <a:p>
            <a:r>
              <a:rPr lang="en-GB" dirty="0"/>
              <a:t>LO: To explore the effect of time in narratives</a:t>
            </a:r>
          </a:p>
        </p:txBody>
      </p:sp>
      <p:sp>
        <p:nvSpPr>
          <p:cNvPr id="4" name="TextBox 3"/>
          <p:cNvSpPr txBox="1"/>
          <p:nvPr/>
        </p:nvSpPr>
        <p:spPr>
          <a:xfrm>
            <a:off x="5163670" y="4138537"/>
            <a:ext cx="9197789" cy="1569660"/>
          </a:xfrm>
          <a:prstGeom prst="rect">
            <a:avLst/>
          </a:prstGeom>
          <a:noFill/>
        </p:spPr>
        <p:txBody>
          <a:bodyPr wrap="square" rtlCol="0">
            <a:spAutoFit/>
          </a:bodyPr>
          <a:lstStyle/>
          <a:p>
            <a:r>
              <a:rPr lang="en-GB" sz="3200" dirty="0"/>
              <a:t>Write in 1st person, present tense</a:t>
            </a:r>
          </a:p>
          <a:p>
            <a:r>
              <a:rPr lang="en-GB" sz="3200" dirty="0"/>
              <a:t> as if you are watching the riots </a:t>
            </a:r>
          </a:p>
          <a:p>
            <a:r>
              <a:rPr lang="en-GB" sz="3200" dirty="0"/>
              <a:t>take place.</a:t>
            </a:r>
          </a:p>
        </p:txBody>
      </p:sp>
      <p:pic>
        <p:nvPicPr>
          <p:cNvPr id="10" name="Picture 9" descr="loot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3457" y="1016549"/>
            <a:ext cx="4615939" cy="2596466"/>
          </a:xfrm>
          <a:prstGeom prst="rect">
            <a:avLst/>
          </a:prstGeom>
        </p:spPr>
      </p:pic>
      <p:pic>
        <p:nvPicPr>
          <p:cNvPr id="11" name="Picture 10" descr="article-2026136-0D7078FC00000578-153_1024x615_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3064" y="706237"/>
            <a:ext cx="4749761" cy="2852640"/>
          </a:xfrm>
          <a:prstGeom prst="rect">
            <a:avLst/>
          </a:prstGeom>
        </p:spPr>
      </p:pic>
      <p:pic>
        <p:nvPicPr>
          <p:cNvPr id="7" name="Picture 6"/>
          <p:cNvPicPr>
            <a:picLocks noChangeAspect="1"/>
          </p:cNvPicPr>
          <p:nvPr/>
        </p:nvPicPr>
        <p:blipFill>
          <a:blip r:embed="rId4"/>
          <a:stretch>
            <a:fillRect/>
          </a:stretch>
        </p:blipFill>
        <p:spPr>
          <a:xfrm>
            <a:off x="962719" y="3736678"/>
            <a:ext cx="4093373" cy="2552522"/>
          </a:xfrm>
          <a:prstGeom prst="rect">
            <a:avLst/>
          </a:prstGeom>
        </p:spPr>
      </p:pic>
      <p:sp>
        <p:nvSpPr>
          <p:cNvPr id="8" name="TextBox 7">
            <a:extLst>
              <a:ext uri="{FF2B5EF4-FFF2-40B4-BE49-F238E27FC236}">
                <a16:creationId xmlns:a16="http://schemas.microsoft.com/office/drawing/2014/main" id="{24F448EA-61F6-4C84-9126-18725423E511}"/>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latin typeface="Century Gothic" panose="020B0502020202020204" pitchFamily="34" charset="0"/>
              </a:rPr>
              <a:t>Mastery</a:t>
            </a:r>
          </a:p>
        </p:txBody>
      </p:sp>
    </p:spTree>
    <p:extLst>
      <p:ext uri="{BB962C8B-B14F-4D97-AF65-F5344CB8AC3E}">
        <p14:creationId xmlns:p14="http://schemas.microsoft.com/office/powerpoint/2010/main" val="7825545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431</TotalTime>
  <Words>662</Words>
  <Application>Microsoft Office PowerPoint</Application>
  <PresentationFormat>Widescreen</PresentationFormat>
  <Paragraphs>129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Ion</vt:lpstr>
      <vt:lpstr>Narrative Perspectives</vt:lpstr>
      <vt:lpstr>Show not Tell – Create your own version</vt:lpstr>
      <vt:lpstr>Whose point of view could a story be told from?</vt:lpstr>
      <vt:lpstr>Now change the perspective. How does the story differ? What new information is given to the reader?</vt:lpstr>
      <vt:lpstr>Narrative Time Frames </vt:lpstr>
      <vt:lpstr>Narrative Time Frames </vt:lpstr>
      <vt:lpstr>Narrative Time Frames </vt:lpstr>
      <vt:lpstr>Narrative Time Frames </vt:lpstr>
      <vt:lpstr>Narrative Time Frames </vt:lpstr>
      <vt:lpstr>Narrative Time Frames </vt:lpstr>
      <vt:lpstr>Narrative Time Frames </vt:lpstr>
    </vt:vector>
  </TitlesOfParts>
  <Company>St. Bede's Voluntary Catholic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Narrative Perspectives</dc:title>
  <dc:creator>A Allen</dc:creator>
  <cp:lastModifiedBy>Amanda Allen</cp:lastModifiedBy>
  <cp:revision>15</cp:revision>
  <dcterms:created xsi:type="dcterms:W3CDTF">2020-01-08T08:33:40Z</dcterms:created>
  <dcterms:modified xsi:type="dcterms:W3CDTF">2020-10-18T08:38:53Z</dcterms:modified>
</cp:coreProperties>
</file>