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22"/>
  </p:notesMasterIdLst>
  <p:sldIdLst>
    <p:sldId id="257" r:id="rId2"/>
    <p:sldId id="437" r:id="rId3"/>
    <p:sldId id="446" r:id="rId4"/>
    <p:sldId id="438" r:id="rId5"/>
    <p:sldId id="442" r:id="rId6"/>
    <p:sldId id="433" r:id="rId7"/>
    <p:sldId id="436" r:id="rId8"/>
    <p:sldId id="447" r:id="rId9"/>
    <p:sldId id="313" r:id="rId10"/>
    <p:sldId id="441" r:id="rId11"/>
    <p:sldId id="440" r:id="rId12"/>
    <p:sldId id="271" r:id="rId13"/>
    <p:sldId id="272" r:id="rId14"/>
    <p:sldId id="273" r:id="rId15"/>
    <p:sldId id="274" r:id="rId16"/>
    <p:sldId id="358" r:id="rId17"/>
    <p:sldId id="439" r:id="rId18"/>
    <p:sldId id="435" r:id="rId19"/>
    <p:sldId id="444" r:id="rId20"/>
    <p:sldId id="44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41" autoAdjust="0"/>
    <p:restoredTop sz="86378" autoAdjust="0"/>
  </p:normalViewPr>
  <p:slideViewPr>
    <p:cSldViewPr snapToGrid="0" snapToObjects="1">
      <p:cViewPr varScale="1">
        <p:scale>
          <a:sx n="59" d="100"/>
          <a:sy n="59" d="100"/>
        </p:scale>
        <p:origin x="-1368" y="-90"/>
      </p:cViewPr>
      <p:guideLst>
        <p:guide orient="horz" pos="2160"/>
        <p:guide pos="2880"/>
      </p:guideLst>
    </p:cSldViewPr>
  </p:slideViewPr>
  <p:outlineViewPr>
    <p:cViewPr>
      <p:scale>
        <a:sx n="33" d="100"/>
        <a:sy n="33" d="100"/>
      </p:scale>
      <p:origin x="0" y="126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00C5A-217E-404D-AB70-7F08A77F70B8}" type="datetimeFigureOut">
              <a:rPr lang="en-US" smtClean="0"/>
              <a:t>3/27/2020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1A70E-0B80-6B40-838F-E9B65C8EA547}" type="slidenum">
              <a:rPr lang="en-US" smtClean="0"/>
              <a:t>‹#›</a:t>
            </a:fld>
            <a:endParaRPr lang="en-US"/>
          </a:p>
        </p:txBody>
      </p:sp>
    </p:spTree>
    <p:extLst>
      <p:ext uri="{BB962C8B-B14F-4D97-AF65-F5344CB8AC3E}">
        <p14:creationId xmlns:p14="http://schemas.microsoft.com/office/powerpoint/2010/main" val="17881092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ECC72BF-B196-9048-A41A-DF6A00C2FBEF}" type="slidenum">
              <a:rPr lang="en-US" sz="1200"/>
              <a:pPr/>
              <a:t>1</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Umbrella shoes</a:t>
            </a:r>
          </a:p>
          <a:p>
            <a:r>
              <a:rPr lang="en-CA" dirty="0" smtClean="0"/>
              <a:t>Baby</a:t>
            </a:r>
            <a:r>
              <a:rPr lang="en-CA" baseline="0" dirty="0" smtClean="0"/>
              <a:t> broom</a:t>
            </a:r>
          </a:p>
          <a:p>
            <a:r>
              <a:rPr lang="en-CA" baseline="0" dirty="0" smtClean="0"/>
              <a:t>Picnic pants</a:t>
            </a:r>
          </a:p>
          <a:p>
            <a:r>
              <a:rPr lang="en-CA" baseline="0" dirty="0" smtClean="0"/>
              <a:t>Noodle cooler</a:t>
            </a:r>
            <a:endParaRPr lang="en-CA" dirty="0"/>
          </a:p>
        </p:txBody>
      </p:sp>
      <p:sp>
        <p:nvSpPr>
          <p:cNvPr id="4" name="Slide Number Placeholder 3"/>
          <p:cNvSpPr>
            <a:spLocks noGrp="1"/>
          </p:cNvSpPr>
          <p:nvPr>
            <p:ph type="sldNum" sz="quarter" idx="10"/>
          </p:nvPr>
        </p:nvSpPr>
        <p:spPr/>
        <p:txBody>
          <a:bodyPr/>
          <a:lstStyle/>
          <a:p>
            <a:fld id="{19E1A70E-0B80-6B40-838F-E9B65C8EA547}" type="slidenum">
              <a:rPr lang="en-US" smtClean="0"/>
              <a:t>9</a:t>
            </a:fld>
            <a:endParaRPr lang="en-US"/>
          </a:p>
        </p:txBody>
      </p:sp>
    </p:spTree>
    <p:extLst>
      <p:ext uri="{BB962C8B-B14F-4D97-AF65-F5344CB8AC3E}">
        <p14:creationId xmlns:p14="http://schemas.microsoft.com/office/powerpoint/2010/main" val="111975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Umbrella shoes</a:t>
            </a:r>
          </a:p>
          <a:p>
            <a:r>
              <a:rPr lang="en-CA" dirty="0" smtClean="0"/>
              <a:t>Baby</a:t>
            </a:r>
            <a:r>
              <a:rPr lang="en-CA" baseline="0" dirty="0" smtClean="0"/>
              <a:t> broom</a:t>
            </a:r>
          </a:p>
          <a:p>
            <a:r>
              <a:rPr lang="en-CA" baseline="0" dirty="0" smtClean="0"/>
              <a:t>Picnic pants</a:t>
            </a:r>
          </a:p>
          <a:p>
            <a:r>
              <a:rPr lang="en-CA" baseline="0" dirty="0" smtClean="0"/>
              <a:t>Noodle cooler</a:t>
            </a:r>
            <a:endParaRPr lang="en-CA" dirty="0"/>
          </a:p>
        </p:txBody>
      </p:sp>
      <p:sp>
        <p:nvSpPr>
          <p:cNvPr id="4" name="Slide Number Placeholder 3"/>
          <p:cNvSpPr>
            <a:spLocks noGrp="1"/>
          </p:cNvSpPr>
          <p:nvPr>
            <p:ph type="sldNum" sz="quarter" idx="10"/>
          </p:nvPr>
        </p:nvSpPr>
        <p:spPr/>
        <p:txBody>
          <a:bodyPr/>
          <a:lstStyle/>
          <a:p>
            <a:fld id="{19E1A70E-0B80-6B40-838F-E9B65C8EA547}" type="slidenum">
              <a:rPr lang="en-US" smtClean="0"/>
              <a:t>10</a:t>
            </a:fld>
            <a:endParaRPr lang="en-US"/>
          </a:p>
        </p:txBody>
      </p:sp>
    </p:spTree>
    <p:extLst>
      <p:ext uri="{BB962C8B-B14F-4D97-AF65-F5344CB8AC3E}">
        <p14:creationId xmlns:p14="http://schemas.microsoft.com/office/powerpoint/2010/main" val="1119754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Share with groups – choose</a:t>
            </a:r>
            <a:r>
              <a:rPr lang="en-CA" baseline="0" dirty="0" smtClean="0"/>
              <a:t> one from the group to report out</a:t>
            </a:r>
          </a:p>
          <a:p>
            <a:r>
              <a:rPr lang="en-CA" baseline="0" dirty="0" smtClean="0"/>
              <a:t>As a class, share the inventions each group decided on</a:t>
            </a:r>
          </a:p>
          <a:p>
            <a:r>
              <a:rPr lang="en-CA" baseline="0" dirty="0" smtClean="0"/>
              <a:t>Vote it down to one top invention</a:t>
            </a:r>
            <a:endParaRPr lang="en-CA" dirty="0"/>
          </a:p>
        </p:txBody>
      </p:sp>
      <p:sp>
        <p:nvSpPr>
          <p:cNvPr id="4" name="Slide Number Placeholder 3"/>
          <p:cNvSpPr>
            <a:spLocks noGrp="1"/>
          </p:cNvSpPr>
          <p:nvPr>
            <p:ph type="sldNum" sz="quarter" idx="10"/>
          </p:nvPr>
        </p:nvSpPr>
        <p:spPr/>
        <p:txBody>
          <a:bodyPr/>
          <a:lstStyle/>
          <a:p>
            <a:fld id="{19E1A70E-0B80-6B40-838F-E9B65C8EA547}" type="slidenum">
              <a:rPr lang="en-US" smtClean="0"/>
              <a:t>11</a:t>
            </a:fld>
            <a:endParaRPr lang="en-US"/>
          </a:p>
        </p:txBody>
      </p:sp>
    </p:spTree>
    <p:extLst>
      <p:ext uri="{BB962C8B-B14F-4D97-AF65-F5344CB8AC3E}">
        <p14:creationId xmlns:p14="http://schemas.microsoft.com/office/powerpoint/2010/main" val="346092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the items out on slides 10-13</a:t>
            </a:r>
            <a:endParaRPr lang="en-GB" dirty="0"/>
          </a:p>
        </p:txBody>
      </p:sp>
      <p:sp>
        <p:nvSpPr>
          <p:cNvPr id="4" name="Slide Number Placeholder 3"/>
          <p:cNvSpPr>
            <a:spLocks noGrp="1"/>
          </p:cNvSpPr>
          <p:nvPr>
            <p:ph type="sldNum" sz="quarter" idx="10"/>
          </p:nvPr>
        </p:nvSpPr>
        <p:spPr/>
        <p:txBody>
          <a:bodyPr/>
          <a:lstStyle/>
          <a:p>
            <a:fld id="{19E1A70E-0B80-6B40-838F-E9B65C8EA547}" type="slidenum">
              <a:rPr lang="en-US" smtClean="0"/>
              <a:t>13</a:t>
            </a:fld>
            <a:endParaRPr lang="en-US"/>
          </a:p>
        </p:txBody>
      </p:sp>
    </p:spTree>
    <p:extLst>
      <p:ext uri="{BB962C8B-B14F-4D97-AF65-F5344CB8AC3E}">
        <p14:creationId xmlns:p14="http://schemas.microsoft.com/office/powerpoint/2010/main" val="262927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43DCF6-052A-724D-9AE3-6830B942FBD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13854-C117-4449-91BF-0CF3E1D73EA3}" type="slidenum">
              <a:rPr lang="en-US" smtClean="0"/>
              <a:t>‹#›</a:t>
            </a:fld>
            <a:endParaRPr lang="en-US"/>
          </a:p>
        </p:txBody>
      </p:sp>
    </p:spTree>
    <p:extLst>
      <p:ext uri="{BB962C8B-B14F-4D97-AF65-F5344CB8AC3E}">
        <p14:creationId xmlns:p14="http://schemas.microsoft.com/office/powerpoint/2010/main" val="28979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3DCF6-052A-724D-9AE3-6830B942FBD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13854-C117-4449-91BF-0CF3E1D73EA3}" type="slidenum">
              <a:rPr lang="en-US" smtClean="0"/>
              <a:t>‹#›</a:t>
            </a:fld>
            <a:endParaRPr lang="en-US"/>
          </a:p>
        </p:txBody>
      </p:sp>
    </p:spTree>
    <p:extLst>
      <p:ext uri="{BB962C8B-B14F-4D97-AF65-F5344CB8AC3E}">
        <p14:creationId xmlns:p14="http://schemas.microsoft.com/office/powerpoint/2010/main" val="306782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3DCF6-052A-724D-9AE3-6830B942FBD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13854-C117-4449-91BF-0CF3E1D73EA3}" type="slidenum">
              <a:rPr lang="en-US" smtClean="0"/>
              <a:t>‹#›</a:t>
            </a:fld>
            <a:endParaRPr lang="en-US"/>
          </a:p>
        </p:txBody>
      </p:sp>
    </p:spTree>
    <p:extLst>
      <p:ext uri="{BB962C8B-B14F-4D97-AF65-F5344CB8AC3E}">
        <p14:creationId xmlns:p14="http://schemas.microsoft.com/office/powerpoint/2010/main" val="88515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3DCF6-052A-724D-9AE3-6830B942FBD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13854-C117-4449-91BF-0CF3E1D73EA3}" type="slidenum">
              <a:rPr lang="en-US" smtClean="0"/>
              <a:t>‹#›</a:t>
            </a:fld>
            <a:endParaRPr lang="en-US"/>
          </a:p>
        </p:txBody>
      </p:sp>
    </p:spTree>
    <p:extLst>
      <p:ext uri="{BB962C8B-B14F-4D97-AF65-F5344CB8AC3E}">
        <p14:creationId xmlns:p14="http://schemas.microsoft.com/office/powerpoint/2010/main" val="129449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43DCF6-052A-724D-9AE3-6830B942FBD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13854-C117-4449-91BF-0CF3E1D73EA3}" type="slidenum">
              <a:rPr lang="en-US" smtClean="0"/>
              <a:t>‹#›</a:t>
            </a:fld>
            <a:endParaRPr lang="en-US"/>
          </a:p>
        </p:txBody>
      </p:sp>
    </p:spTree>
    <p:extLst>
      <p:ext uri="{BB962C8B-B14F-4D97-AF65-F5344CB8AC3E}">
        <p14:creationId xmlns:p14="http://schemas.microsoft.com/office/powerpoint/2010/main" val="354974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43DCF6-052A-724D-9AE3-6830B942FBD0}"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13854-C117-4449-91BF-0CF3E1D73EA3}" type="slidenum">
              <a:rPr lang="en-US" smtClean="0"/>
              <a:t>‹#›</a:t>
            </a:fld>
            <a:endParaRPr lang="en-US"/>
          </a:p>
        </p:txBody>
      </p:sp>
    </p:spTree>
    <p:extLst>
      <p:ext uri="{BB962C8B-B14F-4D97-AF65-F5344CB8AC3E}">
        <p14:creationId xmlns:p14="http://schemas.microsoft.com/office/powerpoint/2010/main" val="48511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43DCF6-052A-724D-9AE3-6830B942FBD0}"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13854-C117-4449-91BF-0CF3E1D73EA3}" type="slidenum">
              <a:rPr lang="en-US" smtClean="0"/>
              <a:t>‹#›</a:t>
            </a:fld>
            <a:endParaRPr lang="en-US"/>
          </a:p>
        </p:txBody>
      </p:sp>
    </p:spTree>
    <p:extLst>
      <p:ext uri="{BB962C8B-B14F-4D97-AF65-F5344CB8AC3E}">
        <p14:creationId xmlns:p14="http://schemas.microsoft.com/office/powerpoint/2010/main" val="300743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43DCF6-052A-724D-9AE3-6830B942FBD0}"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13854-C117-4449-91BF-0CF3E1D73EA3}" type="slidenum">
              <a:rPr lang="en-US" smtClean="0"/>
              <a:t>‹#›</a:t>
            </a:fld>
            <a:endParaRPr lang="en-US"/>
          </a:p>
        </p:txBody>
      </p:sp>
    </p:spTree>
    <p:extLst>
      <p:ext uri="{BB962C8B-B14F-4D97-AF65-F5344CB8AC3E}">
        <p14:creationId xmlns:p14="http://schemas.microsoft.com/office/powerpoint/2010/main" val="29541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3DCF6-052A-724D-9AE3-6830B942FBD0}"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13854-C117-4449-91BF-0CF3E1D73EA3}" type="slidenum">
              <a:rPr lang="en-US" smtClean="0"/>
              <a:t>‹#›</a:t>
            </a:fld>
            <a:endParaRPr lang="en-US"/>
          </a:p>
        </p:txBody>
      </p:sp>
    </p:spTree>
    <p:extLst>
      <p:ext uri="{BB962C8B-B14F-4D97-AF65-F5344CB8AC3E}">
        <p14:creationId xmlns:p14="http://schemas.microsoft.com/office/powerpoint/2010/main" val="418128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3DCF6-052A-724D-9AE3-6830B942FBD0}"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13854-C117-4449-91BF-0CF3E1D73EA3}" type="slidenum">
              <a:rPr lang="en-US" smtClean="0"/>
              <a:t>‹#›</a:t>
            </a:fld>
            <a:endParaRPr lang="en-US"/>
          </a:p>
        </p:txBody>
      </p:sp>
    </p:spTree>
    <p:extLst>
      <p:ext uri="{BB962C8B-B14F-4D97-AF65-F5344CB8AC3E}">
        <p14:creationId xmlns:p14="http://schemas.microsoft.com/office/powerpoint/2010/main" val="183477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3DCF6-052A-724D-9AE3-6830B942FBD0}"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13854-C117-4449-91BF-0CF3E1D73EA3}" type="slidenum">
              <a:rPr lang="en-US" smtClean="0"/>
              <a:t>‹#›</a:t>
            </a:fld>
            <a:endParaRPr lang="en-US"/>
          </a:p>
        </p:txBody>
      </p:sp>
    </p:spTree>
    <p:extLst>
      <p:ext uri="{BB962C8B-B14F-4D97-AF65-F5344CB8AC3E}">
        <p14:creationId xmlns:p14="http://schemas.microsoft.com/office/powerpoint/2010/main" val="56555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3DCF6-052A-724D-9AE3-6830B942FBD0}" type="datetimeFigureOut">
              <a:rPr lang="en-US" smtClean="0"/>
              <a:t>3/27/2020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13854-C117-4449-91BF-0CF3E1D73EA3}" type="slidenum">
              <a:rPr lang="en-US" smtClean="0"/>
              <a:t>‹#›</a:t>
            </a:fld>
            <a:endParaRPr lang="en-US"/>
          </a:p>
        </p:txBody>
      </p:sp>
    </p:spTree>
    <p:extLst>
      <p:ext uri="{BB962C8B-B14F-4D97-AF65-F5344CB8AC3E}">
        <p14:creationId xmlns:p14="http://schemas.microsoft.com/office/powerpoint/2010/main" val="416337689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7104" y="0"/>
            <a:ext cx="9231104" cy="4379495"/>
          </a:xfrm>
          <a:prstGeom prst="rect">
            <a:avLst/>
          </a:prstGeom>
        </p:spPr>
      </p:pic>
      <p:sp>
        <p:nvSpPr>
          <p:cNvPr id="2050" name="Rectangle 2"/>
          <p:cNvSpPr>
            <a:spLocks noGrp="1" noChangeArrowheads="1"/>
          </p:cNvSpPr>
          <p:nvPr>
            <p:ph type="ctrTitle"/>
          </p:nvPr>
        </p:nvSpPr>
        <p:spPr>
          <a:xfrm>
            <a:off x="729352" y="322196"/>
            <a:ext cx="7772400" cy="1470025"/>
          </a:xfrm>
        </p:spPr>
        <p:txBody>
          <a:bodyPr>
            <a:noAutofit/>
          </a:bodyPr>
          <a:lstStyle/>
          <a:p>
            <a:pPr eaLnBrk="1" hangingPunct="1"/>
            <a:r>
              <a:rPr lang="en-US" sz="5400" dirty="0">
                <a:solidFill>
                  <a:schemeClr val="bg1"/>
                </a:solidFill>
                <a:latin typeface="Arial" charset="0"/>
                <a:ea typeface="ＭＳ Ｐゴシック" charset="0"/>
                <a:cs typeface="ＭＳ Ｐゴシック" charset="0"/>
              </a:rPr>
              <a:t>The </a:t>
            </a:r>
            <a:r>
              <a:rPr lang="en-US" sz="5400" dirty="0" smtClean="0">
                <a:solidFill>
                  <a:schemeClr val="bg1"/>
                </a:solidFill>
                <a:latin typeface="Arial" charset="0"/>
                <a:ea typeface="ＭＳ Ｐゴシック" charset="0"/>
                <a:cs typeface="ＭＳ Ｐゴシック" charset="0"/>
              </a:rPr>
              <a:t>benefits of living in the 21</a:t>
            </a:r>
            <a:r>
              <a:rPr lang="en-US" sz="5400" baseline="30000" dirty="0" smtClean="0">
                <a:solidFill>
                  <a:schemeClr val="bg1"/>
                </a:solidFill>
                <a:latin typeface="Arial" charset="0"/>
                <a:ea typeface="ＭＳ Ｐゴシック" charset="0"/>
                <a:cs typeface="ＭＳ Ｐゴシック" charset="0"/>
              </a:rPr>
              <a:t>st</a:t>
            </a:r>
            <a:r>
              <a:rPr lang="en-US" sz="5400" dirty="0" smtClean="0">
                <a:solidFill>
                  <a:schemeClr val="bg1"/>
                </a:solidFill>
                <a:latin typeface="Arial" charset="0"/>
                <a:ea typeface="ＭＳ Ｐゴシック" charset="0"/>
                <a:cs typeface="ＭＳ Ｐゴシック" charset="0"/>
              </a:rPr>
              <a:t> Century</a:t>
            </a:r>
            <a:endParaRPr lang="en-US" sz="5400" dirty="0">
              <a:solidFill>
                <a:schemeClr val="bg1"/>
              </a:solidFill>
              <a:latin typeface="Arial" charset="0"/>
              <a:ea typeface="ＭＳ Ｐゴシック" charset="0"/>
              <a:cs typeface="ＭＳ Ｐゴシック" charset="0"/>
            </a:endParaRPr>
          </a:p>
        </p:txBody>
      </p:sp>
      <p:sp>
        <p:nvSpPr>
          <p:cNvPr id="2" name="Subtitle 1"/>
          <p:cNvSpPr>
            <a:spLocks noGrp="1"/>
          </p:cNvSpPr>
          <p:nvPr>
            <p:ph type="subTitle" idx="1"/>
          </p:nvPr>
        </p:nvSpPr>
        <p:spPr>
          <a:xfrm>
            <a:off x="111167" y="4564494"/>
            <a:ext cx="8663865" cy="1092867"/>
          </a:xfrm>
        </p:spPr>
        <p:txBody>
          <a:bodyPr>
            <a:noAutofit/>
          </a:bodyPr>
          <a:lstStyle/>
          <a:p>
            <a:r>
              <a:rPr lang="en-CA" sz="2400" dirty="0" smtClean="0">
                <a:solidFill>
                  <a:schemeClr val="tx1"/>
                </a:solidFill>
              </a:rPr>
              <a:t>LO: </a:t>
            </a:r>
            <a:r>
              <a:rPr lang="en-CA" sz="2400" dirty="0" smtClean="0">
                <a:solidFill>
                  <a:schemeClr val="tx1"/>
                </a:solidFill>
              </a:rPr>
              <a:t>to show understanding of the conditions in 19</a:t>
            </a:r>
            <a:r>
              <a:rPr lang="en-CA" sz="2400" baseline="30000" dirty="0" smtClean="0">
                <a:solidFill>
                  <a:schemeClr val="tx1"/>
                </a:solidFill>
              </a:rPr>
              <a:t>th</a:t>
            </a:r>
            <a:r>
              <a:rPr lang="en-CA" sz="2400" dirty="0" smtClean="0">
                <a:solidFill>
                  <a:schemeClr val="tx1"/>
                </a:solidFill>
              </a:rPr>
              <a:t> Century by w</a:t>
            </a:r>
            <a:r>
              <a:rPr lang="en-CA" sz="2400" dirty="0" smtClean="0">
                <a:solidFill>
                  <a:schemeClr val="tx1"/>
                </a:solidFill>
              </a:rPr>
              <a:t>riting </a:t>
            </a:r>
            <a:r>
              <a:rPr lang="en-CA" sz="2400" dirty="0" smtClean="0">
                <a:solidFill>
                  <a:schemeClr val="tx1"/>
                </a:solidFill>
              </a:rPr>
              <a:t>a narrative </a:t>
            </a:r>
            <a:r>
              <a:rPr lang="en-CA" sz="2400" dirty="0" smtClean="0">
                <a:solidFill>
                  <a:schemeClr val="tx1"/>
                </a:solidFill>
              </a:rPr>
              <a:t>essay</a:t>
            </a:r>
          </a:p>
          <a:p>
            <a:r>
              <a:rPr lang="en-CA" sz="2400" dirty="0" smtClean="0">
                <a:solidFill>
                  <a:schemeClr val="tx1"/>
                </a:solidFill>
              </a:rPr>
              <a:t>To know how to use varied sentences to make our writing more interesting.</a:t>
            </a:r>
          </a:p>
          <a:p>
            <a:r>
              <a:rPr lang="en-CA" sz="2400" dirty="0" smtClean="0">
                <a:solidFill>
                  <a:schemeClr val="tx1"/>
                </a:solidFill>
              </a:rPr>
              <a:t>Using correct SP &amp; G</a:t>
            </a:r>
            <a:endParaRPr lang="en-CA" sz="2400" dirty="0">
              <a:solidFill>
                <a:schemeClr val="tx1"/>
              </a:solidFill>
            </a:endParaRPr>
          </a:p>
        </p:txBody>
      </p:sp>
    </p:spTree>
    <p:extLst>
      <p:ext uri="{BB962C8B-B14F-4D97-AF65-F5344CB8AC3E}">
        <p14:creationId xmlns:p14="http://schemas.microsoft.com/office/powerpoint/2010/main" val="152500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CA" dirty="0" smtClean="0"/>
              <a:t>What is it?</a:t>
            </a:r>
            <a:endParaRPr lang="en-CA" dirty="0"/>
          </a:p>
        </p:txBody>
      </p:sp>
      <p:pic>
        <p:nvPicPr>
          <p:cNvPr id="3" name="Picture 2"/>
          <p:cNvPicPr>
            <a:picLocks noChangeAspect="1"/>
          </p:cNvPicPr>
          <p:nvPr/>
        </p:nvPicPr>
        <p:blipFill>
          <a:blip r:embed="rId3"/>
          <a:stretch>
            <a:fillRect/>
          </a:stretch>
        </p:blipFill>
        <p:spPr>
          <a:xfrm>
            <a:off x="5229725" y="982761"/>
            <a:ext cx="3261425" cy="2218249"/>
          </a:xfrm>
          <a:prstGeom prst="rect">
            <a:avLst/>
          </a:prstGeom>
        </p:spPr>
      </p:pic>
      <p:pic>
        <p:nvPicPr>
          <p:cNvPr id="4" name="Picture 3"/>
          <p:cNvPicPr>
            <a:picLocks noChangeAspect="1"/>
          </p:cNvPicPr>
          <p:nvPr/>
        </p:nvPicPr>
        <p:blipFill>
          <a:blip r:embed="rId4"/>
          <a:stretch>
            <a:fillRect/>
          </a:stretch>
        </p:blipFill>
        <p:spPr>
          <a:xfrm>
            <a:off x="1090862" y="982762"/>
            <a:ext cx="3023937" cy="2236362"/>
          </a:xfrm>
          <a:prstGeom prst="rect">
            <a:avLst/>
          </a:prstGeom>
        </p:spPr>
      </p:pic>
      <p:pic>
        <p:nvPicPr>
          <p:cNvPr id="5" name="Picture 4"/>
          <p:cNvPicPr>
            <a:picLocks noChangeAspect="1"/>
          </p:cNvPicPr>
          <p:nvPr/>
        </p:nvPicPr>
        <p:blipFill>
          <a:blip r:embed="rId5"/>
          <a:stretch>
            <a:fillRect/>
          </a:stretch>
        </p:blipFill>
        <p:spPr>
          <a:xfrm>
            <a:off x="1267957" y="3796763"/>
            <a:ext cx="2914070" cy="2182740"/>
          </a:xfrm>
          <a:prstGeom prst="rect">
            <a:avLst/>
          </a:prstGeom>
        </p:spPr>
      </p:pic>
      <p:sp>
        <p:nvSpPr>
          <p:cNvPr id="6" name="Rectangle 5"/>
          <p:cNvSpPr/>
          <p:nvPr/>
        </p:nvSpPr>
        <p:spPr>
          <a:xfrm>
            <a:off x="326435" y="6157850"/>
            <a:ext cx="1883044" cy="70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6"/>
          <a:stretch>
            <a:fillRect/>
          </a:stretch>
        </p:blipFill>
        <p:spPr>
          <a:xfrm>
            <a:off x="5598695" y="3896492"/>
            <a:ext cx="3088104" cy="2100286"/>
          </a:xfrm>
          <a:prstGeom prst="rect">
            <a:avLst/>
          </a:prstGeom>
        </p:spPr>
      </p:pic>
      <p:sp>
        <p:nvSpPr>
          <p:cNvPr id="8" name="Rectangle 7"/>
          <p:cNvSpPr/>
          <p:nvPr/>
        </p:nvSpPr>
        <p:spPr>
          <a:xfrm>
            <a:off x="1137745" y="3256366"/>
            <a:ext cx="1638782" cy="369332"/>
          </a:xfrm>
          <a:prstGeom prst="rect">
            <a:avLst/>
          </a:prstGeom>
        </p:spPr>
        <p:txBody>
          <a:bodyPr wrap="none">
            <a:spAutoFit/>
          </a:bodyPr>
          <a:lstStyle/>
          <a:p>
            <a:r>
              <a:rPr lang="en-GB" dirty="0"/>
              <a:t>Umbrella shoes</a:t>
            </a:r>
          </a:p>
        </p:txBody>
      </p:sp>
      <p:sp>
        <p:nvSpPr>
          <p:cNvPr id="9" name="Rectangle 8"/>
          <p:cNvSpPr/>
          <p:nvPr/>
        </p:nvSpPr>
        <p:spPr>
          <a:xfrm>
            <a:off x="5770282" y="3256366"/>
            <a:ext cx="1324337" cy="369332"/>
          </a:xfrm>
          <a:prstGeom prst="rect">
            <a:avLst/>
          </a:prstGeom>
        </p:spPr>
        <p:txBody>
          <a:bodyPr wrap="none">
            <a:spAutoFit/>
          </a:bodyPr>
          <a:lstStyle/>
          <a:p>
            <a:r>
              <a:rPr lang="en-GB" dirty="0"/>
              <a:t>Baby broom</a:t>
            </a:r>
          </a:p>
        </p:txBody>
      </p:sp>
      <p:sp>
        <p:nvSpPr>
          <p:cNvPr id="10" name="Rectangle 9"/>
          <p:cNvSpPr/>
          <p:nvPr/>
        </p:nvSpPr>
        <p:spPr>
          <a:xfrm>
            <a:off x="5770282" y="6023085"/>
            <a:ext cx="1508426" cy="369332"/>
          </a:xfrm>
          <a:prstGeom prst="rect">
            <a:avLst/>
          </a:prstGeom>
        </p:spPr>
        <p:txBody>
          <a:bodyPr wrap="none">
            <a:spAutoFit/>
          </a:bodyPr>
          <a:lstStyle/>
          <a:p>
            <a:r>
              <a:rPr lang="en-GB" dirty="0"/>
              <a:t>Noodle cooler</a:t>
            </a:r>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64" y="-172634"/>
            <a:ext cx="1073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75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582"/>
            <a:ext cx="7772400" cy="2838177"/>
          </a:xfrm>
        </p:spPr>
        <p:txBody>
          <a:bodyPr>
            <a:normAutofit/>
          </a:bodyPr>
          <a:lstStyle/>
          <a:p>
            <a:r>
              <a:rPr lang="en-US" dirty="0" smtClean="0"/>
              <a:t/>
            </a:r>
            <a:br>
              <a:rPr lang="en-US" dirty="0" smtClean="0"/>
            </a:br>
            <a:r>
              <a:rPr lang="en-US" dirty="0" smtClean="0"/>
              <a:t>What is the invention for which you are the most grateful?  Why?</a:t>
            </a:r>
            <a:endParaRPr lang="en-US" dirty="0"/>
          </a:p>
        </p:txBody>
      </p:sp>
      <p:sp>
        <p:nvSpPr>
          <p:cNvPr id="3" name="Subtitle 2"/>
          <p:cNvSpPr>
            <a:spLocks noGrp="1"/>
          </p:cNvSpPr>
          <p:nvPr>
            <p:ph type="subTitle" idx="1"/>
          </p:nvPr>
        </p:nvSpPr>
        <p:spPr/>
        <p:txBody>
          <a:bodyPr/>
          <a:lstStyle/>
          <a:p>
            <a:r>
              <a:rPr lang="en-US" dirty="0" smtClean="0"/>
              <a:t>Discuss and share</a:t>
            </a:r>
            <a:endParaRPr lang="en-US" dirty="0"/>
          </a:p>
        </p:txBody>
      </p:sp>
      <p:pic>
        <p:nvPicPr>
          <p:cNvPr id="5" name="Picture 4"/>
          <p:cNvPicPr>
            <a:picLocks noChangeAspect="1"/>
          </p:cNvPicPr>
          <p:nvPr/>
        </p:nvPicPr>
        <p:blipFill>
          <a:blip r:embed="rId3"/>
          <a:stretch>
            <a:fillRect/>
          </a:stretch>
        </p:blipFill>
        <p:spPr>
          <a:xfrm>
            <a:off x="5943600" y="2705100"/>
            <a:ext cx="3200400" cy="4152900"/>
          </a:xfrm>
          <a:prstGeom prst="rect">
            <a:avLst/>
          </a:prstGeom>
        </p:spPr>
      </p:pic>
      <p:pic>
        <p:nvPicPr>
          <p:cNvPr id="6" name="Picture 5"/>
          <p:cNvPicPr>
            <a:picLocks noChangeAspect="1"/>
          </p:cNvPicPr>
          <p:nvPr/>
        </p:nvPicPr>
        <p:blipFill>
          <a:blip r:embed="rId4"/>
          <a:stretch>
            <a:fillRect/>
          </a:stretch>
        </p:blipFill>
        <p:spPr>
          <a:xfrm>
            <a:off x="0" y="5845172"/>
            <a:ext cx="1086861" cy="997195"/>
          </a:xfrm>
          <a:prstGeom prst="rect">
            <a:avLst/>
          </a:prstGeom>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53" y="117582"/>
            <a:ext cx="749300" cy="676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59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things invented?</a:t>
            </a:r>
            <a:endParaRPr lang="en-US" dirty="0"/>
          </a:p>
        </p:txBody>
      </p:sp>
      <p:sp>
        <p:nvSpPr>
          <p:cNvPr id="3" name="Content Placeholder 2"/>
          <p:cNvSpPr>
            <a:spLocks noGrp="1"/>
          </p:cNvSpPr>
          <p:nvPr>
            <p:ph idx="1"/>
          </p:nvPr>
        </p:nvSpPr>
        <p:spPr>
          <a:xfrm>
            <a:off x="1299410" y="1786607"/>
            <a:ext cx="7387389" cy="4525963"/>
          </a:xfrm>
        </p:spPr>
        <p:txBody>
          <a:bodyPr/>
          <a:lstStyle/>
          <a:p>
            <a:pPr marL="0" indent="0">
              <a:buNone/>
            </a:pPr>
            <a:r>
              <a:rPr lang="en-US" dirty="0" smtClean="0"/>
              <a:t>Most inventions are created in order to:</a:t>
            </a:r>
          </a:p>
          <a:p>
            <a:pPr lvl="1"/>
            <a:r>
              <a:rPr lang="en-US" dirty="0" smtClean="0"/>
              <a:t>Aid communication</a:t>
            </a:r>
          </a:p>
          <a:p>
            <a:pPr lvl="1"/>
            <a:r>
              <a:rPr lang="en-US" dirty="0" smtClean="0"/>
              <a:t>Make life more convenient</a:t>
            </a:r>
          </a:p>
          <a:p>
            <a:pPr lvl="1"/>
            <a:r>
              <a:rPr lang="en-US" dirty="0" smtClean="0"/>
              <a:t>Cheat nature</a:t>
            </a:r>
          </a:p>
          <a:p>
            <a:pPr lvl="1"/>
            <a:r>
              <a:rPr lang="en-US" dirty="0" smtClean="0"/>
              <a:t>Improve transportation</a:t>
            </a:r>
          </a:p>
          <a:p>
            <a:pPr lvl="1"/>
            <a:r>
              <a:rPr lang="en-US" dirty="0" smtClean="0"/>
              <a:t>Allow one to defend oneself</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073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81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0" y="539750"/>
            <a:ext cx="6921500" cy="6921500"/>
          </a:xfrm>
          <a:prstGeom prst="rect">
            <a:avLst/>
          </a:prstGeom>
        </p:spPr>
      </p:pic>
      <p:sp>
        <p:nvSpPr>
          <p:cNvPr id="2" name="Title 1"/>
          <p:cNvSpPr>
            <a:spLocks noGrp="1"/>
          </p:cNvSpPr>
          <p:nvPr>
            <p:ph type="title"/>
          </p:nvPr>
        </p:nvSpPr>
        <p:spPr/>
        <p:txBody>
          <a:bodyPr/>
          <a:lstStyle/>
          <a:p>
            <a:r>
              <a:rPr lang="en-US" dirty="0" smtClean="0"/>
              <a:t>Apply the criteria:</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04" y="3175"/>
            <a:ext cx="1073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261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the criteria:</a:t>
            </a:r>
            <a:endParaRPr lang="en-US" dirty="0"/>
          </a:p>
        </p:txBody>
      </p:sp>
      <p:pic>
        <p:nvPicPr>
          <p:cNvPr id="4" name="Picture 3"/>
          <p:cNvPicPr>
            <a:picLocks noChangeAspect="1"/>
          </p:cNvPicPr>
          <p:nvPr/>
        </p:nvPicPr>
        <p:blipFill>
          <a:blip r:embed="rId2"/>
          <a:stretch>
            <a:fillRect/>
          </a:stretch>
        </p:blipFill>
        <p:spPr>
          <a:xfrm>
            <a:off x="1570600" y="1417638"/>
            <a:ext cx="6485467" cy="4864100"/>
          </a:xfrm>
          <a:prstGeom prst="rect">
            <a:avLst/>
          </a:prstGeom>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31" y="0"/>
            <a:ext cx="1073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763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2698" y="1164975"/>
            <a:ext cx="6389522" cy="5693025"/>
          </a:xfrm>
          <a:prstGeom prst="rect">
            <a:avLst/>
          </a:prstGeom>
        </p:spPr>
      </p:pic>
      <p:sp>
        <p:nvSpPr>
          <p:cNvPr id="2" name="Title 1"/>
          <p:cNvSpPr>
            <a:spLocks noGrp="1"/>
          </p:cNvSpPr>
          <p:nvPr>
            <p:ph type="title"/>
          </p:nvPr>
        </p:nvSpPr>
        <p:spPr>
          <a:xfrm>
            <a:off x="1998600" y="274638"/>
            <a:ext cx="6713620" cy="890337"/>
          </a:xfrm>
        </p:spPr>
        <p:txBody>
          <a:bodyPr/>
          <a:lstStyle/>
          <a:p>
            <a:r>
              <a:rPr lang="en-US" dirty="0" smtClean="0"/>
              <a:t>Apply the criteria:</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1073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67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674"/>
            <a:ext cx="8229600" cy="1684421"/>
          </a:xfrm>
        </p:spPr>
        <p:txBody>
          <a:bodyPr>
            <a:normAutofit/>
          </a:bodyPr>
          <a:lstStyle/>
          <a:p>
            <a:r>
              <a:rPr lang="en-US" b="1" dirty="0" smtClean="0"/>
              <a:t>Apply the criteria</a:t>
            </a:r>
            <a:endParaRPr lang="en-US" b="1" dirty="0"/>
          </a:p>
        </p:txBody>
      </p:sp>
      <p:pic>
        <p:nvPicPr>
          <p:cNvPr id="5" name="Picture 4"/>
          <p:cNvPicPr>
            <a:picLocks noChangeAspect="1"/>
          </p:cNvPicPr>
          <p:nvPr/>
        </p:nvPicPr>
        <p:blipFill>
          <a:blip r:embed="rId2"/>
          <a:stretch>
            <a:fillRect/>
          </a:stretch>
        </p:blipFill>
        <p:spPr>
          <a:xfrm>
            <a:off x="2704250" y="2218451"/>
            <a:ext cx="3542989" cy="4350791"/>
          </a:xfrm>
          <a:prstGeom prst="rect">
            <a:avLst/>
          </a:prstGeom>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512"/>
            <a:ext cx="1073150" cy="672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645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0758" y="1014172"/>
            <a:ext cx="6396539" cy="466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73150" cy="676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3150" y="142055"/>
            <a:ext cx="2149789" cy="1015663"/>
          </a:xfrm>
          <a:prstGeom prst="rect">
            <a:avLst/>
          </a:prstGeom>
          <a:noFill/>
        </p:spPr>
        <p:txBody>
          <a:bodyPr wrap="square" rtlCol="0">
            <a:spAutoFit/>
          </a:bodyPr>
          <a:lstStyle/>
          <a:p>
            <a:r>
              <a:rPr lang="en-GB" sz="2000" dirty="0" smtClean="0">
                <a:solidFill>
                  <a:srgbClr val="0070C0"/>
                </a:solidFill>
              </a:rPr>
              <a:t>What would it smell and sound like here?</a:t>
            </a:r>
            <a:endParaRPr lang="en-GB" sz="2000" dirty="0">
              <a:solidFill>
                <a:srgbClr val="0070C0"/>
              </a:solidFill>
            </a:endParaRPr>
          </a:p>
        </p:txBody>
      </p:sp>
      <p:sp>
        <p:nvSpPr>
          <p:cNvPr id="3" name="TextBox 2"/>
          <p:cNvSpPr txBox="1"/>
          <p:nvPr/>
        </p:nvSpPr>
        <p:spPr>
          <a:xfrm>
            <a:off x="4896164" y="5848471"/>
            <a:ext cx="3891882" cy="830997"/>
          </a:xfrm>
          <a:prstGeom prst="rect">
            <a:avLst/>
          </a:prstGeom>
          <a:noFill/>
        </p:spPr>
        <p:txBody>
          <a:bodyPr wrap="square" rtlCol="0">
            <a:spAutoFit/>
          </a:bodyPr>
          <a:lstStyle/>
          <a:p>
            <a:r>
              <a:rPr lang="en-GB" sz="2400" dirty="0" smtClean="0">
                <a:solidFill>
                  <a:srgbClr val="00B050"/>
                </a:solidFill>
              </a:rPr>
              <a:t>How long would you want to stand here- in bare feet?</a:t>
            </a:r>
            <a:endParaRPr lang="en-GB" sz="2400" dirty="0">
              <a:solidFill>
                <a:srgbClr val="00B050"/>
              </a:solidFill>
            </a:endParaRPr>
          </a:p>
        </p:txBody>
      </p:sp>
      <p:sp>
        <p:nvSpPr>
          <p:cNvPr id="4" name="TextBox 3"/>
          <p:cNvSpPr txBox="1"/>
          <p:nvPr/>
        </p:nvSpPr>
        <p:spPr>
          <a:xfrm>
            <a:off x="1073149" y="5856304"/>
            <a:ext cx="3487943" cy="830997"/>
          </a:xfrm>
          <a:prstGeom prst="rect">
            <a:avLst/>
          </a:prstGeom>
          <a:noFill/>
        </p:spPr>
        <p:txBody>
          <a:bodyPr wrap="none" rtlCol="0">
            <a:spAutoFit/>
          </a:bodyPr>
          <a:lstStyle/>
          <a:p>
            <a:r>
              <a:rPr lang="en-GB" sz="2400" dirty="0" smtClean="0">
                <a:solidFill>
                  <a:srgbClr val="C00000"/>
                </a:solidFill>
              </a:rPr>
              <a:t>When is break/lunchtime?</a:t>
            </a:r>
          </a:p>
          <a:p>
            <a:r>
              <a:rPr lang="en-GB" sz="2400" dirty="0" smtClean="0">
                <a:solidFill>
                  <a:srgbClr val="C00000"/>
                </a:solidFill>
              </a:rPr>
              <a:t>What is there for lunch?</a:t>
            </a:r>
            <a:endParaRPr lang="en-GB" sz="2400" dirty="0">
              <a:solidFill>
                <a:srgbClr val="C00000"/>
              </a:solidFill>
            </a:endParaRPr>
          </a:p>
        </p:txBody>
      </p:sp>
      <p:sp>
        <p:nvSpPr>
          <p:cNvPr id="5" name="TextBox 4"/>
          <p:cNvSpPr txBox="1"/>
          <p:nvPr/>
        </p:nvSpPr>
        <p:spPr>
          <a:xfrm>
            <a:off x="5371077" y="142055"/>
            <a:ext cx="3416969" cy="707886"/>
          </a:xfrm>
          <a:prstGeom prst="rect">
            <a:avLst/>
          </a:prstGeom>
          <a:noFill/>
        </p:spPr>
        <p:txBody>
          <a:bodyPr wrap="square" rtlCol="0">
            <a:spAutoFit/>
          </a:bodyPr>
          <a:lstStyle/>
          <a:p>
            <a:r>
              <a:rPr lang="en-GB" sz="2000" dirty="0" smtClean="0"/>
              <a:t>Do you think they knew what a weekend was? A holiday?</a:t>
            </a:r>
            <a:endParaRPr lang="en-GB" sz="2000" dirty="0"/>
          </a:p>
        </p:txBody>
      </p:sp>
    </p:spTree>
    <p:extLst>
      <p:ext uri="{BB962C8B-B14F-4D97-AF65-F5344CB8AC3E}">
        <p14:creationId xmlns:p14="http://schemas.microsoft.com/office/powerpoint/2010/main" val="3042683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972" y="156410"/>
            <a:ext cx="8088028" cy="1331495"/>
          </a:xfrm>
        </p:spPr>
        <p:txBody>
          <a:bodyPr>
            <a:normAutofit/>
          </a:bodyPr>
          <a:lstStyle/>
          <a:p>
            <a:r>
              <a:rPr lang="en-US" sz="3600" b="1" dirty="0" smtClean="0"/>
              <a:t>The benefits of living in the 21</a:t>
            </a:r>
            <a:r>
              <a:rPr lang="en-US" sz="3600" b="1" baseline="30000" dirty="0" smtClean="0"/>
              <a:t>st</a:t>
            </a:r>
            <a:r>
              <a:rPr lang="en-US" sz="3600" b="1" dirty="0" smtClean="0"/>
              <a:t> Century</a:t>
            </a:r>
            <a:endParaRPr lang="en-US" sz="36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919" y="2791326"/>
            <a:ext cx="3023937" cy="390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36" y="156410"/>
            <a:ext cx="1073150" cy="654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07839" y="1180226"/>
            <a:ext cx="4253964" cy="2246769"/>
          </a:xfrm>
          <a:prstGeom prst="rect">
            <a:avLst/>
          </a:prstGeom>
          <a:noFill/>
        </p:spPr>
        <p:txBody>
          <a:bodyPr wrap="square" rtlCol="0">
            <a:spAutoFit/>
          </a:bodyPr>
          <a:lstStyle/>
          <a:p>
            <a:r>
              <a:rPr lang="en-GB" sz="2000" b="1" dirty="0" smtClean="0"/>
              <a:t>Success criteria:</a:t>
            </a:r>
          </a:p>
          <a:p>
            <a:r>
              <a:rPr lang="en-GB" sz="2000" dirty="0" smtClean="0">
                <a:solidFill>
                  <a:srgbClr val="00B050"/>
                </a:solidFill>
              </a:rPr>
              <a:t>Vary:</a:t>
            </a:r>
          </a:p>
          <a:p>
            <a:r>
              <a:rPr lang="en-GB" sz="2000" dirty="0" smtClean="0">
                <a:solidFill>
                  <a:srgbClr val="00B050"/>
                </a:solidFill>
              </a:rPr>
              <a:t>Vocabulary/Connectives</a:t>
            </a:r>
          </a:p>
          <a:p>
            <a:r>
              <a:rPr lang="en-GB" sz="2000" dirty="0" smtClean="0">
                <a:solidFill>
                  <a:srgbClr val="00B050"/>
                </a:solidFill>
              </a:rPr>
              <a:t>Sentence Structures</a:t>
            </a:r>
          </a:p>
          <a:p>
            <a:r>
              <a:rPr lang="en-GB" sz="2000" dirty="0" smtClean="0"/>
              <a:t>Spelling – accurate</a:t>
            </a:r>
          </a:p>
          <a:p>
            <a:r>
              <a:rPr lang="en-GB" sz="2000" dirty="0" smtClean="0">
                <a:solidFill>
                  <a:srgbClr val="00B050"/>
                </a:solidFill>
              </a:rPr>
              <a:t>Punctuation</a:t>
            </a:r>
          </a:p>
          <a:p>
            <a:r>
              <a:rPr lang="en-GB" sz="2000" dirty="0" smtClean="0"/>
              <a:t>Grammar – past and present tense</a:t>
            </a:r>
            <a:endParaRPr lang="en-GB" sz="2000" dirty="0"/>
          </a:p>
        </p:txBody>
      </p:sp>
      <p:sp>
        <p:nvSpPr>
          <p:cNvPr id="6" name="TextBox 5"/>
          <p:cNvSpPr txBox="1"/>
          <p:nvPr/>
        </p:nvSpPr>
        <p:spPr>
          <a:xfrm>
            <a:off x="1207839" y="3534013"/>
            <a:ext cx="4561103" cy="2954655"/>
          </a:xfrm>
          <a:prstGeom prst="rect">
            <a:avLst/>
          </a:prstGeom>
          <a:noFill/>
        </p:spPr>
        <p:txBody>
          <a:bodyPr wrap="square" rtlCol="0">
            <a:spAutoFit/>
          </a:bodyPr>
          <a:lstStyle/>
          <a:p>
            <a:r>
              <a:rPr lang="en-GB" sz="2400" dirty="0" smtClean="0"/>
              <a:t>Discuss </a:t>
            </a:r>
            <a:r>
              <a:rPr lang="en-GB" sz="2400" dirty="0" smtClean="0"/>
              <a:t>most/all of the  </a:t>
            </a:r>
            <a:r>
              <a:rPr lang="en-GB" sz="2400" dirty="0" smtClean="0"/>
              <a:t>issues on the poster opposite and </a:t>
            </a:r>
            <a:r>
              <a:rPr lang="en-GB" sz="2400" dirty="0" smtClean="0"/>
              <a:t>perhaps:</a:t>
            </a:r>
            <a:endParaRPr lang="en-GB" sz="2400" dirty="0" smtClean="0"/>
          </a:p>
          <a:p>
            <a:pPr marL="342900" indent="-342900">
              <a:buFont typeface="Arial" pitchFamily="34" charset="0"/>
              <a:buChar char="•"/>
            </a:pPr>
            <a:r>
              <a:rPr lang="en-GB" sz="2400" dirty="0" smtClean="0"/>
              <a:t>Clothing</a:t>
            </a:r>
          </a:p>
          <a:p>
            <a:pPr marL="342900" indent="-342900">
              <a:buFont typeface="Arial" pitchFamily="34" charset="0"/>
              <a:buChar char="•"/>
            </a:pPr>
            <a:r>
              <a:rPr lang="en-GB" sz="2400" dirty="0" smtClean="0"/>
              <a:t>Food</a:t>
            </a:r>
          </a:p>
          <a:p>
            <a:pPr marL="342900" indent="-342900">
              <a:buFont typeface="Arial" pitchFamily="34" charset="0"/>
              <a:buChar char="•"/>
            </a:pPr>
            <a:r>
              <a:rPr lang="en-GB" sz="2400" dirty="0" smtClean="0"/>
              <a:t>Entertainment</a:t>
            </a:r>
          </a:p>
          <a:p>
            <a:pPr marL="342900" indent="-342900">
              <a:buFont typeface="Arial" pitchFamily="34" charset="0"/>
              <a:buChar char="•"/>
            </a:pPr>
            <a:r>
              <a:rPr lang="en-GB" sz="2400" dirty="0" smtClean="0"/>
              <a:t>Transport and communication</a:t>
            </a:r>
          </a:p>
          <a:p>
            <a:pPr marL="342900" indent="-342900">
              <a:buFont typeface="Arial" pitchFamily="34" charset="0"/>
              <a:buChar char="•"/>
            </a:pPr>
            <a:r>
              <a:rPr lang="en-GB" sz="2400" dirty="0" smtClean="0"/>
              <a:t>Technology</a:t>
            </a:r>
            <a:endParaRPr lang="en-GB" sz="2400" dirty="0" smtClean="0"/>
          </a:p>
          <a:p>
            <a:pPr marL="285750" indent="-285750">
              <a:buFont typeface="Arial" pitchFamily="34" charset="0"/>
              <a:buChar char="•"/>
            </a:pPr>
            <a:endParaRPr lang="en-GB" dirty="0"/>
          </a:p>
        </p:txBody>
      </p:sp>
    </p:spTree>
    <p:extLst>
      <p:ext uri="{BB962C8B-B14F-4D97-AF65-F5344CB8AC3E}">
        <p14:creationId xmlns:p14="http://schemas.microsoft.com/office/powerpoint/2010/main" val="2963900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972" y="156410"/>
            <a:ext cx="8088028" cy="854243"/>
          </a:xfrm>
        </p:spPr>
        <p:txBody>
          <a:bodyPr>
            <a:normAutofit/>
          </a:bodyPr>
          <a:lstStyle/>
          <a:p>
            <a:r>
              <a:rPr lang="en-US" sz="3600" b="1" dirty="0" smtClean="0"/>
              <a:t>The benefits of living in the 21</a:t>
            </a:r>
            <a:r>
              <a:rPr lang="en-US" sz="3600" b="1" baseline="30000" dirty="0" smtClean="0"/>
              <a:t>st</a:t>
            </a:r>
            <a:r>
              <a:rPr lang="en-US" sz="3600" b="1" dirty="0" smtClean="0"/>
              <a:t> Century</a:t>
            </a:r>
            <a:endParaRPr lang="en-US" sz="3600" b="1" dirty="0"/>
          </a:p>
        </p:txBody>
      </p:sp>
      <p:sp>
        <p:nvSpPr>
          <p:cNvPr id="6" name="TextBox 5"/>
          <p:cNvSpPr txBox="1"/>
          <p:nvPr/>
        </p:nvSpPr>
        <p:spPr>
          <a:xfrm>
            <a:off x="1055972" y="1010653"/>
            <a:ext cx="7735102" cy="4893647"/>
          </a:xfrm>
          <a:prstGeom prst="rect">
            <a:avLst/>
          </a:prstGeom>
          <a:noFill/>
        </p:spPr>
        <p:txBody>
          <a:bodyPr wrap="square" rtlCol="0">
            <a:spAutoFit/>
          </a:bodyPr>
          <a:lstStyle/>
          <a:p>
            <a:r>
              <a:rPr lang="en-GB" sz="2400" dirty="0" smtClean="0"/>
              <a:t>Twenty first century living for a child today is significantly different to the 19</a:t>
            </a:r>
            <a:r>
              <a:rPr lang="en-GB" sz="2400" baseline="30000" dirty="0" smtClean="0"/>
              <a:t>th</a:t>
            </a:r>
            <a:r>
              <a:rPr lang="en-GB" sz="2400" dirty="0" smtClean="0"/>
              <a:t> Century. One of the main differences is access to education, if I were a child in Victorian Britain I would undoubtedly be working: in a factory, as a chimney sweep, perhaps even in the workhouse. As it is today, I am provided with free education to enable me to choose my career path in future life; whatever that may be. At times, school seems like hard work (at least we, the pupils think so)  we arrive shortly before 9am and leave just after 3pm with two breaks, whereas in the 1800s, workdays </a:t>
            </a:r>
            <a:r>
              <a:rPr lang="en-GB" sz="2400" dirty="0"/>
              <a:t>lasted from 12-16 </a:t>
            </a:r>
            <a:r>
              <a:rPr lang="en-GB" sz="2400" dirty="0" smtClean="0"/>
              <a:t>hours, women and children worked </a:t>
            </a:r>
            <a:r>
              <a:rPr lang="en-GB" sz="2400" dirty="0"/>
              <a:t>six days a </a:t>
            </a:r>
            <a:r>
              <a:rPr lang="en-GB" sz="2400" dirty="0" smtClean="0"/>
              <a:t>week and there were no:  </a:t>
            </a:r>
            <a:r>
              <a:rPr lang="en-GB" sz="2400" dirty="0"/>
              <a:t>paid holidays, vacations or sick </a:t>
            </a:r>
            <a:r>
              <a:rPr lang="en-GB" sz="2400" dirty="0" smtClean="0"/>
              <a:t>days. </a:t>
            </a:r>
            <a:endParaRPr lang="en-GB" sz="2400" dirty="0"/>
          </a:p>
          <a:p>
            <a:endParaRPr lang="en-GB"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305"/>
            <a:ext cx="1073150" cy="662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950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59" y="136478"/>
            <a:ext cx="8168184" cy="373428"/>
          </a:xfrm>
        </p:spPr>
        <p:txBody>
          <a:bodyPr>
            <a:normAutofit fontScale="90000"/>
          </a:bodyPr>
          <a:lstStyle/>
          <a:p>
            <a:r>
              <a:rPr lang="en-GB" b="1" u="sng" dirty="0" smtClean="0"/>
              <a:t>     </a:t>
            </a:r>
            <a:r>
              <a:rPr lang="en-GB" sz="2700" b="1" u="sng" dirty="0" smtClean="0"/>
              <a:t>Compound sentences – subordinate and main clauses</a:t>
            </a:r>
            <a:endParaRPr lang="en-GB" sz="2700" b="1" u="sng" dirty="0"/>
          </a:p>
        </p:txBody>
      </p:sp>
      <p:sp>
        <p:nvSpPr>
          <p:cNvPr id="3" name="Content Placeholder 2"/>
          <p:cNvSpPr>
            <a:spLocks noGrp="1"/>
          </p:cNvSpPr>
          <p:nvPr>
            <p:ph idx="1"/>
          </p:nvPr>
        </p:nvSpPr>
        <p:spPr>
          <a:xfrm>
            <a:off x="890712" y="553559"/>
            <a:ext cx="8137282" cy="4678488"/>
          </a:xfrm>
          <a:ln>
            <a:solidFill>
              <a:schemeClr val="accent1"/>
            </a:solidFill>
          </a:ln>
        </p:spPr>
        <p:txBody>
          <a:bodyPr>
            <a:normAutofit fontScale="70000" lnSpcReduction="20000"/>
          </a:bodyPr>
          <a:lstStyle/>
          <a:p>
            <a:pPr marL="0" indent="0">
              <a:buNone/>
            </a:pPr>
            <a:r>
              <a:rPr lang="en-GB" sz="2600" dirty="0"/>
              <a:t>Compound sentences: contain more than one piece of information. The words ‘and’, ‘but’ and ‘or’ are used to join two simple sentences together. e.g. ‘The cat sat on the mat and licked his paw</a:t>
            </a:r>
            <a:r>
              <a:rPr lang="en-GB" sz="2600" dirty="0" smtClean="0"/>
              <a:t>.’</a:t>
            </a:r>
          </a:p>
          <a:p>
            <a:endParaRPr lang="en-GB" sz="2600" dirty="0"/>
          </a:p>
          <a:p>
            <a:pPr marL="0" indent="0">
              <a:buNone/>
            </a:pPr>
            <a:r>
              <a:rPr lang="en-GB" sz="2600" b="1" u="sng" dirty="0"/>
              <a:t>NOW TRY </a:t>
            </a:r>
            <a:r>
              <a:rPr lang="en-GB" sz="2600" b="1" u="sng" dirty="0" smtClean="0"/>
              <a:t>THIS</a:t>
            </a:r>
            <a:endParaRPr lang="en-GB" sz="2600" dirty="0"/>
          </a:p>
          <a:p>
            <a:pPr marL="0" indent="0">
              <a:buNone/>
            </a:pPr>
            <a:r>
              <a:rPr lang="en-GB" sz="2600" dirty="0"/>
              <a:t>Join the following sentences together to make compound sentences.  Choose the most suitable conjunction from the list below.  Use each conjunction once only.</a:t>
            </a:r>
          </a:p>
          <a:p>
            <a:pPr marL="0" indent="0">
              <a:buNone/>
            </a:pPr>
            <a:r>
              <a:rPr lang="en-GB" sz="2600" dirty="0"/>
              <a:t> </a:t>
            </a:r>
          </a:p>
          <a:p>
            <a:pPr marL="0" indent="0">
              <a:buNone/>
            </a:pPr>
            <a:r>
              <a:rPr lang="en-GB" sz="2600" dirty="0"/>
              <a:t>1. I enjoy reading.  I don’t enjoy cooking.</a:t>
            </a:r>
          </a:p>
          <a:p>
            <a:pPr marL="0" indent="0">
              <a:buNone/>
            </a:pPr>
            <a:r>
              <a:rPr lang="en-GB" sz="2600" dirty="0"/>
              <a:t>2. Ben is </a:t>
            </a:r>
            <a:r>
              <a:rPr lang="en-GB" sz="2600" dirty="0" smtClean="0"/>
              <a:t>considerate.  </a:t>
            </a:r>
            <a:r>
              <a:rPr lang="en-GB" sz="2600" dirty="0"/>
              <a:t>He always </a:t>
            </a:r>
            <a:r>
              <a:rPr lang="en-GB" sz="2600" dirty="0" smtClean="0"/>
              <a:t>talks to me  </a:t>
            </a:r>
            <a:r>
              <a:rPr lang="en-GB" sz="2600" dirty="0"/>
              <a:t>with me when I’m </a:t>
            </a:r>
            <a:r>
              <a:rPr lang="en-GB" sz="2600" dirty="0" smtClean="0"/>
              <a:t>unhappy.</a:t>
            </a:r>
            <a:endParaRPr lang="en-GB" sz="2600" dirty="0"/>
          </a:p>
          <a:p>
            <a:pPr marL="0" indent="0">
              <a:buNone/>
            </a:pPr>
            <a:r>
              <a:rPr lang="en-GB" sz="2600" dirty="0"/>
              <a:t>3. Kate </a:t>
            </a:r>
            <a:r>
              <a:rPr lang="en-GB" sz="2600" dirty="0" smtClean="0"/>
              <a:t>ran home </a:t>
            </a:r>
            <a:r>
              <a:rPr lang="en-GB" sz="2600" dirty="0"/>
              <a:t>from school </a:t>
            </a:r>
            <a:r>
              <a:rPr lang="en-GB" sz="2600" dirty="0" smtClean="0"/>
              <a:t>quickly</a:t>
            </a:r>
            <a:r>
              <a:rPr lang="en-GB" sz="2600" dirty="0"/>
              <a:t>.  She was </a:t>
            </a:r>
            <a:r>
              <a:rPr lang="en-GB" sz="2600" dirty="0" smtClean="0"/>
              <a:t>excited.</a:t>
            </a:r>
            <a:endParaRPr lang="en-GB" sz="2600" dirty="0"/>
          </a:p>
          <a:p>
            <a:pPr marL="0" indent="0">
              <a:buNone/>
            </a:pPr>
            <a:r>
              <a:rPr lang="en-GB" sz="2600" dirty="0"/>
              <a:t>4. Babies cry all of the time. They can get some attention from their mum.</a:t>
            </a:r>
          </a:p>
          <a:p>
            <a:pPr marL="0" indent="0">
              <a:buNone/>
            </a:pPr>
            <a:r>
              <a:rPr lang="en-GB" sz="2600" dirty="0"/>
              <a:t>5. Year </a:t>
            </a:r>
            <a:r>
              <a:rPr lang="en-GB" sz="2600" dirty="0" smtClean="0"/>
              <a:t>Seven </a:t>
            </a:r>
            <a:r>
              <a:rPr lang="en-GB" sz="2600" dirty="0"/>
              <a:t>is a hardworking class. </a:t>
            </a:r>
            <a:r>
              <a:rPr lang="en-GB" sz="2600" dirty="0" smtClean="0"/>
              <a:t> All </a:t>
            </a:r>
            <a:r>
              <a:rPr lang="en-GB" sz="2600" dirty="0"/>
              <a:t>of the children want to do well at school.</a:t>
            </a:r>
          </a:p>
          <a:p>
            <a:pPr marL="0" indent="0">
              <a:buNone/>
            </a:pPr>
            <a:r>
              <a:rPr lang="en-GB" sz="2600" dirty="0"/>
              <a:t>6. I can use simple sentences in my writing.  I can use compound ones to make it more interesting.</a:t>
            </a:r>
          </a:p>
          <a:p>
            <a:endParaRPr lang="en-GB" dirty="0"/>
          </a:p>
        </p:txBody>
      </p:sp>
      <p:sp>
        <p:nvSpPr>
          <p:cNvPr id="4" name="Rectangle 2"/>
          <p:cNvSpPr>
            <a:spLocks noChangeArrowheads="1"/>
          </p:cNvSpPr>
          <p:nvPr/>
        </p:nvSpPr>
        <p:spPr bwMode="auto">
          <a:xfrm>
            <a:off x="1145886" y="5228492"/>
            <a:ext cx="3265693" cy="13808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u="sng" dirty="0"/>
              <a:t>Connectives</a:t>
            </a:r>
            <a:endParaRPr lang="en-GB" dirty="0"/>
          </a:p>
          <a:p>
            <a:r>
              <a:rPr lang="en-GB" dirty="0"/>
              <a:t> </a:t>
            </a:r>
          </a:p>
          <a:p>
            <a:r>
              <a:rPr lang="en-GB" dirty="0"/>
              <a:t>and	</a:t>
            </a:r>
            <a:r>
              <a:rPr lang="en-GB" dirty="0" smtClean="0"/>
              <a:t>because</a:t>
            </a:r>
            <a:r>
              <a:rPr lang="en-GB" dirty="0"/>
              <a:t>			so</a:t>
            </a:r>
          </a:p>
          <a:p>
            <a:r>
              <a:rPr lang="en-GB" dirty="0" smtClean="0"/>
              <a:t>as</a:t>
            </a:r>
            <a:r>
              <a:rPr lang="en-GB" dirty="0"/>
              <a:t>	but			or</a:t>
            </a:r>
            <a:endParaRPr lang="en-GB" b="1" dirty="0"/>
          </a:p>
        </p:txBody>
      </p:sp>
      <p:sp>
        <p:nvSpPr>
          <p:cNvPr id="5" name="TextBox 4"/>
          <p:cNvSpPr txBox="1"/>
          <p:nvPr/>
        </p:nvSpPr>
        <p:spPr>
          <a:xfrm>
            <a:off x="4620126" y="5232047"/>
            <a:ext cx="4138863" cy="1477328"/>
          </a:xfrm>
          <a:prstGeom prst="rect">
            <a:avLst/>
          </a:prstGeom>
          <a:noFill/>
          <a:ln>
            <a:solidFill>
              <a:srgbClr val="FF0000"/>
            </a:solidFill>
          </a:ln>
        </p:spPr>
        <p:txBody>
          <a:bodyPr wrap="square" rtlCol="0">
            <a:spAutoFit/>
          </a:bodyPr>
          <a:lstStyle/>
          <a:p>
            <a:r>
              <a:rPr lang="en-GB" b="1" u="sng" dirty="0" smtClean="0">
                <a:solidFill>
                  <a:srgbClr val="7030A0"/>
                </a:solidFill>
              </a:rPr>
              <a:t>CHALLENGE :</a:t>
            </a:r>
          </a:p>
          <a:p>
            <a:r>
              <a:rPr lang="en-GB" dirty="0" smtClean="0">
                <a:solidFill>
                  <a:srgbClr val="7030A0"/>
                </a:solidFill>
              </a:rPr>
              <a:t>Therefore     even though    although  however     despite this     </a:t>
            </a:r>
            <a:r>
              <a:rPr lang="en-GB" dirty="0" err="1" smtClean="0">
                <a:solidFill>
                  <a:srgbClr val="7030A0"/>
                </a:solidFill>
              </a:rPr>
              <a:t>inspite</a:t>
            </a:r>
            <a:r>
              <a:rPr lang="en-GB" dirty="0" smtClean="0">
                <a:solidFill>
                  <a:srgbClr val="7030A0"/>
                </a:solidFill>
              </a:rPr>
              <a:t> of this</a:t>
            </a:r>
          </a:p>
          <a:p>
            <a:r>
              <a:rPr lang="en-GB" dirty="0" smtClean="0">
                <a:solidFill>
                  <a:srgbClr val="7030A0"/>
                </a:solidFill>
              </a:rPr>
              <a:t>As a consequence    never the less </a:t>
            </a:r>
          </a:p>
          <a:p>
            <a:endParaRPr lang="en-GB" dirty="0">
              <a:solidFill>
                <a:srgbClr val="7030A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478"/>
            <a:ext cx="1073150" cy="657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471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 Due:</a:t>
            </a:r>
            <a:endParaRPr lang="en-GB" dirty="0"/>
          </a:p>
        </p:txBody>
      </p:sp>
      <p:sp>
        <p:nvSpPr>
          <p:cNvPr id="3" name="Content Placeholder 2"/>
          <p:cNvSpPr>
            <a:spLocks noGrp="1"/>
          </p:cNvSpPr>
          <p:nvPr>
            <p:ph idx="1"/>
          </p:nvPr>
        </p:nvSpPr>
        <p:spPr>
          <a:xfrm>
            <a:off x="978568" y="1600200"/>
            <a:ext cx="7708232" cy="4525963"/>
          </a:xfrm>
        </p:spPr>
        <p:txBody>
          <a:bodyPr>
            <a:normAutofit fontScale="92500"/>
          </a:bodyPr>
          <a:lstStyle/>
          <a:p>
            <a:r>
              <a:rPr lang="en-GB" dirty="0" smtClean="0"/>
              <a:t>Complete your narrative essay on:</a:t>
            </a:r>
          </a:p>
          <a:p>
            <a:endParaRPr lang="en-GB" dirty="0"/>
          </a:p>
          <a:p>
            <a:endParaRPr lang="en-GB" dirty="0" smtClean="0"/>
          </a:p>
          <a:p>
            <a:r>
              <a:rPr lang="en-GB" dirty="0" smtClean="0"/>
              <a:t>Do any additional research you may require.</a:t>
            </a:r>
          </a:p>
          <a:p>
            <a:r>
              <a:rPr lang="en-GB" dirty="0" smtClean="0"/>
              <a:t>HA – 4-6 paragraphs</a:t>
            </a:r>
          </a:p>
          <a:p>
            <a:r>
              <a:rPr lang="en-GB" dirty="0" smtClean="0"/>
              <a:t>MA- 3-5 paragraphs</a:t>
            </a:r>
          </a:p>
          <a:p>
            <a:r>
              <a:rPr lang="en-GB" dirty="0" smtClean="0"/>
              <a:t>LA – 2 – 4 paragraphs – may include some labelled illustrations.</a:t>
            </a:r>
            <a:endParaRPr lang="en-GB" dirty="0"/>
          </a:p>
        </p:txBody>
      </p:sp>
      <p:sp>
        <p:nvSpPr>
          <p:cNvPr id="5" name="Rectangle 4"/>
          <p:cNvSpPr/>
          <p:nvPr/>
        </p:nvSpPr>
        <p:spPr>
          <a:xfrm>
            <a:off x="978568" y="2169514"/>
            <a:ext cx="7150291" cy="1077218"/>
          </a:xfrm>
          <a:prstGeom prst="rect">
            <a:avLst/>
          </a:prstGeom>
        </p:spPr>
        <p:txBody>
          <a:bodyPr wrap="none">
            <a:spAutoFit/>
          </a:bodyPr>
          <a:lstStyle/>
          <a:p>
            <a:r>
              <a:rPr lang="en-GB" sz="3200" b="1" u="sng" dirty="0"/>
              <a:t>The benefits of living in the 21st </a:t>
            </a:r>
            <a:r>
              <a:rPr lang="en-GB" sz="3200" b="1" u="sng" dirty="0" smtClean="0"/>
              <a:t>Century.</a:t>
            </a:r>
          </a:p>
          <a:p>
            <a:endParaRPr lang="en-GB" sz="3200" dirty="0"/>
          </a:p>
        </p:txBody>
      </p:sp>
    </p:spTree>
    <p:extLst>
      <p:ext uri="{BB962C8B-B14F-4D97-AF65-F5344CB8AC3E}">
        <p14:creationId xmlns:p14="http://schemas.microsoft.com/office/powerpoint/2010/main" val="177904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How </a:t>
            </a:r>
            <a:r>
              <a:rPr lang="fr-CA" dirty="0" err="1" smtClean="0"/>
              <a:t>would</a:t>
            </a:r>
            <a:r>
              <a:rPr lang="fr-CA" dirty="0" smtClean="0"/>
              <a:t> </a:t>
            </a:r>
            <a:r>
              <a:rPr lang="fr-CA" dirty="0" err="1" smtClean="0"/>
              <a:t>you</a:t>
            </a:r>
            <a:r>
              <a:rPr lang="fr-CA" dirty="0" smtClean="0"/>
              <a:t> </a:t>
            </a:r>
            <a:r>
              <a:rPr lang="fr-CA" dirty="0" err="1" smtClean="0"/>
              <a:t>describe</a:t>
            </a:r>
            <a:r>
              <a:rPr lang="fr-CA" dirty="0" smtClean="0"/>
              <a:t> attitudes to </a:t>
            </a:r>
            <a:r>
              <a:rPr lang="fr-CA" dirty="0" err="1" smtClean="0"/>
              <a:t>child</a:t>
            </a:r>
            <a:r>
              <a:rPr lang="fr-CA" dirty="0" smtClean="0"/>
              <a:t> labour in the </a:t>
            </a:r>
            <a:r>
              <a:rPr lang="fr-CA" dirty="0" err="1" smtClean="0"/>
              <a:t>Victorian</a:t>
            </a:r>
            <a:r>
              <a:rPr lang="fr-CA" dirty="0" smtClean="0"/>
              <a:t> </a:t>
            </a:r>
            <a:r>
              <a:rPr lang="fr-CA" dirty="0" err="1" smtClean="0"/>
              <a:t>Era</a:t>
            </a:r>
            <a:r>
              <a:rPr lang="fr-CA" dirty="0" smtClean="0"/>
              <a:t>?</a:t>
            </a:r>
            <a:endParaRPr lang="fr-CA" dirty="0"/>
          </a:p>
        </p:txBody>
      </p:sp>
      <p:pic>
        <p:nvPicPr>
          <p:cNvPr id="4" name="Picture 3"/>
          <p:cNvPicPr>
            <a:picLocks noChangeAspect="1"/>
          </p:cNvPicPr>
          <p:nvPr/>
        </p:nvPicPr>
        <p:blipFill>
          <a:blip r:embed="rId2"/>
          <a:stretch>
            <a:fillRect/>
          </a:stretch>
        </p:blipFill>
        <p:spPr>
          <a:xfrm>
            <a:off x="673768" y="1598191"/>
            <a:ext cx="4592744" cy="4362190"/>
          </a:xfrm>
          <a:prstGeom prst="rect">
            <a:avLst/>
          </a:prstGeom>
        </p:spPr>
      </p:pic>
      <p:pic>
        <p:nvPicPr>
          <p:cNvPr id="5" name="Picture 4"/>
          <p:cNvPicPr>
            <a:picLocks noChangeAspect="1"/>
          </p:cNvPicPr>
          <p:nvPr/>
        </p:nvPicPr>
        <p:blipFill>
          <a:blip r:embed="rId3"/>
          <a:stretch>
            <a:fillRect/>
          </a:stretch>
        </p:blipFill>
        <p:spPr>
          <a:xfrm>
            <a:off x="5676911" y="1598191"/>
            <a:ext cx="3009889" cy="4772687"/>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32084"/>
            <a:ext cx="1073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284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95" y="182618"/>
            <a:ext cx="7088305" cy="373428"/>
          </a:xfrm>
        </p:spPr>
        <p:txBody>
          <a:bodyPr>
            <a:normAutofit fontScale="90000"/>
          </a:bodyPr>
          <a:lstStyle/>
          <a:p>
            <a:r>
              <a:rPr lang="en-GB" b="1" u="sng" dirty="0" smtClean="0"/>
              <a:t>Subordinate conjunctions</a:t>
            </a:r>
            <a:endParaRPr lang="en-GB" b="1" u="sng" dirty="0"/>
          </a:p>
        </p:txBody>
      </p:sp>
      <p:pic>
        <p:nvPicPr>
          <p:cNvPr id="4" name="Picture 3"/>
          <p:cNvPicPr>
            <a:picLocks noChangeAspect="1"/>
          </p:cNvPicPr>
          <p:nvPr/>
        </p:nvPicPr>
        <p:blipFill rotWithShape="1">
          <a:blip r:embed="rId2"/>
          <a:srcRect l="28768" t="27680" r="30037" b="13782"/>
          <a:stretch/>
        </p:blipFill>
        <p:spPr>
          <a:xfrm>
            <a:off x="798395" y="603339"/>
            <a:ext cx="7895230" cy="6254661"/>
          </a:xfrm>
          <a:prstGeom prst="rect">
            <a:avLst/>
          </a:prstGeom>
        </p:spPr>
      </p:pic>
      <p:sp>
        <p:nvSpPr>
          <p:cNvPr id="9" name="TextBox 8"/>
          <p:cNvSpPr txBox="1"/>
          <p:nvPr/>
        </p:nvSpPr>
        <p:spPr>
          <a:xfrm>
            <a:off x="4158303" y="0"/>
            <a:ext cx="5262065" cy="369332"/>
          </a:xfrm>
          <a:prstGeom prst="rect">
            <a:avLst/>
          </a:prstGeom>
          <a:noFill/>
        </p:spPr>
        <p:txBody>
          <a:bodyPr wrap="square" rtlCol="0">
            <a:spAutoFit/>
          </a:bodyPr>
          <a:lstStyle/>
          <a:p>
            <a:r>
              <a:rPr lang="en-GB" dirty="0" smtClean="0"/>
              <a:t>.</a:t>
            </a:r>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3"/>
            <a:ext cx="1073150" cy="674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92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95" y="182618"/>
            <a:ext cx="7088305" cy="373428"/>
          </a:xfrm>
        </p:spPr>
        <p:txBody>
          <a:bodyPr>
            <a:normAutofit fontScale="90000"/>
          </a:bodyPr>
          <a:lstStyle/>
          <a:p>
            <a:r>
              <a:rPr lang="en-GB" b="1" u="sng" dirty="0" smtClean="0"/>
              <a:t>Subordinate conjunctions</a:t>
            </a:r>
            <a:endParaRPr lang="en-GB" b="1" u="sng" dirty="0"/>
          </a:p>
        </p:txBody>
      </p:sp>
      <p:sp>
        <p:nvSpPr>
          <p:cNvPr id="9" name="TextBox 8"/>
          <p:cNvSpPr txBox="1"/>
          <p:nvPr/>
        </p:nvSpPr>
        <p:spPr>
          <a:xfrm>
            <a:off x="4158303" y="0"/>
            <a:ext cx="5262065" cy="369332"/>
          </a:xfrm>
          <a:prstGeom prst="rect">
            <a:avLst/>
          </a:prstGeom>
          <a:noFill/>
        </p:spPr>
        <p:txBody>
          <a:bodyPr wrap="square" rtlCol="0">
            <a:spAutoFit/>
          </a:bodyPr>
          <a:lstStyle/>
          <a:p>
            <a:r>
              <a:rPr lang="en-GB" dirty="0" smtClean="0"/>
              <a:t>.</a:t>
            </a:r>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073150" cy="674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74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8976"/>
            <a:ext cx="7772400" cy="1124813"/>
          </a:xfrm>
        </p:spPr>
        <p:txBody>
          <a:bodyPr>
            <a:normAutofit fontScale="90000"/>
          </a:bodyPr>
          <a:lstStyle/>
          <a:p>
            <a:r>
              <a:rPr lang="en-US" sz="8000" dirty="0" smtClean="0"/>
              <a:t>Inventions</a:t>
            </a:r>
            <a:endParaRPr lang="en-US" sz="8000"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424094" y="1443789"/>
            <a:ext cx="8259300" cy="4050325"/>
          </a:xfrm>
          <a:prstGeom prst="rect">
            <a:avLst/>
          </a:prstGeom>
        </p:spPr>
      </p:pic>
    </p:spTree>
    <p:extLst>
      <p:ext uri="{BB962C8B-B14F-4D97-AF65-F5344CB8AC3E}">
        <p14:creationId xmlns:p14="http://schemas.microsoft.com/office/powerpoint/2010/main" val="705339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166" y="272716"/>
            <a:ext cx="7241865" cy="770021"/>
          </a:xfrm>
        </p:spPr>
        <p:txBody>
          <a:bodyPr>
            <a:normAutofit fontScale="90000"/>
          </a:bodyPr>
          <a:lstStyle/>
          <a:p>
            <a:r>
              <a:rPr lang="en-US" i="1" dirty="0" smtClean="0"/>
              <a:t/>
            </a:r>
            <a:br>
              <a:rPr lang="en-US" i="1" dirty="0" smtClean="0"/>
            </a:br>
            <a:r>
              <a:rPr lang="en-US" i="1" dirty="0" smtClean="0"/>
              <a:t/>
            </a:r>
            <a:br>
              <a:rPr lang="en-US" i="1" dirty="0" smtClean="0"/>
            </a:br>
            <a:r>
              <a:rPr lang="en-US" b="1" dirty="0" smtClean="0"/>
              <a:t>Vocabulary: </a:t>
            </a:r>
            <a:br>
              <a:rPr lang="en-US" b="1" dirty="0" smtClean="0"/>
            </a:br>
            <a:r>
              <a:rPr lang="en-US" i="1" dirty="0"/>
              <a:t/>
            </a:r>
            <a:br>
              <a:rPr lang="en-US" i="1" dirty="0"/>
            </a:br>
            <a:endParaRPr lang="en-US" b="1" dirty="0"/>
          </a:p>
        </p:txBody>
      </p:sp>
      <p:pic>
        <p:nvPicPr>
          <p:cNvPr id="5" name="Picture 4"/>
          <p:cNvPicPr>
            <a:picLocks noChangeAspect="1"/>
          </p:cNvPicPr>
          <p:nvPr/>
        </p:nvPicPr>
        <p:blipFill>
          <a:blip r:embed="rId2"/>
          <a:stretch>
            <a:fillRect/>
          </a:stretch>
        </p:blipFill>
        <p:spPr>
          <a:xfrm>
            <a:off x="7363326" y="4568354"/>
            <a:ext cx="1609452" cy="1976408"/>
          </a:xfrm>
          <a:prstGeom prst="rect">
            <a:avLst/>
          </a:prstGeom>
        </p:spPr>
      </p:pic>
      <p:sp>
        <p:nvSpPr>
          <p:cNvPr id="3" name="Rectangle 2"/>
          <p:cNvSpPr/>
          <p:nvPr/>
        </p:nvSpPr>
        <p:spPr>
          <a:xfrm>
            <a:off x="1073151" y="2105345"/>
            <a:ext cx="8070850" cy="1200329"/>
          </a:xfrm>
          <a:prstGeom prst="rect">
            <a:avLst/>
          </a:prstGeom>
        </p:spPr>
        <p:txBody>
          <a:bodyPr wrap="square">
            <a:spAutoFit/>
          </a:bodyPr>
          <a:lstStyle/>
          <a:p>
            <a:r>
              <a:rPr lang="en-GB" sz="3600" dirty="0" smtClean="0"/>
              <a:t>___________- </a:t>
            </a:r>
            <a:r>
              <a:rPr lang="en-GB" sz="3600" dirty="0" smtClean="0"/>
              <a:t>copyright, official registration of an invention.  </a:t>
            </a:r>
            <a:endParaRPr lang="en-GB" sz="3600" dirty="0"/>
          </a:p>
        </p:txBody>
      </p:sp>
      <p:sp>
        <p:nvSpPr>
          <p:cNvPr id="4" name="Rectangle 3"/>
          <p:cNvSpPr/>
          <p:nvPr/>
        </p:nvSpPr>
        <p:spPr>
          <a:xfrm>
            <a:off x="1073151" y="3669631"/>
            <a:ext cx="7439612" cy="1077218"/>
          </a:xfrm>
          <a:prstGeom prst="rect">
            <a:avLst/>
          </a:prstGeom>
        </p:spPr>
        <p:txBody>
          <a:bodyPr wrap="square">
            <a:spAutoFit/>
          </a:bodyPr>
          <a:lstStyle/>
          <a:p>
            <a:r>
              <a:rPr lang="en-GB" sz="3200" dirty="0" smtClean="0"/>
              <a:t>________________ </a:t>
            </a:r>
            <a:r>
              <a:rPr lang="en-GB" sz="3200" dirty="0" smtClean="0"/>
              <a:t>the person who invents things or creates  something.</a:t>
            </a:r>
            <a:endParaRPr lang="en-GB"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1073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60642" y="5293894"/>
            <a:ext cx="2593980" cy="954107"/>
          </a:xfrm>
          <a:prstGeom prst="rect">
            <a:avLst/>
          </a:prstGeom>
          <a:noFill/>
        </p:spPr>
        <p:txBody>
          <a:bodyPr wrap="none" rtlCol="0">
            <a:spAutoFit/>
          </a:bodyPr>
          <a:lstStyle/>
          <a:p>
            <a:pPr marL="457200" indent="-457200">
              <a:buFont typeface="Arial" pitchFamily="34" charset="0"/>
              <a:buChar char="•"/>
            </a:pPr>
            <a:r>
              <a:rPr lang="en-GB" sz="2800" dirty="0" smtClean="0"/>
              <a:t>Entrepreneur</a:t>
            </a:r>
          </a:p>
          <a:p>
            <a:pPr marL="457200" indent="-457200">
              <a:buFont typeface="Arial" pitchFamily="34" charset="0"/>
              <a:buChar char="•"/>
            </a:pPr>
            <a:r>
              <a:rPr lang="en-GB" sz="2800" dirty="0" smtClean="0"/>
              <a:t>Patent</a:t>
            </a:r>
            <a:endParaRPr lang="en-GB" sz="2800" dirty="0"/>
          </a:p>
        </p:txBody>
      </p:sp>
    </p:spTree>
    <p:extLst>
      <p:ext uri="{BB962C8B-B14F-4D97-AF65-F5344CB8AC3E}">
        <p14:creationId xmlns:p14="http://schemas.microsoft.com/office/powerpoint/2010/main" val="2875865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166" y="272716"/>
            <a:ext cx="7241865" cy="770021"/>
          </a:xfrm>
        </p:spPr>
        <p:txBody>
          <a:bodyPr>
            <a:normAutofit fontScale="90000"/>
          </a:bodyPr>
          <a:lstStyle/>
          <a:p>
            <a:r>
              <a:rPr lang="en-US" i="1" dirty="0" smtClean="0"/>
              <a:t/>
            </a:r>
            <a:br>
              <a:rPr lang="en-US" i="1" dirty="0" smtClean="0"/>
            </a:br>
            <a:r>
              <a:rPr lang="en-US" i="1" dirty="0" smtClean="0"/>
              <a:t/>
            </a:r>
            <a:br>
              <a:rPr lang="en-US" i="1" dirty="0" smtClean="0"/>
            </a:br>
            <a:r>
              <a:rPr lang="en-US" b="1" dirty="0" smtClean="0"/>
              <a:t>Vocabulary: </a:t>
            </a:r>
            <a:br>
              <a:rPr lang="en-US" b="1" dirty="0" smtClean="0"/>
            </a:br>
            <a:r>
              <a:rPr lang="en-US" i="1" dirty="0"/>
              <a:t/>
            </a:r>
            <a:br>
              <a:rPr lang="en-US" i="1" dirty="0"/>
            </a:br>
            <a:endParaRPr lang="en-US" b="1" dirty="0"/>
          </a:p>
        </p:txBody>
      </p:sp>
      <p:pic>
        <p:nvPicPr>
          <p:cNvPr id="5" name="Picture 4"/>
          <p:cNvPicPr>
            <a:picLocks noChangeAspect="1"/>
          </p:cNvPicPr>
          <p:nvPr/>
        </p:nvPicPr>
        <p:blipFill>
          <a:blip r:embed="rId2"/>
          <a:stretch>
            <a:fillRect/>
          </a:stretch>
        </p:blipFill>
        <p:spPr>
          <a:xfrm>
            <a:off x="7363326" y="4568354"/>
            <a:ext cx="1609452" cy="1976408"/>
          </a:xfrm>
          <a:prstGeom prst="rect">
            <a:avLst/>
          </a:prstGeom>
        </p:spPr>
      </p:pic>
      <p:sp>
        <p:nvSpPr>
          <p:cNvPr id="3" name="Rectangle 2"/>
          <p:cNvSpPr/>
          <p:nvPr/>
        </p:nvSpPr>
        <p:spPr>
          <a:xfrm>
            <a:off x="1073151" y="2105345"/>
            <a:ext cx="8070850" cy="1200329"/>
          </a:xfrm>
          <a:prstGeom prst="rect">
            <a:avLst/>
          </a:prstGeom>
        </p:spPr>
        <p:txBody>
          <a:bodyPr wrap="square">
            <a:spAutoFit/>
          </a:bodyPr>
          <a:lstStyle/>
          <a:p>
            <a:r>
              <a:rPr lang="en-GB" sz="3600" dirty="0" smtClean="0"/>
              <a:t>Patent- copyright, official registration of an invention.  </a:t>
            </a:r>
            <a:endParaRPr lang="en-GB" sz="3600" dirty="0"/>
          </a:p>
        </p:txBody>
      </p:sp>
      <p:sp>
        <p:nvSpPr>
          <p:cNvPr id="4" name="Rectangle 3"/>
          <p:cNvSpPr/>
          <p:nvPr/>
        </p:nvSpPr>
        <p:spPr>
          <a:xfrm>
            <a:off x="1073151" y="3669631"/>
            <a:ext cx="7439612" cy="1077218"/>
          </a:xfrm>
          <a:prstGeom prst="rect">
            <a:avLst/>
          </a:prstGeom>
        </p:spPr>
        <p:txBody>
          <a:bodyPr wrap="square">
            <a:spAutoFit/>
          </a:bodyPr>
          <a:lstStyle/>
          <a:p>
            <a:r>
              <a:rPr lang="en-GB" sz="3200" dirty="0" smtClean="0"/>
              <a:t>Entrepreneur- the person who invents things or creates  something.</a:t>
            </a:r>
            <a:endParaRPr lang="en-GB"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1073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085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CA" dirty="0" smtClean="0"/>
              <a:t>What is it?</a:t>
            </a:r>
            <a:endParaRPr lang="en-CA" dirty="0"/>
          </a:p>
        </p:txBody>
      </p:sp>
      <p:pic>
        <p:nvPicPr>
          <p:cNvPr id="3" name="Picture 2"/>
          <p:cNvPicPr>
            <a:picLocks noChangeAspect="1"/>
          </p:cNvPicPr>
          <p:nvPr/>
        </p:nvPicPr>
        <p:blipFill>
          <a:blip r:embed="rId3"/>
          <a:stretch>
            <a:fillRect/>
          </a:stretch>
        </p:blipFill>
        <p:spPr>
          <a:xfrm>
            <a:off x="4514083" y="982761"/>
            <a:ext cx="3977068" cy="2704991"/>
          </a:xfrm>
          <a:prstGeom prst="rect">
            <a:avLst/>
          </a:prstGeom>
        </p:spPr>
      </p:pic>
      <p:pic>
        <p:nvPicPr>
          <p:cNvPr id="4" name="Picture 3"/>
          <p:cNvPicPr>
            <a:picLocks noChangeAspect="1"/>
          </p:cNvPicPr>
          <p:nvPr/>
        </p:nvPicPr>
        <p:blipFill>
          <a:blip r:embed="rId4"/>
          <a:stretch>
            <a:fillRect/>
          </a:stretch>
        </p:blipFill>
        <p:spPr>
          <a:xfrm>
            <a:off x="625640" y="982762"/>
            <a:ext cx="3489159" cy="2704990"/>
          </a:xfrm>
          <a:prstGeom prst="rect">
            <a:avLst/>
          </a:prstGeom>
        </p:spPr>
      </p:pic>
      <p:pic>
        <p:nvPicPr>
          <p:cNvPr id="5" name="Picture 4"/>
          <p:cNvPicPr>
            <a:picLocks noChangeAspect="1"/>
          </p:cNvPicPr>
          <p:nvPr/>
        </p:nvPicPr>
        <p:blipFill>
          <a:blip r:embed="rId5"/>
          <a:stretch>
            <a:fillRect/>
          </a:stretch>
        </p:blipFill>
        <p:spPr>
          <a:xfrm>
            <a:off x="625641" y="3896492"/>
            <a:ext cx="3654559" cy="2961508"/>
          </a:xfrm>
          <a:prstGeom prst="rect">
            <a:avLst/>
          </a:prstGeom>
        </p:spPr>
      </p:pic>
      <p:sp>
        <p:nvSpPr>
          <p:cNvPr id="6" name="Rectangle 5"/>
          <p:cNvSpPr/>
          <p:nvPr/>
        </p:nvSpPr>
        <p:spPr>
          <a:xfrm>
            <a:off x="326435" y="6157850"/>
            <a:ext cx="1883044" cy="700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6"/>
          <a:stretch>
            <a:fillRect/>
          </a:stretch>
        </p:blipFill>
        <p:spPr>
          <a:xfrm>
            <a:off x="4671304" y="3896492"/>
            <a:ext cx="4015495" cy="2731024"/>
          </a:xfrm>
          <a:prstGeom prst="rect">
            <a:avLst/>
          </a:prstGeom>
        </p:spPr>
      </p:pic>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31512"/>
            <a:ext cx="1073150" cy="649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629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4252</TotalTime>
  <Words>613</Words>
  <Application>Microsoft Office PowerPoint</Application>
  <PresentationFormat>On-screen Show (4:3)</PresentationFormat>
  <Paragraphs>102</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benefits of living in the 21st Century</vt:lpstr>
      <vt:lpstr>     Compound sentences – subordinate and main clauses</vt:lpstr>
      <vt:lpstr>How would you describe attitudes to child labour in the Victorian Era?</vt:lpstr>
      <vt:lpstr>Subordinate conjunctions</vt:lpstr>
      <vt:lpstr>Subordinate conjunctions</vt:lpstr>
      <vt:lpstr>Inventions</vt:lpstr>
      <vt:lpstr>  Vocabulary:   </vt:lpstr>
      <vt:lpstr>  Vocabulary:   </vt:lpstr>
      <vt:lpstr>What is it?</vt:lpstr>
      <vt:lpstr>What is it?</vt:lpstr>
      <vt:lpstr> What is the invention for which you are the most grateful?  Why?</vt:lpstr>
      <vt:lpstr>Why are things invented?</vt:lpstr>
      <vt:lpstr>Apply the criteria:</vt:lpstr>
      <vt:lpstr>Apply the criteria:</vt:lpstr>
      <vt:lpstr>Apply the criteria:</vt:lpstr>
      <vt:lpstr>Apply the criteria</vt:lpstr>
      <vt:lpstr>PowerPoint Presentation</vt:lpstr>
      <vt:lpstr>The benefits of living in the 21st Century</vt:lpstr>
      <vt:lpstr>The benefits of living in the 21st Century</vt:lpstr>
      <vt:lpstr>Homework Due: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Industrial Revolution</dc:title>
  <dc:creator>Aviva Levin</dc:creator>
  <cp:lastModifiedBy>User</cp:lastModifiedBy>
  <cp:revision>191</cp:revision>
  <dcterms:created xsi:type="dcterms:W3CDTF">2013-04-29T15:58:07Z</dcterms:created>
  <dcterms:modified xsi:type="dcterms:W3CDTF">2020-03-27T14:38:45Z</dcterms:modified>
</cp:coreProperties>
</file>