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B0DB3-A8FF-4ABB-9E2E-D960422260EB}"/>
              </a:ext>
            </a:extLst>
          </p:cNvPr>
          <p:cNvSpPr>
            <a:spLocks noGrp="1"/>
          </p:cNvSpPr>
          <p:nvPr>
            <p:ph type="ctrTitle"/>
          </p:nvPr>
        </p:nvSpPr>
        <p:spPr>
          <a:xfrm>
            <a:off x="1524000" y="1122363"/>
            <a:ext cx="9144000" cy="3025308"/>
          </a:xfrm>
        </p:spPr>
        <p:txBody>
          <a:bodyPr anchor="b">
            <a:normAutofit/>
          </a:bodyPr>
          <a:lstStyle>
            <a:lvl1pPr algn="ctr">
              <a:defRPr sz="6600"/>
            </a:lvl1pPr>
          </a:lstStyle>
          <a:p>
            <a:r>
              <a:rPr lang="en-US" dirty="0"/>
              <a:t>Click to edit Master title style</a:t>
            </a:r>
          </a:p>
        </p:txBody>
      </p:sp>
      <p:sp>
        <p:nvSpPr>
          <p:cNvPr id="3" name="Subtitle 2">
            <a:extLst>
              <a:ext uri="{FF2B5EF4-FFF2-40B4-BE49-F238E27FC236}">
                <a16:creationId xmlns:a16="http://schemas.microsoft.com/office/drawing/2014/main" id="{8BEE0618-75D7-410F-859C-CDF53BC53E85}"/>
              </a:ext>
            </a:extLst>
          </p:cNvPr>
          <p:cNvSpPr>
            <a:spLocks noGrp="1"/>
          </p:cNvSpPr>
          <p:nvPr>
            <p:ph type="subTitle" idx="1"/>
          </p:nvPr>
        </p:nvSpPr>
        <p:spPr>
          <a:xfrm>
            <a:off x="1524000" y="4386729"/>
            <a:ext cx="9144000" cy="1135529"/>
          </a:xfrm>
        </p:spPr>
        <p:txBody>
          <a:bodyPr>
            <a:normAutofit/>
          </a:bodyPr>
          <a:lstStyle>
            <a:lvl1pPr marL="0" indent="0" algn="ctr">
              <a:lnSpc>
                <a:spcPct val="120000"/>
              </a:lnSpc>
              <a:buNone/>
              <a:defRPr sz="18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5237F11-76DB-4DD9-9747-3F38D05BA0FE}"/>
              </a:ext>
            </a:extLst>
          </p:cNvPr>
          <p:cNvSpPr>
            <a:spLocks noGrp="1"/>
          </p:cNvSpPr>
          <p:nvPr>
            <p:ph type="dt" sz="half" idx="10"/>
          </p:nvPr>
        </p:nvSpPr>
        <p:spPr/>
        <p:txBody>
          <a:bodyPr/>
          <a:lstStyle/>
          <a:p>
            <a:fld id="{11EAACC7-3B3F-47D1-959A-EF58926E955E}" type="datetimeFigureOut">
              <a:rPr lang="en-US" smtClean="0"/>
              <a:t>9/20/2020</a:t>
            </a:fld>
            <a:endParaRPr lang="en-US"/>
          </a:p>
        </p:txBody>
      </p:sp>
      <p:sp>
        <p:nvSpPr>
          <p:cNvPr id="5" name="Footer Placeholder 4">
            <a:extLst>
              <a:ext uri="{FF2B5EF4-FFF2-40B4-BE49-F238E27FC236}">
                <a16:creationId xmlns:a16="http://schemas.microsoft.com/office/drawing/2014/main" id="{3059F581-81B0-44B3-ABA5-A25CA4BAE4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10D591-ADCF-4300-8282-72AE357F3D2D}"/>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046362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E5C77-55F8-4677-A96C-E6D3F5545D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A064EF-ADDA-4943-8F87-A7469D79975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B0D493-D1E7-4358-95E9-B5B80A49E603}"/>
              </a:ext>
            </a:extLst>
          </p:cNvPr>
          <p:cNvSpPr>
            <a:spLocks noGrp="1"/>
          </p:cNvSpPr>
          <p:nvPr>
            <p:ph type="dt" sz="half" idx="10"/>
          </p:nvPr>
        </p:nvSpPr>
        <p:spPr/>
        <p:txBody>
          <a:bodyPr/>
          <a:lstStyle/>
          <a:p>
            <a:fld id="{11EAACC7-3B3F-47D1-959A-EF58926E955E}" type="datetimeFigureOut">
              <a:rPr lang="en-US" smtClean="0"/>
              <a:t>9/20/2020</a:t>
            </a:fld>
            <a:endParaRPr lang="en-US"/>
          </a:p>
        </p:txBody>
      </p:sp>
      <p:sp>
        <p:nvSpPr>
          <p:cNvPr id="5" name="Footer Placeholder 4">
            <a:extLst>
              <a:ext uri="{FF2B5EF4-FFF2-40B4-BE49-F238E27FC236}">
                <a16:creationId xmlns:a16="http://schemas.microsoft.com/office/drawing/2014/main" id="{A6E98326-3276-4B9E-960F-10C6677BFA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4C3AC2-288D-4FEE-BF80-0EAEDDFAB049}"/>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037038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333C6A-5417-40BD-BF7A-9405832237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3BCB45-B343-46F6-9718-AA0D68CED1F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BDA2A4-FD34-4E17-908F-4367B1E644C3}"/>
              </a:ext>
            </a:extLst>
          </p:cNvPr>
          <p:cNvSpPr>
            <a:spLocks noGrp="1"/>
          </p:cNvSpPr>
          <p:nvPr>
            <p:ph type="dt" sz="half" idx="10"/>
          </p:nvPr>
        </p:nvSpPr>
        <p:spPr/>
        <p:txBody>
          <a:bodyPr/>
          <a:lstStyle/>
          <a:p>
            <a:fld id="{11EAACC7-3B3F-47D1-959A-EF58926E955E}" type="datetimeFigureOut">
              <a:rPr lang="en-US" smtClean="0"/>
              <a:t>9/20/2020</a:t>
            </a:fld>
            <a:endParaRPr lang="en-US"/>
          </a:p>
        </p:txBody>
      </p:sp>
      <p:sp>
        <p:nvSpPr>
          <p:cNvPr id="5" name="Footer Placeholder 4">
            <a:extLst>
              <a:ext uri="{FF2B5EF4-FFF2-40B4-BE49-F238E27FC236}">
                <a16:creationId xmlns:a16="http://schemas.microsoft.com/office/drawing/2014/main" id="{93B87AE3-776D-451D-AA52-C06B747248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A0C4D5-BE1E-4D6A-9196-E0F9E42B2E1E}"/>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331674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75558-A264-444E-829B-51AAE6B4BFCE}"/>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908D9373-37D1-4135-8D34-755E139F79DD}"/>
              </a:ext>
            </a:extLst>
          </p:cNvPr>
          <p:cNvSpPr>
            <a:spLocks noGrp="1"/>
          </p:cNvSpPr>
          <p:nvPr>
            <p:ph idx="1"/>
          </p:nvPr>
        </p:nvSpPr>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55E4A6B-1966-4E57-9FB8-8B111E97BC11}"/>
              </a:ext>
            </a:extLst>
          </p:cNvPr>
          <p:cNvSpPr>
            <a:spLocks noGrp="1"/>
          </p:cNvSpPr>
          <p:nvPr>
            <p:ph type="dt" sz="half" idx="10"/>
          </p:nvPr>
        </p:nvSpPr>
        <p:spPr/>
        <p:txBody>
          <a:bodyPr/>
          <a:lstStyle/>
          <a:p>
            <a:fld id="{11EAACC7-3B3F-47D1-959A-EF58926E955E}" type="datetimeFigureOut">
              <a:rPr lang="en-US" smtClean="0"/>
              <a:t>9/20/2020</a:t>
            </a:fld>
            <a:endParaRPr lang="en-US" dirty="0"/>
          </a:p>
        </p:txBody>
      </p:sp>
      <p:sp>
        <p:nvSpPr>
          <p:cNvPr id="5" name="Footer Placeholder 4">
            <a:extLst>
              <a:ext uri="{FF2B5EF4-FFF2-40B4-BE49-F238E27FC236}">
                <a16:creationId xmlns:a16="http://schemas.microsoft.com/office/drawing/2014/main" id="{133FC3DD-F2BE-41FF-895B-00129AAB15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1F830C-8424-4FAF-A011-605AE1D147FC}"/>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411956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A1BE8-ECC1-4027-B16E-C7BECCA9DF4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246C7E1-471A-46AA-8068-98E68C0C20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7C9F8F-EC48-4D16-B4C6-023A7B607BE6}"/>
              </a:ext>
            </a:extLst>
          </p:cNvPr>
          <p:cNvSpPr>
            <a:spLocks noGrp="1"/>
          </p:cNvSpPr>
          <p:nvPr>
            <p:ph type="dt" sz="half" idx="10"/>
          </p:nvPr>
        </p:nvSpPr>
        <p:spPr/>
        <p:txBody>
          <a:bodyPr/>
          <a:lstStyle/>
          <a:p>
            <a:fld id="{11EAACC7-3B3F-47D1-959A-EF58926E955E}" type="datetimeFigureOut">
              <a:rPr lang="en-US" smtClean="0"/>
              <a:t>9/20/2020</a:t>
            </a:fld>
            <a:endParaRPr lang="en-US"/>
          </a:p>
        </p:txBody>
      </p:sp>
      <p:sp>
        <p:nvSpPr>
          <p:cNvPr id="5" name="Footer Placeholder 4">
            <a:extLst>
              <a:ext uri="{FF2B5EF4-FFF2-40B4-BE49-F238E27FC236}">
                <a16:creationId xmlns:a16="http://schemas.microsoft.com/office/drawing/2014/main" id="{B79FA5B3-F726-417B-932A-B93E0C8F5A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7D21F1-1A24-43EA-AB09-3024C491E8FB}"/>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466997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16569-B648-4D50-BEB8-E8DAE24D68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0831B3-A1FD-470C-BEEE-4CFB441502DD}"/>
              </a:ext>
            </a:extLst>
          </p:cNvPr>
          <p:cNvSpPr>
            <a:spLocks noGrp="1"/>
          </p:cNvSpPr>
          <p:nvPr>
            <p:ph sz="half" idx="1"/>
          </p:nvPr>
        </p:nvSpPr>
        <p:spPr>
          <a:xfrm>
            <a:off x="838200" y="1924493"/>
            <a:ext cx="51816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1F34A17-C244-438C-9AE3-FB9B3CE3BD8F}"/>
              </a:ext>
            </a:extLst>
          </p:cNvPr>
          <p:cNvSpPr>
            <a:spLocks noGrp="1"/>
          </p:cNvSpPr>
          <p:nvPr>
            <p:ph sz="half" idx="2"/>
          </p:nvPr>
        </p:nvSpPr>
        <p:spPr>
          <a:xfrm>
            <a:off x="6172200" y="1924493"/>
            <a:ext cx="51816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CFA3AA-3FC1-4B98-8F99-1726F1AC0A38}"/>
              </a:ext>
            </a:extLst>
          </p:cNvPr>
          <p:cNvSpPr>
            <a:spLocks noGrp="1"/>
          </p:cNvSpPr>
          <p:nvPr>
            <p:ph type="dt" sz="half" idx="10"/>
          </p:nvPr>
        </p:nvSpPr>
        <p:spPr/>
        <p:txBody>
          <a:bodyPr/>
          <a:lstStyle/>
          <a:p>
            <a:fld id="{11EAACC7-3B3F-47D1-959A-EF58926E955E}" type="datetimeFigureOut">
              <a:rPr lang="en-US" smtClean="0"/>
              <a:t>9/20/2020</a:t>
            </a:fld>
            <a:endParaRPr lang="en-US"/>
          </a:p>
        </p:txBody>
      </p:sp>
      <p:sp>
        <p:nvSpPr>
          <p:cNvPr id="6" name="Footer Placeholder 5">
            <a:extLst>
              <a:ext uri="{FF2B5EF4-FFF2-40B4-BE49-F238E27FC236}">
                <a16:creationId xmlns:a16="http://schemas.microsoft.com/office/drawing/2014/main" id="{1CE10883-BACC-41A1-9067-ECFDB937D7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7660A2-13C9-4432-A6EB-A4FF3D78F15F}"/>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694465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7C843-C993-4E9C-80DD-3620816E56A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D91A8E3-B066-4511-9C6E-A3435B64DD88}"/>
              </a:ext>
            </a:extLst>
          </p:cNvPr>
          <p:cNvSpPr>
            <a:spLocks noGrp="1"/>
          </p:cNvSpPr>
          <p:nvPr>
            <p:ph type="body" idx="1"/>
          </p:nvPr>
        </p:nvSpPr>
        <p:spPr>
          <a:xfrm>
            <a:off x="839788" y="1734325"/>
            <a:ext cx="5157787" cy="823912"/>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86B63-4102-4802-94D7-F138F80F3E19}"/>
              </a:ext>
            </a:extLst>
          </p:cNvPr>
          <p:cNvSpPr>
            <a:spLocks noGrp="1"/>
          </p:cNvSpPr>
          <p:nvPr>
            <p:ph sz="half" idx="2"/>
          </p:nvPr>
        </p:nvSpPr>
        <p:spPr>
          <a:xfrm>
            <a:off x="839788" y="2558237"/>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9C924765-08A7-4A60-86DC-DC420F60BBAE}"/>
              </a:ext>
            </a:extLst>
          </p:cNvPr>
          <p:cNvSpPr>
            <a:spLocks noGrp="1"/>
          </p:cNvSpPr>
          <p:nvPr>
            <p:ph type="body" sz="quarter" idx="3"/>
          </p:nvPr>
        </p:nvSpPr>
        <p:spPr>
          <a:xfrm>
            <a:off x="6172200" y="1734325"/>
            <a:ext cx="5183188" cy="823912"/>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AA2795-EFB6-4000-8F25-FBB62646C0CD}"/>
              </a:ext>
            </a:extLst>
          </p:cNvPr>
          <p:cNvSpPr>
            <a:spLocks noGrp="1"/>
          </p:cNvSpPr>
          <p:nvPr>
            <p:ph sz="quarter" idx="4"/>
          </p:nvPr>
        </p:nvSpPr>
        <p:spPr>
          <a:xfrm>
            <a:off x="6172200" y="2558237"/>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942CFB-FE12-494A-9C41-3CB90F07BDAA}"/>
              </a:ext>
            </a:extLst>
          </p:cNvPr>
          <p:cNvSpPr>
            <a:spLocks noGrp="1"/>
          </p:cNvSpPr>
          <p:nvPr>
            <p:ph type="dt" sz="half" idx="10"/>
          </p:nvPr>
        </p:nvSpPr>
        <p:spPr/>
        <p:txBody>
          <a:bodyPr/>
          <a:lstStyle/>
          <a:p>
            <a:fld id="{11EAACC7-3B3F-47D1-959A-EF58926E955E}" type="datetimeFigureOut">
              <a:rPr lang="en-US" smtClean="0"/>
              <a:t>9/20/2020</a:t>
            </a:fld>
            <a:endParaRPr lang="en-US"/>
          </a:p>
        </p:txBody>
      </p:sp>
      <p:sp>
        <p:nvSpPr>
          <p:cNvPr id="8" name="Footer Placeholder 7">
            <a:extLst>
              <a:ext uri="{FF2B5EF4-FFF2-40B4-BE49-F238E27FC236}">
                <a16:creationId xmlns:a16="http://schemas.microsoft.com/office/drawing/2014/main" id="{6C3A07E3-59E1-4EBD-9687-4B6ABE96AC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CF7BB23-7539-4674-8B66-ACEFF94686CE}"/>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469479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841DB-C73C-4968-B434-A6AA14DAF62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8152BF-92C7-4BF5-A9DB-16A0BF0F5F5D}"/>
              </a:ext>
            </a:extLst>
          </p:cNvPr>
          <p:cNvSpPr>
            <a:spLocks noGrp="1"/>
          </p:cNvSpPr>
          <p:nvPr>
            <p:ph type="dt" sz="half" idx="10"/>
          </p:nvPr>
        </p:nvSpPr>
        <p:spPr/>
        <p:txBody>
          <a:bodyPr/>
          <a:lstStyle/>
          <a:p>
            <a:fld id="{11EAACC7-3B3F-47D1-959A-EF58926E955E}" type="datetimeFigureOut">
              <a:rPr lang="en-US" smtClean="0"/>
              <a:t>9/20/2020</a:t>
            </a:fld>
            <a:endParaRPr lang="en-US"/>
          </a:p>
        </p:txBody>
      </p:sp>
      <p:sp>
        <p:nvSpPr>
          <p:cNvPr id="4" name="Footer Placeholder 3">
            <a:extLst>
              <a:ext uri="{FF2B5EF4-FFF2-40B4-BE49-F238E27FC236}">
                <a16:creationId xmlns:a16="http://schemas.microsoft.com/office/drawing/2014/main" id="{C1289DB7-F492-4037-A439-D70F7E55652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FFA96F1-8B8A-4E83-B3C2-E10DE522AD30}"/>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714326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p>
            <a:fld id="{11EAACC7-3B3F-47D1-959A-EF58926E955E}" type="datetimeFigureOut">
              <a:rPr lang="en-US" smtClean="0"/>
              <a:t>9/20/2020</a:t>
            </a:fld>
            <a:endParaRPr lang="en-US"/>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961679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CBE2C-9DAA-489D-AC88-15CBBA8A9B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E124BE-E494-445A-A4FB-A2A8F28F0C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2446DE-9A32-4774-9F7C-86678CA90E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00115D-61B3-46D0-B4D3-30C374B526CF}"/>
              </a:ext>
            </a:extLst>
          </p:cNvPr>
          <p:cNvSpPr>
            <a:spLocks noGrp="1"/>
          </p:cNvSpPr>
          <p:nvPr>
            <p:ph type="dt" sz="half" idx="10"/>
          </p:nvPr>
        </p:nvSpPr>
        <p:spPr/>
        <p:txBody>
          <a:bodyPr/>
          <a:lstStyle/>
          <a:p>
            <a:fld id="{11EAACC7-3B3F-47D1-959A-EF58926E955E}" type="datetimeFigureOut">
              <a:rPr lang="en-US" smtClean="0"/>
              <a:t>9/20/2020</a:t>
            </a:fld>
            <a:endParaRPr lang="en-US"/>
          </a:p>
        </p:txBody>
      </p:sp>
      <p:sp>
        <p:nvSpPr>
          <p:cNvPr id="6" name="Footer Placeholder 5">
            <a:extLst>
              <a:ext uri="{FF2B5EF4-FFF2-40B4-BE49-F238E27FC236}">
                <a16:creationId xmlns:a16="http://schemas.microsoft.com/office/drawing/2014/main" id="{EF3C2AFC-D0F8-469F-B1E0-123C2E066E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B9BCDA-9EF7-4531-8021-AF7B30751516}"/>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513409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AE558-F89F-4688-94E5-77F37D49F1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BCD35AF-8CA2-49BB-BAE9-F29A0186EC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05CAA98-55BD-4118-A8AF-D603060784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BFF4C5-82A8-4AD8-B7E2-2882F657683C}"/>
              </a:ext>
            </a:extLst>
          </p:cNvPr>
          <p:cNvSpPr>
            <a:spLocks noGrp="1"/>
          </p:cNvSpPr>
          <p:nvPr>
            <p:ph type="dt" sz="half" idx="10"/>
          </p:nvPr>
        </p:nvSpPr>
        <p:spPr/>
        <p:txBody>
          <a:bodyPr/>
          <a:lstStyle/>
          <a:p>
            <a:fld id="{11EAACC7-3B3F-47D1-959A-EF58926E955E}" type="datetimeFigureOut">
              <a:rPr lang="en-US" smtClean="0"/>
              <a:t>9/20/2020</a:t>
            </a:fld>
            <a:endParaRPr lang="en-US"/>
          </a:p>
        </p:txBody>
      </p:sp>
      <p:sp>
        <p:nvSpPr>
          <p:cNvPr id="6" name="Footer Placeholder 5">
            <a:extLst>
              <a:ext uri="{FF2B5EF4-FFF2-40B4-BE49-F238E27FC236}">
                <a16:creationId xmlns:a16="http://schemas.microsoft.com/office/drawing/2014/main" id="{3860B401-B64F-417B-8AD6-581A22E5E0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24BD4C-7149-44BF-8150-F72CAA95A56D}"/>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409032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4436E0F2-A64B-471E-93C0-8DFE08CC57C8}"/>
              </a:ext>
            </a:extLst>
          </p:cNvPr>
          <p:cNvCxnSpPr>
            <a:cxnSpLocks/>
          </p:cNvCxnSpPr>
          <p:nvPr/>
        </p:nvCxnSpPr>
        <p:spPr>
          <a:xfrm flipH="1">
            <a:off x="0" y="0"/>
            <a:ext cx="3119718" cy="6858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DC1E3AB1-2A8C-4607-9FAE-D8BDB280FE1A}"/>
              </a:ext>
            </a:extLst>
          </p:cNvPr>
          <p:cNvCxnSpPr>
            <a:cxnSpLocks/>
          </p:cNvCxnSpPr>
          <p:nvPr/>
        </p:nvCxnSpPr>
        <p:spPr>
          <a:xfrm flipH="1">
            <a:off x="0" y="0"/>
            <a:ext cx="903768" cy="65436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6D66059-832F-40B6-A35F-F56C8F38A1E7}"/>
              </a:ext>
            </a:extLst>
          </p:cNvPr>
          <p:cNvCxnSpPr>
            <a:cxnSpLocks/>
          </p:cNvCxnSpPr>
          <p:nvPr/>
        </p:nvCxnSpPr>
        <p:spPr>
          <a:xfrm flipH="1" flipV="1">
            <a:off x="-42863" y="5791200"/>
            <a:ext cx="6286501" cy="106680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515E2ED-7EA9-448D-83FA-54C3DF9723BD}"/>
              </a:ext>
            </a:extLst>
          </p:cNvPr>
          <p:cNvCxnSpPr>
            <a:cxnSpLocks/>
          </p:cNvCxnSpPr>
          <p:nvPr/>
        </p:nvCxnSpPr>
        <p:spPr>
          <a:xfrm flipH="1">
            <a:off x="8462964" y="5848350"/>
            <a:ext cx="3729036" cy="100965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20595356-EABD-4767-AC9D-EA21FF115EC0}"/>
              </a:ext>
            </a:extLst>
          </p:cNvPr>
          <p:cNvCxnSpPr>
            <a:cxnSpLocks/>
          </p:cNvCxnSpPr>
          <p:nvPr/>
        </p:nvCxnSpPr>
        <p:spPr>
          <a:xfrm flipH="1">
            <a:off x="11543158" y="1647825"/>
            <a:ext cx="648842" cy="52101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8CD9F06-9628-469C-B788-A894E3E08281}"/>
              </a:ext>
            </a:extLst>
          </p:cNvPr>
          <p:cNvCxnSpPr>
            <a:cxnSpLocks/>
          </p:cNvCxnSpPr>
          <p:nvPr/>
        </p:nvCxnSpPr>
        <p:spPr>
          <a:xfrm flipH="1" flipV="1">
            <a:off x="10781554" y="0"/>
            <a:ext cx="1410446" cy="425834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550A431-0B61-421B-B4B7-24C0CFF0F938}"/>
              </a:ext>
            </a:extLst>
          </p:cNvPr>
          <p:cNvCxnSpPr>
            <a:cxnSpLocks/>
          </p:cNvCxnSpPr>
          <p:nvPr/>
        </p:nvCxnSpPr>
        <p:spPr>
          <a:xfrm flipH="1" flipV="1">
            <a:off x="6529388" y="-4763"/>
            <a:ext cx="5662612" cy="9319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id="{675B94C5-D205-4339-B029-5D0FD2E5F3DB}"/>
              </a:ext>
            </a:extLst>
          </p:cNvPr>
          <p:cNvSpPr>
            <a:spLocks noGrp="1"/>
          </p:cNvSpPr>
          <p:nvPr>
            <p:ph type="title"/>
          </p:nvPr>
        </p:nvSpPr>
        <p:spPr>
          <a:xfrm>
            <a:off x="1143000" y="533401"/>
            <a:ext cx="9906000" cy="138215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096DC5C-BD34-4CE4-8AA7-A6A4B9516F8F}"/>
              </a:ext>
            </a:extLst>
          </p:cNvPr>
          <p:cNvSpPr>
            <a:spLocks noGrp="1"/>
          </p:cNvSpPr>
          <p:nvPr>
            <p:ph type="body" idx="1"/>
          </p:nvPr>
        </p:nvSpPr>
        <p:spPr>
          <a:xfrm>
            <a:off x="1143000" y="2009554"/>
            <a:ext cx="9906000" cy="402442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1F192A7-D622-449D-9FC2-48FDE4D690F1}"/>
              </a:ext>
            </a:extLst>
          </p:cNvPr>
          <p:cNvSpPr>
            <a:spLocks noGrp="1"/>
          </p:cNvSpPr>
          <p:nvPr>
            <p:ph type="dt" sz="half" idx="2"/>
          </p:nvPr>
        </p:nvSpPr>
        <p:spPr>
          <a:xfrm>
            <a:off x="7337102" y="6398878"/>
            <a:ext cx="4193908" cy="365125"/>
          </a:xfrm>
          <a:prstGeom prst="rect">
            <a:avLst/>
          </a:prstGeom>
        </p:spPr>
        <p:txBody>
          <a:bodyPr vert="horz" lIns="91440" tIns="45720" rIns="91440" bIns="45720" rtlCol="0" anchor="ctr">
            <a:normAutofit/>
          </a:bodyPr>
          <a:lstStyle>
            <a:lvl1pPr algn="r">
              <a:defRPr sz="1100">
                <a:solidFill>
                  <a:schemeClr val="tx2"/>
                </a:solidFill>
                <a:latin typeface="+mn-lt"/>
              </a:defRPr>
            </a:lvl1pPr>
          </a:lstStyle>
          <a:p>
            <a:fld id="{11EAACC7-3B3F-47D1-959A-EF58926E955E}" type="datetimeFigureOut">
              <a:rPr lang="en-US" smtClean="0"/>
              <a:t>9/20/2020</a:t>
            </a:fld>
            <a:endParaRPr lang="en-US"/>
          </a:p>
        </p:txBody>
      </p:sp>
      <p:sp>
        <p:nvSpPr>
          <p:cNvPr id="5" name="Footer Placeholder 4">
            <a:extLst>
              <a:ext uri="{FF2B5EF4-FFF2-40B4-BE49-F238E27FC236}">
                <a16:creationId xmlns:a16="http://schemas.microsoft.com/office/drawing/2014/main" id="{8435B93C-2BE9-4847-BFE5-D3CBCC6E948C}"/>
              </a:ext>
            </a:extLst>
          </p:cNvPr>
          <p:cNvSpPr>
            <a:spLocks noGrp="1"/>
          </p:cNvSpPr>
          <p:nvPr>
            <p:ph type="ftr" sz="quarter" idx="3"/>
          </p:nvPr>
        </p:nvSpPr>
        <p:spPr>
          <a:xfrm>
            <a:off x="154429" y="6398878"/>
            <a:ext cx="4497315" cy="365125"/>
          </a:xfrm>
          <a:prstGeom prst="rect">
            <a:avLst/>
          </a:prstGeom>
        </p:spPr>
        <p:txBody>
          <a:bodyPr vert="horz" lIns="91440" tIns="45720" rIns="91440" bIns="45720" rtlCol="0" anchor="ctr">
            <a:normAutofit/>
          </a:bodyPr>
          <a:lstStyle>
            <a:lvl1pPr algn="l">
              <a:defRPr sz="1200" b="1" spc="30" baseline="0">
                <a:solidFill>
                  <a:schemeClr val="tx2"/>
                </a:solidFill>
                <a:latin typeface="+mj-lt"/>
              </a:defRPr>
            </a:lvl1pPr>
          </a:lstStyle>
          <a:p>
            <a:endParaRPr lang="en-US" dirty="0"/>
          </a:p>
        </p:txBody>
      </p:sp>
      <p:sp>
        <p:nvSpPr>
          <p:cNvPr id="6" name="Slide Number Placeholder 5">
            <a:extLst>
              <a:ext uri="{FF2B5EF4-FFF2-40B4-BE49-F238E27FC236}">
                <a16:creationId xmlns:a16="http://schemas.microsoft.com/office/drawing/2014/main" id="{ADF70A99-395E-4F22-8AAB-6C7EE743D7D5}"/>
              </a:ext>
            </a:extLst>
          </p:cNvPr>
          <p:cNvSpPr>
            <a:spLocks noGrp="1"/>
          </p:cNvSpPr>
          <p:nvPr>
            <p:ph type="sldNum" sz="quarter" idx="4"/>
          </p:nvPr>
        </p:nvSpPr>
        <p:spPr>
          <a:xfrm>
            <a:off x="11602477" y="6398878"/>
            <a:ext cx="470887" cy="365125"/>
          </a:xfrm>
          <a:prstGeom prst="rect">
            <a:avLst/>
          </a:prstGeom>
        </p:spPr>
        <p:txBody>
          <a:bodyPr vert="horz" lIns="91440" tIns="45720" rIns="91440" bIns="45720" rtlCol="0" anchor="ctr">
            <a:normAutofit/>
          </a:bodyPr>
          <a:lstStyle>
            <a:lvl1pPr algn="r">
              <a:defRPr sz="1100">
                <a:solidFill>
                  <a:schemeClr val="tx2"/>
                </a:solidFill>
                <a:latin typeface="+mn-lt"/>
              </a:defRPr>
            </a:lvl1pPr>
          </a:lstStyle>
          <a:p>
            <a:fld id="{312CC964-A50B-4C29-B4E4-2C30BB34CCF3}" type="slidenum">
              <a:rPr lang="en-US" smtClean="0"/>
              <a:t>‹#›</a:t>
            </a:fld>
            <a:endParaRPr lang="en-US"/>
          </a:p>
        </p:txBody>
      </p:sp>
    </p:spTree>
    <p:extLst>
      <p:ext uri="{BB962C8B-B14F-4D97-AF65-F5344CB8AC3E}">
        <p14:creationId xmlns:p14="http://schemas.microsoft.com/office/powerpoint/2010/main" val="904264842"/>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2" r:id="rId6"/>
    <p:sldLayoutId id="2147483728" r:id="rId7"/>
    <p:sldLayoutId id="2147483729" r:id="rId8"/>
    <p:sldLayoutId id="2147483730" r:id="rId9"/>
    <p:sldLayoutId id="2147483731" r:id="rId10"/>
    <p:sldLayoutId id="2147483733" r:id="rId11"/>
  </p:sldLayoutIdLst>
  <p:txStyles>
    <p:titleStyle>
      <a:lvl1pPr algn="l" defTabSz="914400" rtl="0" eaLnBrk="1" latinLnBrk="0" hangingPunct="1">
        <a:lnSpc>
          <a:spcPct val="90000"/>
        </a:lnSpc>
        <a:spcBef>
          <a:spcPct val="0"/>
        </a:spcBef>
        <a:buNone/>
        <a:defRPr sz="4400" i="1" kern="1200" cap="all" baseline="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 flag&#10;&#10;Description automatically generated">
            <a:extLst>
              <a:ext uri="{FF2B5EF4-FFF2-40B4-BE49-F238E27FC236}">
                <a16:creationId xmlns:a16="http://schemas.microsoft.com/office/drawing/2014/main" id="{42974A4F-4485-4D10-A212-5E0AC6447AB0}"/>
              </a:ext>
            </a:extLst>
          </p:cNvPr>
          <p:cNvPicPr>
            <a:picLocks noChangeAspect="1"/>
          </p:cNvPicPr>
          <p:nvPr/>
        </p:nvPicPr>
        <p:blipFill rotWithShape="1">
          <a:blip r:embed="rId2"/>
          <a:srcRect t="18023" b="3306"/>
          <a:stretch/>
        </p:blipFill>
        <p:spPr>
          <a:xfrm>
            <a:off x="-1154" y="10"/>
            <a:ext cx="12192000" cy="6857990"/>
          </a:xfrm>
          <a:prstGeom prst="rect">
            <a:avLst/>
          </a:prstGeom>
        </p:spPr>
      </p:pic>
      <p:sp>
        <p:nvSpPr>
          <p:cNvPr id="6" name="Title 5">
            <a:extLst>
              <a:ext uri="{FF2B5EF4-FFF2-40B4-BE49-F238E27FC236}">
                <a16:creationId xmlns:a16="http://schemas.microsoft.com/office/drawing/2014/main" id="{8B15CD5D-A8AC-4A9D-9FB3-FBD605C3E468}"/>
              </a:ext>
            </a:extLst>
          </p:cNvPr>
          <p:cNvSpPr>
            <a:spLocks noGrp="1"/>
          </p:cNvSpPr>
          <p:nvPr>
            <p:ph type="title"/>
          </p:nvPr>
        </p:nvSpPr>
        <p:spPr>
          <a:xfrm>
            <a:off x="727332" y="26586"/>
            <a:ext cx="5722034" cy="652131"/>
          </a:xfrm>
          <a:solidFill>
            <a:schemeClr val="tx2">
              <a:lumMod val="10000"/>
              <a:lumOff val="90000"/>
            </a:schemeClr>
          </a:solidFill>
        </p:spPr>
        <p:txBody>
          <a:bodyPr>
            <a:normAutofit fontScale="90000"/>
          </a:bodyPr>
          <a:lstStyle/>
          <a:p>
            <a:r>
              <a:rPr lang="en-GB" u="sng" dirty="0"/>
              <a:t>Poetry Comparison</a:t>
            </a:r>
          </a:p>
        </p:txBody>
      </p:sp>
      <p:sp>
        <p:nvSpPr>
          <p:cNvPr id="8" name="Content Placeholder 7">
            <a:extLst>
              <a:ext uri="{FF2B5EF4-FFF2-40B4-BE49-F238E27FC236}">
                <a16:creationId xmlns:a16="http://schemas.microsoft.com/office/drawing/2014/main" id="{1259D0EF-27C3-449D-8309-66CC875D0F82}"/>
              </a:ext>
            </a:extLst>
          </p:cNvPr>
          <p:cNvSpPr>
            <a:spLocks noGrp="1"/>
          </p:cNvSpPr>
          <p:nvPr>
            <p:ph idx="1"/>
          </p:nvPr>
        </p:nvSpPr>
        <p:spPr>
          <a:xfrm>
            <a:off x="834887" y="901148"/>
            <a:ext cx="11251096" cy="5817703"/>
          </a:xfrm>
          <a:solidFill>
            <a:schemeClr val="tx2">
              <a:lumMod val="10000"/>
              <a:lumOff val="90000"/>
            </a:schemeClr>
          </a:solidFill>
        </p:spPr>
        <p:txBody>
          <a:bodyPr/>
          <a:lstStyle/>
          <a:p>
            <a:pPr marL="0" indent="0">
              <a:buNone/>
            </a:pPr>
            <a:r>
              <a:rPr lang="en-GB" b="1" dirty="0"/>
              <a:t>What are the similarities and differences between ‘Dulce et Decorum Est’ and Mametz Wood? </a:t>
            </a:r>
          </a:p>
          <a:p>
            <a:pPr marL="0" indent="0">
              <a:buNone/>
            </a:pPr>
            <a:r>
              <a:rPr lang="en-GB" dirty="0"/>
              <a:t>Draw the following into your book. Similarities should be placed in the middle and differences at the sides.</a:t>
            </a:r>
          </a:p>
          <a:p>
            <a:pPr marL="0" indent="0">
              <a:buNone/>
            </a:pPr>
            <a:endParaRPr lang="en-GB" dirty="0"/>
          </a:p>
          <a:p>
            <a:pPr marL="0" indent="0">
              <a:buNone/>
            </a:pPr>
            <a:r>
              <a:rPr lang="en-GB" dirty="0"/>
              <a:t>Mametz Wood</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r>
              <a:rPr lang="en-GB" dirty="0"/>
              <a:t>									      Dulce et Decorum Est</a:t>
            </a:r>
          </a:p>
        </p:txBody>
      </p:sp>
      <p:sp>
        <p:nvSpPr>
          <p:cNvPr id="5" name="TextBox 4">
            <a:extLst>
              <a:ext uri="{FF2B5EF4-FFF2-40B4-BE49-F238E27FC236}">
                <a16:creationId xmlns:a16="http://schemas.microsoft.com/office/drawing/2014/main" id="{7BDE7B62-43B4-44ED-9372-17EBF68105C8}"/>
              </a:ext>
            </a:extLst>
          </p:cNvPr>
          <p:cNvSpPr txBox="1"/>
          <p:nvPr/>
        </p:nvSpPr>
        <p:spPr>
          <a:xfrm rot="16200000">
            <a:off x="-3075058" y="3075056"/>
            <a:ext cx="6858002" cy="707886"/>
          </a:xfrm>
          <a:prstGeom prst="rect">
            <a:avLst/>
          </a:prstGeom>
          <a:solidFill>
            <a:srgbClr val="7030A0"/>
          </a:solidFill>
        </p:spPr>
        <p:txBody>
          <a:bodyPr wrap="square" rtlCol="0">
            <a:spAutoFit/>
          </a:bodyPr>
          <a:lstStyle/>
          <a:p>
            <a:pPr algn="ctr"/>
            <a:r>
              <a:rPr lang="en-GB" sz="4000" b="1" dirty="0">
                <a:solidFill>
                  <a:schemeClr val="bg1"/>
                </a:solidFill>
                <a:latin typeface="Century Gothic" panose="020B0502020202020204" pitchFamily="34" charset="0"/>
              </a:rPr>
              <a:t>Do Now</a:t>
            </a:r>
          </a:p>
        </p:txBody>
      </p:sp>
      <p:cxnSp>
        <p:nvCxnSpPr>
          <p:cNvPr id="12" name="Straight Connector 11">
            <a:extLst>
              <a:ext uri="{FF2B5EF4-FFF2-40B4-BE49-F238E27FC236}">
                <a16:creationId xmlns:a16="http://schemas.microsoft.com/office/drawing/2014/main" id="{CB7526F3-6144-4233-92AC-F1654AE01DDE}"/>
              </a:ext>
            </a:extLst>
          </p:cNvPr>
          <p:cNvCxnSpPr/>
          <p:nvPr/>
        </p:nvCxnSpPr>
        <p:spPr>
          <a:xfrm flipH="1">
            <a:off x="980661" y="1964633"/>
            <a:ext cx="7142921" cy="2928731"/>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FF44535-83FD-45A9-945D-3BC071729BEC}"/>
              </a:ext>
            </a:extLst>
          </p:cNvPr>
          <p:cNvCxnSpPr>
            <a:cxnSpLocks/>
          </p:cNvCxnSpPr>
          <p:nvPr/>
        </p:nvCxnSpPr>
        <p:spPr>
          <a:xfrm flipH="1">
            <a:off x="6626086" y="4229097"/>
            <a:ext cx="5459897" cy="2489754"/>
          </a:xfrm>
          <a:prstGeom prst="line">
            <a:avLst/>
          </a:prstGeom>
          <a:ln w="508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2021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flag&#10;&#10;Description automatically generated">
            <a:extLst>
              <a:ext uri="{FF2B5EF4-FFF2-40B4-BE49-F238E27FC236}">
                <a16:creationId xmlns:a16="http://schemas.microsoft.com/office/drawing/2014/main" id="{42974A4F-4485-4D10-A212-5E0AC6447AB0}"/>
              </a:ext>
            </a:extLst>
          </p:cNvPr>
          <p:cNvPicPr>
            <a:picLocks noChangeAspect="1"/>
          </p:cNvPicPr>
          <p:nvPr/>
        </p:nvPicPr>
        <p:blipFill rotWithShape="1">
          <a:blip r:embed="rId2"/>
          <a:srcRect t="18023" b="3306"/>
          <a:stretch/>
        </p:blipFill>
        <p:spPr>
          <a:xfrm>
            <a:off x="-1154" y="10"/>
            <a:ext cx="12192000" cy="6857990"/>
          </a:xfrm>
          <a:prstGeom prst="rect">
            <a:avLst/>
          </a:prstGeom>
        </p:spPr>
      </p:pic>
      <p:sp>
        <p:nvSpPr>
          <p:cNvPr id="6" name="Title 5">
            <a:extLst>
              <a:ext uri="{FF2B5EF4-FFF2-40B4-BE49-F238E27FC236}">
                <a16:creationId xmlns:a16="http://schemas.microsoft.com/office/drawing/2014/main" id="{8B15CD5D-A8AC-4A9D-9FB3-FBD605C3E468}"/>
              </a:ext>
            </a:extLst>
          </p:cNvPr>
          <p:cNvSpPr>
            <a:spLocks noGrp="1"/>
          </p:cNvSpPr>
          <p:nvPr>
            <p:ph type="title"/>
          </p:nvPr>
        </p:nvSpPr>
        <p:spPr>
          <a:xfrm>
            <a:off x="1046153" y="0"/>
            <a:ext cx="10828564" cy="735413"/>
          </a:xfrm>
          <a:solidFill>
            <a:schemeClr val="tx2">
              <a:lumMod val="10000"/>
              <a:lumOff val="90000"/>
            </a:schemeClr>
          </a:solidFill>
        </p:spPr>
        <p:txBody>
          <a:bodyPr>
            <a:noAutofit/>
          </a:bodyPr>
          <a:lstStyle/>
          <a:p>
            <a:r>
              <a:rPr lang="en-GB" sz="3600" u="sng" dirty="0"/>
              <a:t>How could these quotations be linked?</a:t>
            </a:r>
          </a:p>
        </p:txBody>
      </p:sp>
      <p:sp>
        <p:nvSpPr>
          <p:cNvPr id="8" name="Content Placeholder 7">
            <a:extLst>
              <a:ext uri="{FF2B5EF4-FFF2-40B4-BE49-F238E27FC236}">
                <a16:creationId xmlns:a16="http://schemas.microsoft.com/office/drawing/2014/main" id="{1259D0EF-27C3-449D-8309-66CC875D0F82}"/>
              </a:ext>
            </a:extLst>
          </p:cNvPr>
          <p:cNvSpPr>
            <a:spLocks noGrp="1"/>
          </p:cNvSpPr>
          <p:nvPr>
            <p:ph idx="1"/>
          </p:nvPr>
        </p:nvSpPr>
        <p:spPr>
          <a:xfrm>
            <a:off x="834887" y="901148"/>
            <a:ext cx="11251096" cy="5817703"/>
          </a:xfrm>
          <a:solidFill>
            <a:schemeClr val="tx2">
              <a:lumMod val="10000"/>
              <a:lumOff val="90000"/>
            </a:schemeClr>
          </a:solidFill>
        </p:spPr>
        <p:txBody>
          <a:bodyPr/>
          <a:lstStyle/>
          <a:p>
            <a:pPr marL="0" indent="0">
              <a:buNone/>
            </a:pPr>
            <a:r>
              <a:rPr lang="en-GB" sz="4400" dirty="0">
                <a:solidFill>
                  <a:srgbClr val="FF0000"/>
                </a:solidFill>
              </a:rPr>
              <a:t>MW – “Where they were told  to walk not run.”</a:t>
            </a:r>
          </a:p>
          <a:p>
            <a:pPr marL="0" indent="0">
              <a:buNone/>
            </a:pPr>
            <a:r>
              <a:rPr lang="en-GB" sz="4400" dirty="0">
                <a:solidFill>
                  <a:srgbClr val="002060"/>
                </a:solidFill>
              </a:rPr>
              <a:t>DEDE – “Children ardent for some desperate glory”</a:t>
            </a:r>
          </a:p>
          <a:p>
            <a:pPr marL="0" indent="0">
              <a:buNone/>
            </a:pPr>
            <a:endParaRPr lang="en-GB" sz="4400" dirty="0">
              <a:solidFill>
                <a:srgbClr val="002060"/>
              </a:solidFill>
            </a:endParaRPr>
          </a:p>
          <a:p>
            <a:pPr marL="0" indent="0">
              <a:buNone/>
            </a:pPr>
            <a:r>
              <a:rPr lang="en-GB" sz="4400" dirty="0">
                <a:solidFill>
                  <a:srgbClr val="00B0F0"/>
                </a:solidFill>
              </a:rPr>
              <a:t>Connection: </a:t>
            </a:r>
          </a:p>
          <a:p>
            <a:pPr marL="0" indent="0">
              <a:buNone/>
            </a:pPr>
            <a:endParaRPr lang="en-GB" sz="4400" dirty="0">
              <a:solidFill>
                <a:srgbClr val="FF0000"/>
              </a:solidFill>
            </a:endParaRPr>
          </a:p>
          <a:p>
            <a:pPr marL="0" indent="0">
              <a:buNone/>
            </a:pPr>
            <a:endParaRPr lang="en-GB" dirty="0"/>
          </a:p>
        </p:txBody>
      </p:sp>
      <p:sp>
        <p:nvSpPr>
          <p:cNvPr id="5" name="TextBox 4">
            <a:extLst>
              <a:ext uri="{FF2B5EF4-FFF2-40B4-BE49-F238E27FC236}">
                <a16:creationId xmlns:a16="http://schemas.microsoft.com/office/drawing/2014/main" id="{7BDE7B62-43B4-44ED-9372-17EBF68105C8}"/>
              </a:ext>
            </a:extLst>
          </p:cNvPr>
          <p:cNvSpPr txBox="1"/>
          <p:nvPr/>
        </p:nvSpPr>
        <p:spPr>
          <a:xfrm rot="16200000">
            <a:off x="-3075058" y="3075056"/>
            <a:ext cx="6858002" cy="707886"/>
          </a:xfrm>
          <a:prstGeom prst="rect">
            <a:avLst/>
          </a:prstGeom>
          <a:solidFill>
            <a:srgbClr val="7030A0"/>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spTree>
    <p:extLst>
      <p:ext uri="{BB962C8B-B14F-4D97-AF65-F5344CB8AC3E}">
        <p14:creationId xmlns:p14="http://schemas.microsoft.com/office/powerpoint/2010/main" val="2568624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flag&#10;&#10;Description automatically generated">
            <a:extLst>
              <a:ext uri="{FF2B5EF4-FFF2-40B4-BE49-F238E27FC236}">
                <a16:creationId xmlns:a16="http://schemas.microsoft.com/office/drawing/2014/main" id="{42974A4F-4485-4D10-A212-5E0AC6447AB0}"/>
              </a:ext>
            </a:extLst>
          </p:cNvPr>
          <p:cNvPicPr>
            <a:picLocks noChangeAspect="1"/>
          </p:cNvPicPr>
          <p:nvPr/>
        </p:nvPicPr>
        <p:blipFill rotWithShape="1">
          <a:blip r:embed="rId2"/>
          <a:srcRect t="18023" b="3306"/>
          <a:stretch/>
        </p:blipFill>
        <p:spPr>
          <a:xfrm>
            <a:off x="-1154" y="10"/>
            <a:ext cx="12192000" cy="6857990"/>
          </a:xfrm>
          <a:prstGeom prst="rect">
            <a:avLst/>
          </a:prstGeom>
        </p:spPr>
      </p:pic>
      <p:sp>
        <p:nvSpPr>
          <p:cNvPr id="6" name="Title 5">
            <a:extLst>
              <a:ext uri="{FF2B5EF4-FFF2-40B4-BE49-F238E27FC236}">
                <a16:creationId xmlns:a16="http://schemas.microsoft.com/office/drawing/2014/main" id="{8B15CD5D-A8AC-4A9D-9FB3-FBD605C3E468}"/>
              </a:ext>
            </a:extLst>
          </p:cNvPr>
          <p:cNvSpPr>
            <a:spLocks noGrp="1"/>
          </p:cNvSpPr>
          <p:nvPr>
            <p:ph type="title"/>
          </p:nvPr>
        </p:nvSpPr>
        <p:spPr>
          <a:xfrm>
            <a:off x="730024" y="0"/>
            <a:ext cx="11355959" cy="901148"/>
          </a:xfrm>
          <a:solidFill>
            <a:schemeClr val="tx2">
              <a:lumMod val="10000"/>
              <a:lumOff val="90000"/>
            </a:schemeClr>
          </a:solidFill>
        </p:spPr>
        <p:txBody>
          <a:bodyPr>
            <a:noAutofit/>
          </a:bodyPr>
          <a:lstStyle/>
          <a:p>
            <a:r>
              <a:rPr lang="en-GB" sz="2800" u="sng" dirty="0"/>
              <a:t>Compare the presentation of war in ‘Mametz Wood’ and ‘Dulce et decorum </a:t>
            </a:r>
            <a:r>
              <a:rPr lang="en-GB" sz="2800" u="sng" dirty="0" err="1"/>
              <a:t>est</a:t>
            </a:r>
            <a:r>
              <a:rPr lang="en-GB" sz="2800" u="sng" dirty="0"/>
              <a:t>’.</a:t>
            </a:r>
          </a:p>
        </p:txBody>
      </p:sp>
      <p:sp>
        <p:nvSpPr>
          <p:cNvPr id="5" name="TextBox 4">
            <a:extLst>
              <a:ext uri="{FF2B5EF4-FFF2-40B4-BE49-F238E27FC236}">
                <a16:creationId xmlns:a16="http://schemas.microsoft.com/office/drawing/2014/main" id="{7BDE7B62-43B4-44ED-9372-17EBF68105C8}"/>
              </a:ext>
            </a:extLst>
          </p:cNvPr>
          <p:cNvSpPr txBox="1"/>
          <p:nvPr/>
        </p:nvSpPr>
        <p:spPr>
          <a:xfrm rot="16200000">
            <a:off x="-3075058" y="3075056"/>
            <a:ext cx="6858002" cy="707886"/>
          </a:xfrm>
          <a:prstGeom prst="rect">
            <a:avLst/>
          </a:prstGeom>
          <a:solidFill>
            <a:srgbClr val="7030A0"/>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graphicFrame>
        <p:nvGraphicFramePr>
          <p:cNvPr id="12" name="Table 12">
            <a:extLst>
              <a:ext uri="{FF2B5EF4-FFF2-40B4-BE49-F238E27FC236}">
                <a16:creationId xmlns:a16="http://schemas.microsoft.com/office/drawing/2014/main" id="{A40708D2-3163-4DAE-8CF8-B6CBF95ABA14}"/>
              </a:ext>
            </a:extLst>
          </p:cNvPr>
          <p:cNvGraphicFramePr>
            <a:graphicFrameLocks noGrp="1"/>
          </p:cNvGraphicFramePr>
          <p:nvPr>
            <p:ph idx="1"/>
            <p:extLst>
              <p:ext uri="{D42A27DB-BD31-4B8C-83A1-F6EECF244321}">
                <p14:modId xmlns:p14="http://schemas.microsoft.com/office/powerpoint/2010/main" val="2243323113"/>
              </p:ext>
            </p:extLst>
          </p:nvPr>
        </p:nvGraphicFramePr>
        <p:xfrm>
          <a:off x="850371" y="1530931"/>
          <a:ext cx="11115263" cy="4697286"/>
        </p:xfrm>
        <a:graphic>
          <a:graphicData uri="http://schemas.openxmlformats.org/drawingml/2006/table">
            <a:tbl>
              <a:tblPr firstRow="1" bandRow="1">
                <a:tableStyleId>{21E4AEA4-8DFA-4A89-87EB-49C32662AFE0}</a:tableStyleId>
              </a:tblPr>
              <a:tblGrid>
                <a:gridCol w="1852544">
                  <a:extLst>
                    <a:ext uri="{9D8B030D-6E8A-4147-A177-3AD203B41FA5}">
                      <a16:colId xmlns:a16="http://schemas.microsoft.com/office/drawing/2014/main" val="1897079022"/>
                    </a:ext>
                  </a:extLst>
                </a:gridCol>
                <a:gridCol w="1876087">
                  <a:extLst>
                    <a:ext uri="{9D8B030D-6E8A-4147-A177-3AD203B41FA5}">
                      <a16:colId xmlns:a16="http://schemas.microsoft.com/office/drawing/2014/main" val="3493445249"/>
                    </a:ext>
                  </a:extLst>
                </a:gridCol>
                <a:gridCol w="1829000">
                  <a:extLst>
                    <a:ext uri="{9D8B030D-6E8A-4147-A177-3AD203B41FA5}">
                      <a16:colId xmlns:a16="http://schemas.microsoft.com/office/drawing/2014/main" val="3943576222"/>
                    </a:ext>
                  </a:extLst>
                </a:gridCol>
                <a:gridCol w="1852544">
                  <a:extLst>
                    <a:ext uri="{9D8B030D-6E8A-4147-A177-3AD203B41FA5}">
                      <a16:colId xmlns:a16="http://schemas.microsoft.com/office/drawing/2014/main" val="2633693909"/>
                    </a:ext>
                  </a:extLst>
                </a:gridCol>
                <a:gridCol w="1852544">
                  <a:extLst>
                    <a:ext uri="{9D8B030D-6E8A-4147-A177-3AD203B41FA5}">
                      <a16:colId xmlns:a16="http://schemas.microsoft.com/office/drawing/2014/main" val="1792301713"/>
                    </a:ext>
                  </a:extLst>
                </a:gridCol>
                <a:gridCol w="1852544">
                  <a:extLst>
                    <a:ext uri="{9D8B030D-6E8A-4147-A177-3AD203B41FA5}">
                      <a16:colId xmlns:a16="http://schemas.microsoft.com/office/drawing/2014/main" val="4205404309"/>
                    </a:ext>
                  </a:extLst>
                </a:gridCol>
              </a:tblGrid>
              <a:tr h="370840">
                <a:tc>
                  <a:txBody>
                    <a:bodyPr/>
                    <a:lstStyle/>
                    <a:p>
                      <a:pPr algn="ctr">
                        <a:lnSpc>
                          <a:spcPct val="107000"/>
                        </a:lnSpc>
                        <a:spcAft>
                          <a:spcPts val="800"/>
                        </a:spcAft>
                      </a:pPr>
                      <a:r>
                        <a:rPr lang="en-GB" sz="2400" u="sng" dirty="0">
                          <a:effectLst/>
                          <a:latin typeface="Calibri" panose="020F0502020204030204" pitchFamily="34" charset="0"/>
                          <a:ea typeface="Calibri" panose="020F0502020204030204" pitchFamily="34" charset="0"/>
                          <a:cs typeface="Times New Roman" panose="02020603050405020304" pitchFamily="18" charset="0"/>
                        </a:rPr>
                        <a:t>What is the similarity?</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400" u="sng">
                          <a:effectLst/>
                          <a:latin typeface="Calibri" panose="020F0502020204030204" pitchFamily="34" charset="0"/>
                          <a:ea typeface="Calibri" panose="020F0502020204030204" pitchFamily="34" charset="0"/>
                          <a:cs typeface="Times New Roman" panose="02020603050405020304" pitchFamily="18" charset="0"/>
                        </a:rPr>
                        <a:t>MW Quotation</a:t>
                      </a:r>
                      <a:endParaRPr lang="en-GB"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400" u="sng">
                          <a:effectLst/>
                          <a:latin typeface="Calibri" panose="020F0502020204030204" pitchFamily="34" charset="0"/>
                          <a:ea typeface="Calibri" panose="020F0502020204030204" pitchFamily="34" charset="0"/>
                          <a:cs typeface="Times New Roman" panose="02020603050405020304" pitchFamily="18" charset="0"/>
                        </a:rPr>
                        <a:t>MW Effect</a:t>
                      </a:r>
                      <a:endParaRPr lang="en-GB"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400" u="sng">
                          <a:effectLst/>
                          <a:latin typeface="Calibri" panose="020F0502020204030204" pitchFamily="34" charset="0"/>
                          <a:ea typeface="Calibri" panose="020F0502020204030204" pitchFamily="34" charset="0"/>
                          <a:cs typeface="Times New Roman" panose="02020603050405020304" pitchFamily="18" charset="0"/>
                        </a:rPr>
                        <a:t>DEDE Quotation</a:t>
                      </a:r>
                      <a:endParaRPr lang="en-GB"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400" u="sng">
                          <a:effectLst/>
                          <a:latin typeface="Calibri" panose="020F0502020204030204" pitchFamily="34" charset="0"/>
                          <a:ea typeface="Calibri" panose="020F0502020204030204" pitchFamily="34" charset="0"/>
                          <a:cs typeface="Times New Roman" panose="02020603050405020304" pitchFamily="18" charset="0"/>
                        </a:rPr>
                        <a:t>DEDE Effect</a:t>
                      </a:r>
                      <a:endParaRPr lang="en-GB"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400" u="sng" dirty="0">
                          <a:effectLst/>
                          <a:latin typeface="Calibri" panose="020F0502020204030204" pitchFamily="34" charset="0"/>
                          <a:ea typeface="Calibri" panose="020F0502020204030204" pitchFamily="34" charset="0"/>
                          <a:cs typeface="Times New Roman" panose="02020603050405020304" pitchFamily="18" charset="0"/>
                        </a:rPr>
                        <a:t>Link between the messages</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69764521"/>
                  </a:ext>
                </a:extLst>
              </a:tr>
              <a:tr h="370840">
                <a:tc>
                  <a:txBody>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3265394298"/>
                  </a:ext>
                </a:extLst>
              </a:tr>
            </a:tbl>
          </a:graphicData>
        </a:graphic>
      </p:graphicFrame>
    </p:spTree>
    <p:extLst>
      <p:ext uri="{BB962C8B-B14F-4D97-AF65-F5344CB8AC3E}">
        <p14:creationId xmlns:p14="http://schemas.microsoft.com/office/powerpoint/2010/main" val="3185268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flag&#10;&#10;Description automatically generated">
            <a:extLst>
              <a:ext uri="{FF2B5EF4-FFF2-40B4-BE49-F238E27FC236}">
                <a16:creationId xmlns:a16="http://schemas.microsoft.com/office/drawing/2014/main" id="{42974A4F-4485-4D10-A212-5E0AC6447AB0}"/>
              </a:ext>
            </a:extLst>
          </p:cNvPr>
          <p:cNvPicPr>
            <a:picLocks noChangeAspect="1"/>
          </p:cNvPicPr>
          <p:nvPr/>
        </p:nvPicPr>
        <p:blipFill rotWithShape="1">
          <a:blip r:embed="rId2"/>
          <a:srcRect t="18023" b="3306"/>
          <a:stretch/>
        </p:blipFill>
        <p:spPr>
          <a:xfrm>
            <a:off x="-1154" y="10"/>
            <a:ext cx="12192000" cy="6857990"/>
          </a:xfrm>
          <a:prstGeom prst="rect">
            <a:avLst/>
          </a:prstGeom>
        </p:spPr>
      </p:pic>
      <p:sp>
        <p:nvSpPr>
          <p:cNvPr id="6" name="Title 5">
            <a:extLst>
              <a:ext uri="{FF2B5EF4-FFF2-40B4-BE49-F238E27FC236}">
                <a16:creationId xmlns:a16="http://schemas.microsoft.com/office/drawing/2014/main" id="{8B15CD5D-A8AC-4A9D-9FB3-FBD605C3E468}"/>
              </a:ext>
            </a:extLst>
          </p:cNvPr>
          <p:cNvSpPr>
            <a:spLocks noGrp="1"/>
          </p:cNvSpPr>
          <p:nvPr>
            <p:ph type="title"/>
          </p:nvPr>
        </p:nvSpPr>
        <p:spPr>
          <a:xfrm>
            <a:off x="730024" y="0"/>
            <a:ext cx="11355959" cy="901148"/>
          </a:xfrm>
          <a:solidFill>
            <a:schemeClr val="tx2">
              <a:lumMod val="10000"/>
              <a:lumOff val="90000"/>
            </a:schemeClr>
          </a:solidFill>
        </p:spPr>
        <p:txBody>
          <a:bodyPr>
            <a:noAutofit/>
          </a:bodyPr>
          <a:lstStyle/>
          <a:p>
            <a:r>
              <a:rPr lang="en-GB" sz="2800" u="sng" dirty="0"/>
              <a:t>Compare the presentation of war in ‘Mametz Wood’ and ‘Dulce et decorum </a:t>
            </a:r>
            <a:r>
              <a:rPr lang="en-GB" sz="2800" u="sng" dirty="0" err="1"/>
              <a:t>est</a:t>
            </a:r>
            <a:r>
              <a:rPr lang="en-GB" sz="2800" u="sng" dirty="0"/>
              <a:t>’.</a:t>
            </a:r>
          </a:p>
        </p:txBody>
      </p:sp>
      <p:sp>
        <p:nvSpPr>
          <p:cNvPr id="5" name="TextBox 4">
            <a:extLst>
              <a:ext uri="{FF2B5EF4-FFF2-40B4-BE49-F238E27FC236}">
                <a16:creationId xmlns:a16="http://schemas.microsoft.com/office/drawing/2014/main" id="{7BDE7B62-43B4-44ED-9372-17EBF68105C8}"/>
              </a:ext>
            </a:extLst>
          </p:cNvPr>
          <p:cNvSpPr txBox="1"/>
          <p:nvPr/>
        </p:nvSpPr>
        <p:spPr>
          <a:xfrm rot="16200000">
            <a:off x="-3075058" y="3075056"/>
            <a:ext cx="6858002" cy="707886"/>
          </a:xfrm>
          <a:prstGeom prst="rect">
            <a:avLst/>
          </a:prstGeom>
          <a:solidFill>
            <a:srgbClr val="7030A0"/>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sp>
        <p:nvSpPr>
          <p:cNvPr id="3" name="Content Placeholder 2">
            <a:extLst>
              <a:ext uri="{FF2B5EF4-FFF2-40B4-BE49-F238E27FC236}">
                <a16:creationId xmlns:a16="http://schemas.microsoft.com/office/drawing/2014/main" id="{D9BE18E4-D517-4D07-AF10-9F8BAFB0CE61}"/>
              </a:ext>
            </a:extLst>
          </p:cNvPr>
          <p:cNvSpPr>
            <a:spLocks noGrp="1"/>
          </p:cNvSpPr>
          <p:nvPr>
            <p:ph idx="1"/>
          </p:nvPr>
        </p:nvSpPr>
        <p:spPr>
          <a:xfrm>
            <a:off x="2988942" y="1036983"/>
            <a:ext cx="6838122" cy="5685182"/>
          </a:xfrm>
          <a:solidFill>
            <a:schemeClr val="tx2">
              <a:lumMod val="10000"/>
              <a:lumOff val="90000"/>
            </a:schemeClr>
          </a:solidFill>
        </p:spPr>
        <p:txBody>
          <a:bodyPr>
            <a:normAutofit fontScale="92500" lnSpcReduction="20000"/>
          </a:bodyPr>
          <a:lstStyle/>
          <a:p>
            <a:pPr marL="0" indent="0">
              <a:buNone/>
            </a:pPr>
            <a:r>
              <a:rPr lang="en-GB" sz="3300" u="sng" dirty="0"/>
              <a:t>Comparisons to consider: </a:t>
            </a:r>
          </a:p>
          <a:p>
            <a:pPr marL="514350" indent="-514350">
              <a:buFont typeface="+mj-lt"/>
              <a:buAutoNum type="arabicPeriod"/>
            </a:pPr>
            <a:r>
              <a:rPr lang="en-GB" sz="3300" dirty="0"/>
              <a:t>Violence of war</a:t>
            </a:r>
          </a:p>
          <a:p>
            <a:pPr marL="514350" indent="-514350">
              <a:buFont typeface="+mj-lt"/>
              <a:buAutoNum type="arabicPeriod"/>
            </a:pPr>
            <a:r>
              <a:rPr lang="en-GB" sz="3300" dirty="0"/>
              <a:t>Injuries created by war</a:t>
            </a:r>
          </a:p>
          <a:p>
            <a:pPr marL="514350" indent="-514350">
              <a:buFont typeface="+mj-lt"/>
              <a:buAutoNum type="arabicPeriod"/>
            </a:pPr>
            <a:r>
              <a:rPr lang="en-GB" sz="3300" dirty="0"/>
              <a:t>Mental effects of war</a:t>
            </a:r>
          </a:p>
          <a:p>
            <a:pPr marL="514350" indent="-514350">
              <a:buFont typeface="+mj-lt"/>
              <a:buAutoNum type="arabicPeriod"/>
            </a:pPr>
            <a:r>
              <a:rPr lang="en-GB" sz="3300" dirty="0"/>
              <a:t>Long lasting effects of war</a:t>
            </a:r>
          </a:p>
          <a:p>
            <a:pPr marL="514350" indent="-514350">
              <a:buFont typeface="+mj-lt"/>
              <a:buAutoNum type="arabicPeriod"/>
            </a:pPr>
            <a:r>
              <a:rPr lang="en-GB" sz="3300" dirty="0"/>
              <a:t>Effects on the public</a:t>
            </a:r>
          </a:p>
          <a:p>
            <a:pPr marL="514350" indent="-514350">
              <a:buFont typeface="+mj-lt"/>
              <a:buAutoNum type="arabicPeriod"/>
            </a:pPr>
            <a:r>
              <a:rPr lang="en-GB" sz="3300" dirty="0"/>
              <a:t>Soldiers seen as innocent and vulnerable </a:t>
            </a:r>
          </a:p>
          <a:p>
            <a:pPr marL="514350" indent="-514350">
              <a:buFont typeface="+mj-lt"/>
              <a:buAutoNum type="arabicPeriod"/>
            </a:pPr>
            <a:r>
              <a:rPr lang="en-GB" sz="3300" dirty="0"/>
              <a:t>Those in charge to blame </a:t>
            </a:r>
          </a:p>
          <a:p>
            <a:pPr marL="514350" indent="-514350">
              <a:buFont typeface="+mj-lt"/>
              <a:buAutoNum type="arabicPeriod"/>
            </a:pPr>
            <a:r>
              <a:rPr lang="en-GB" sz="3300" dirty="0">
                <a:solidFill>
                  <a:srgbClr val="FF0000"/>
                </a:solidFill>
              </a:rPr>
              <a:t>Use of language devices </a:t>
            </a:r>
          </a:p>
          <a:p>
            <a:pPr marL="514350" indent="-514350">
              <a:buFont typeface="+mj-lt"/>
              <a:buAutoNum type="arabicPeriod"/>
            </a:pPr>
            <a:r>
              <a:rPr lang="en-GB" sz="3300" dirty="0">
                <a:solidFill>
                  <a:srgbClr val="FF0000"/>
                </a:solidFill>
              </a:rPr>
              <a:t>Use of language </a:t>
            </a:r>
          </a:p>
          <a:p>
            <a:pPr marL="514350" indent="-514350">
              <a:buFont typeface="+mj-lt"/>
              <a:buAutoNum type="arabicPeriod"/>
            </a:pPr>
            <a:r>
              <a:rPr lang="en-GB" sz="3300" dirty="0">
                <a:solidFill>
                  <a:srgbClr val="FF0000"/>
                </a:solidFill>
              </a:rPr>
              <a:t>Use of structure</a:t>
            </a:r>
          </a:p>
          <a:p>
            <a:pPr marL="0" indent="0">
              <a:buNone/>
            </a:pPr>
            <a:endParaRPr lang="en-GB" dirty="0"/>
          </a:p>
        </p:txBody>
      </p:sp>
    </p:spTree>
    <p:extLst>
      <p:ext uri="{BB962C8B-B14F-4D97-AF65-F5344CB8AC3E}">
        <p14:creationId xmlns:p14="http://schemas.microsoft.com/office/powerpoint/2010/main" val="464680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flag&#10;&#10;Description automatically generated">
            <a:extLst>
              <a:ext uri="{FF2B5EF4-FFF2-40B4-BE49-F238E27FC236}">
                <a16:creationId xmlns:a16="http://schemas.microsoft.com/office/drawing/2014/main" id="{42974A4F-4485-4D10-A212-5E0AC6447AB0}"/>
              </a:ext>
            </a:extLst>
          </p:cNvPr>
          <p:cNvPicPr>
            <a:picLocks noChangeAspect="1"/>
          </p:cNvPicPr>
          <p:nvPr/>
        </p:nvPicPr>
        <p:blipFill rotWithShape="1">
          <a:blip r:embed="rId2"/>
          <a:srcRect t="18023" b="3306"/>
          <a:stretch/>
        </p:blipFill>
        <p:spPr>
          <a:xfrm>
            <a:off x="-1154" y="10"/>
            <a:ext cx="12192000" cy="6857990"/>
          </a:xfrm>
          <a:prstGeom prst="rect">
            <a:avLst/>
          </a:prstGeom>
        </p:spPr>
      </p:pic>
      <p:sp>
        <p:nvSpPr>
          <p:cNvPr id="6" name="Title 5">
            <a:extLst>
              <a:ext uri="{FF2B5EF4-FFF2-40B4-BE49-F238E27FC236}">
                <a16:creationId xmlns:a16="http://schemas.microsoft.com/office/drawing/2014/main" id="{8B15CD5D-A8AC-4A9D-9FB3-FBD605C3E468}"/>
              </a:ext>
            </a:extLst>
          </p:cNvPr>
          <p:cNvSpPr>
            <a:spLocks noGrp="1"/>
          </p:cNvSpPr>
          <p:nvPr>
            <p:ph type="title"/>
          </p:nvPr>
        </p:nvSpPr>
        <p:spPr>
          <a:xfrm>
            <a:off x="730024" y="0"/>
            <a:ext cx="11355959" cy="901148"/>
          </a:xfrm>
          <a:solidFill>
            <a:schemeClr val="tx2">
              <a:lumMod val="10000"/>
              <a:lumOff val="90000"/>
            </a:schemeClr>
          </a:solidFill>
        </p:spPr>
        <p:txBody>
          <a:bodyPr>
            <a:noAutofit/>
          </a:bodyPr>
          <a:lstStyle/>
          <a:p>
            <a:r>
              <a:rPr lang="en-GB" sz="2800" u="sng" dirty="0"/>
              <a:t>Compare the presentation of war in ‘Mametz Wood’ and ‘Dulce et decorum </a:t>
            </a:r>
            <a:r>
              <a:rPr lang="en-GB" sz="2800" u="sng" dirty="0" err="1"/>
              <a:t>est</a:t>
            </a:r>
            <a:r>
              <a:rPr lang="en-GB" sz="2800" u="sng" dirty="0"/>
              <a:t>’.</a:t>
            </a:r>
          </a:p>
        </p:txBody>
      </p:sp>
      <p:sp>
        <p:nvSpPr>
          <p:cNvPr id="5" name="TextBox 4">
            <a:extLst>
              <a:ext uri="{FF2B5EF4-FFF2-40B4-BE49-F238E27FC236}">
                <a16:creationId xmlns:a16="http://schemas.microsoft.com/office/drawing/2014/main" id="{7BDE7B62-43B4-44ED-9372-17EBF68105C8}"/>
              </a:ext>
            </a:extLst>
          </p:cNvPr>
          <p:cNvSpPr txBox="1"/>
          <p:nvPr/>
        </p:nvSpPr>
        <p:spPr>
          <a:xfrm rot="16200000">
            <a:off x="-3075058" y="3075056"/>
            <a:ext cx="6858002" cy="707886"/>
          </a:xfrm>
          <a:prstGeom prst="rect">
            <a:avLst/>
          </a:prstGeom>
          <a:solidFill>
            <a:srgbClr val="7030A0"/>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sp>
        <p:nvSpPr>
          <p:cNvPr id="3" name="Content Placeholder 2">
            <a:extLst>
              <a:ext uri="{FF2B5EF4-FFF2-40B4-BE49-F238E27FC236}">
                <a16:creationId xmlns:a16="http://schemas.microsoft.com/office/drawing/2014/main" id="{D9BE18E4-D517-4D07-AF10-9F8BAFB0CE61}"/>
              </a:ext>
            </a:extLst>
          </p:cNvPr>
          <p:cNvSpPr>
            <a:spLocks noGrp="1"/>
          </p:cNvSpPr>
          <p:nvPr>
            <p:ph idx="1"/>
          </p:nvPr>
        </p:nvSpPr>
        <p:spPr>
          <a:xfrm>
            <a:off x="914399" y="1036983"/>
            <a:ext cx="11025809" cy="5685182"/>
          </a:xfrm>
          <a:solidFill>
            <a:schemeClr val="tx2">
              <a:lumMod val="10000"/>
              <a:lumOff val="90000"/>
            </a:schemeClr>
          </a:solidFill>
        </p:spPr>
        <p:txBody>
          <a:bodyPr>
            <a:normAutofit lnSpcReduction="10000"/>
          </a:bodyPr>
          <a:lstStyle/>
          <a:p>
            <a:pPr marL="0" indent="0">
              <a:buNone/>
            </a:pPr>
            <a:r>
              <a:rPr lang="en-GB" sz="4000" dirty="0">
                <a:solidFill>
                  <a:srgbClr val="FF0000"/>
                </a:solidFill>
              </a:rPr>
              <a:t>Make notes on how the paragraph should be improved.</a:t>
            </a:r>
          </a:p>
          <a:p>
            <a:pPr marL="0" indent="0">
              <a:buNone/>
            </a:pPr>
            <a:endParaRPr lang="en-GB" sz="4000" dirty="0"/>
          </a:p>
          <a:p>
            <a:pPr marL="0" indent="0">
              <a:buNone/>
            </a:pPr>
            <a:r>
              <a:rPr lang="en-GB" sz="4000" dirty="0"/>
              <a:t>The two poems both describe the soldiers. In Mametz Wood the soldiers are described as being “told  to walk not run.” While in Dulce they are described as “Children ardent for some desperate glory”. These are similar because they both show that the soldiers are being told to do something even though they do not fully understand what war is really like.</a:t>
            </a:r>
          </a:p>
          <a:p>
            <a:pPr marL="0" indent="0">
              <a:buNone/>
            </a:pPr>
            <a:endParaRPr lang="en-GB" dirty="0"/>
          </a:p>
        </p:txBody>
      </p:sp>
    </p:spTree>
    <p:extLst>
      <p:ext uri="{BB962C8B-B14F-4D97-AF65-F5344CB8AC3E}">
        <p14:creationId xmlns:p14="http://schemas.microsoft.com/office/powerpoint/2010/main" val="2045170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flag&#10;&#10;Description automatically generated">
            <a:extLst>
              <a:ext uri="{FF2B5EF4-FFF2-40B4-BE49-F238E27FC236}">
                <a16:creationId xmlns:a16="http://schemas.microsoft.com/office/drawing/2014/main" id="{42974A4F-4485-4D10-A212-5E0AC6447AB0}"/>
              </a:ext>
            </a:extLst>
          </p:cNvPr>
          <p:cNvPicPr>
            <a:picLocks noChangeAspect="1"/>
          </p:cNvPicPr>
          <p:nvPr/>
        </p:nvPicPr>
        <p:blipFill rotWithShape="1">
          <a:blip r:embed="rId2"/>
          <a:srcRect t="18023" b="3306"/>
          <a:stretch/>
        </p:blipFill>
        <p:spPr>
          <a:xfrm>
            <a:off x="-1154" y="10"/>
            <a:ext cx="12192000" cy="6857990"/>
          </a:xfrm>
          <a:prstGeom prst="rect">
            <a:avLst/>
          </a:prstGeom>
        </p:spPr>
      </p:pic>
      <p:sp>
        <p:nvSpPr>
          <p:cNvPr id="6" name="Title 5">
            <a:extLst>
              <a:ext uri="{FF2B5EF4-FFF2-40B4-BE49-F238E27FC236}">
                <a16:creationId xmlns:a16="http://schemas.microsoft.com/office/drawing/2014/main" id="{8B15CD5D-A8AC-4A9D-9FB3-FBD605C3E468}"/>
              </a:ext>
            </a:extLst>
          </p:cNvPr>
          <p:cNvSpPr>
            <a:spLocks noGrp="1"/>
          </p:cNvSpPr>
          <p:nvPr>
            <p:ph type="title"/>
          </p:nvPr>
        </p:nvSpPr>
        <p:spPr>
          <a:xfrm>
            <a:off x="730024" y="0"/>
            <a:ext cx="11355959" cy="901148"/>
          </a:xfrm>
          <a:solidFill>
            <a:schemeClr val="tx2">
              <a:lumMod val="10000"/>
              <a:lumOff val="90000"/>
            </a:schemeClr>
          </a:solidFill>
        </p:spPr>
        <p:txBody>
          <a:bodyPr>
            <a:noAutofit/>
          </a:bodyPr>
          <a:lstStyle/>
          <a:p>
            <a:r>
              <a:rPr lang="en-GB" sz="2800" u="sng" dirty="0"/>
              <a:t>Compare the presentation of war in ‘Mametz Wood’ and ‘Dulce et decorum </a:t>
            </a:r>
            <a:r>
              <a:rPr lang="en-GB" sz="2800" u="sng" dirty="0" err="1"/>
              <a:t>est</a:t>
            </a:r>
            <a:r>
              <a:rPr lang="en-GB" sz="2800" u="sng" dirty="0"/>
              <a:t>’.</a:t>
            </a:r>
          </a:p>
        </p:txBody>
      </p:sp>
      <p:sp>
        <p:nvSpPr>
          <p:cNvPr id="5" name="TextBox 4">
            <a:extLst>
              <a:ext uri="{FF2B5EF4-FFF2-40B4-BE49-F238E27FC236}">
                <a16:creationId xmlns:a16="http://schemas.microsoft.com/office/drawing/2014/main" id="{7BDE7B62-43B4-44ED-9372-17EBF68105C8}"/>
              </a:ext>
            </a:extLst>
          </p:cNvPr>
          <p:cNvSpPr txBox="1"/>
          <p:nvPr/>
        </p:nvSpPr>
        <p:spPr>
          <a:xfrm rot="16200000">
            <a:off x="-3075058" y="3075056"/>
            <a:ext cx="6858002" cy="707886"/>
          </a:xfrm>
          <a:prstGeom prst="rect">
            <a:avLst/>
          </a:prstGeom>
          <a:solidFill>
            <a:srgbClr val="7030A0"/>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sp>
        <p:nvSpPr>
          <p:cNvPr id="3" name="Content Placeholder 2">
            <a:extLst>
              <a:ext uri="{FF2B5EF4-FFF2-40B4-BE49-F238E27FC236}">
                <a16:creationId xmlns:a16="http://schemas.microsoft.com/office/drawing/2014/main" id="{D9BE18E4-D517-4D07-AF10-9F8BAFB0CE61}"/>
              </a:ext>
            </a:extLst>
          </p:cNvPr>
          <p:cNvSpPr>
            <a:spLocks noGrp="1"/>
          </p:cNvSpPr>
          <p:nvPr>
            <p:ph idx="1"/>
          </p:nvPr>
        </p:nvSpPr>
        <p:spPr>
          <a:xfrm>
            <a:off x="914399" y="1036983"/>
            <a:ext cx="11025809" cy="5685182"/>
          </a:xfrm>
          <a:solidFill>
            <a:schemeClr val="tx2">
              <a:lumMod val="10000"/>
              <a:lumOff val="90000"/>
            </a:schemeClr>
          </a:solidFill>
        </p:spPr>
        <p:txBody>
          <a:bodyPr>
            <a:normAutofit lnSpcReduction="10000"/>
          </a:bodyPr>
          <a:lstStyle/>
          <a:p>
            <a:pPr marL="0" indent="0">
              <a:buNone/>
            </a:pPr>
            <a:r>
              <a:rPr lang="en-GB" sz="4000" dirty="0">
                <a:solidFill>
                  <a:srgbClr val="FF0000"/>
                </a:solidFill>
              </a:rPr>
              <a:t>Now write your improved version.</a:t>
            </a:r>
          </a:p>
          <a:p>
            <a:pPr marL="0" indent="0">
              <a:buNone/>
            </a:pPr>
            <a:endParaRPr lang="en-GB" sz="4000" dirty="0"/>
          </a:p>
          <a:p>
            <a:pPr marL="0" indent="0">
              <a:buNone/>
            </a:pPr>
            <a:r>
              <a:rPr lang="en-GB" sz="4000" dirty="0"/>
              <a:t>The two poems both describe the soldiers. In Mametz Wood the soldiers are described as being “told  to walk not run.” While in Dulce they are described as “Children ardent for some desperate glory”. These are similar because they both show that the soldiers are being told to do something even though they do not fully understand what war is really like.</a:t>
            </a:r>
          </a:p>
          <a:p>
            <a:pPr marL="0" indent="0">
              <a:buNone/>
            </a:pPr>
            <a:endParaRPr lang="en-GB" dirty="0"/>
          </a:p>
        </p:txBody>
      </p:sp>
    </p:spTree>
    <p:extLst>
      <p:ext uri="{BB962C8B-B14F-4D97-AF65-F5344CB8AC3E}">
        <p14:creationId xmlns:p14="http://schemas.microsoft.com/office/powerpoint/2010/main" val="1242221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flag&#10;&#10;Description automatically generated">
            <a:extLst>
              <a:ext uri="{FF2B5EF4-FFF2-40B4-BE49-F238E27FC236}">
                <a16:creationId xmlns:a16="http://schemas.microsoft.com/office/drawing/2014/main" id="{42974A4F-4485-4D10-A212-5E0AC6447AB0}"/>
              </a:ext>
            </a:extLst>
          </p:cNvPr>
          <p:cNvPicPr>
            <a:picLocks noChangeAspect="1"/>
          </p:cNvPicPr>
          <p:nvPr/>
        </p:nvPicPr>
        <p:blipFill rotWithShape="1">
          <a:blip r:embed="rId2"/>
          <a:srcRect t="18023" b="3306"/>
          <a:stretch/>
        </p:blipFill>
        <p:spPr>
          <a:xfrm>
            <a:off x="-1154" y="10"/>
            <a:ext cx="12192000" cy="6857990"/>
          </a:xfrm>
          <a:prstGeom prst="rect">
            <a:avLst/>
          </a:prstGeom>
        </p:spPr>
      </p:pic>
      <p:sp>
        <p:nvSpPr>
          <p:cNvPr id="6" name="Title 5">
            <a:extLst>
              <a:ext uri="{FF2B5EF4-FFF2-40B4-BE49-F238E27FC236}">
                <a16:creationId xmlns:a16="http://schemas.microsoft.com/office/drawing/2014/main" id="{8B15CD5D-A8AC-4A9D-9FB3-FBD605C3E468}"/>
              </a:ext>
            </a:extLst>
          </p:cNvPr>
          <p:cNvSpPr>
            <a:spLocks noGrp="1"/>
          </p:cNvSpPr>
          <p:nvPr>
            <p:ph type="title"/>
          </p:nvPr>
        </p:nvSpPr>
        <p:spPr>
          <a:xfrm>
            <a:off x="730025" y="0"/>
            <a:ext cx="7075506" cy="689113"/>
          </a:xfrm>
          <a:solidFill>
            <a:schemeClr val="tx2">
              <a:lumMod val="10000"/>
              <a:lumOff val="90000"/>
            </a:schemeClr>
          </a:solidFill>
        </p:spPr>
        <p:txBody>
          <a:bodyPr>
            <a:noAutofit/>
          </a:bodyPr>
          <a:lstStyle/>
          <a:p>
            <a:r>
              <a:rPr lang="en-GB" sz="2800" u="sng" dirty="0"/>
              <a:t>Poetry Comparison: Essay writing</a:t>
            </a:r>
          </a:p>
        </p:txBody>
      </p:sp>
      <p:sp>
        <p:nvSpPr>
          <p:cNvPr id="5" name="TextBox 4">
            <a:extLst>
              <a:ext uri="{FF2B5EF4-FFF2-40B4-BE49-F238E27FC236}">
                <a16:creationId xmlns:a16="http://schemas.microsoft.com/office/drawing/2014/main" id="{7BDE7B62-43B4-44ED-9372-17EBF68105C8}"/>
              </a:ext>
            </a:extLst>
          </p:cNvPr>
          <p:cNvSpPr txBox="1"/>
          <p:nvPr/>
        </p:nvSpPr>
        <p:spPr>
          <a:xfrm rot="16200000">
            <a:off x="-3075058" y="3075056"/>
            <a:ext cx="6858002" cy="707886"/>
          </a:xfrm>
          <a:prstGeom prst="rect">
            <a:avLst/>
          </a:prstGeom>
          <a:solidFill>
            <a:srgbClr val="7030A0"/>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sp>
        <p:nvSpPr>
          <p:cNvPr id="3" name="Content Placeholder 2">
            <a:extLst>
              <a:ext uri="{FF2B5EF4-FFF2-40B4-BE49-F238E27FC236}">
                <a16:creationId xmlns:a16="http://schemas.microsoft.com/office/drawing/2014/main" id="{D9BE18E4-D517-4D07-AF10-9F8BAFB0CE61}"/>
              </a:ext>
            </a:extLst>
          </p:cNvPr>
          <p:cNvSpPr>
            <a:spLocks noGrp="1"/>
          </p:cNvSpPr>
          <p:nvPr>
            <p:ph idx="1"/>
          </p:nvPr>
        </p:nvSpPr>
        <p:spPr>
          <a:xfrm>
            <a:off x="914399" y="1036983"/>
            <a:ext cx="11025809" cy="5685182"/>
          </a:xfrm>
          <a:solidFill>
            <a:schemeClr val="tx2">
              <a:lumMod val="10000"/>
              <a:lumOff val="90000"/>
            </a:schemeClr>
          </a:solidFill>
        </p:spPr>
        <p:txBody>
          <a:bodyPr>
            <a:normAutofit/>
          </a:bodyPr>
          <a:lstStyle/>
          <a:p>
            <a:pPr marL="0" indent="0">
              <a:buNone/>
            </a:pPr>
            <a:r>
              <a:rPr lang="en-GB" sz="5400" u="sng" dirty="0"/>
              <a:t>ESSAY QUESTION:</a:t>
            </a:r>
          </a:p>
          <a:p>
            <a:pPr marL="0" indent="0">
              <a:buNone/>
            </a:pPr>
            <a:endParaRPr lang="en-GB" sz="5400" u="sng" dirty="0"/>
          </a:p>
          <a:p>
            <a:pPr marL="0" indent="0">
              <a:buNone/>
            </a:pPr>
            <a:r>
              <a:rPr lang="en-GB" sz="5400" u="sng" dirty="0"/>
              <a:t>Compare the presentation of war in ‘Mametz Wood’ and ‘Dulce et decorum </a:t>
            </a:r>
            <a:r>
              <a:rPr lang="en-GB" sz="5400" u="sng" dirty="0" err="1"/>
              <a:t>est</a:t>
            </a:r>
            <a:r>
              <a:rPr lang="en-GB" sz="5400" u="sng" dirty="0"/>
              <a:t>’.</a:t>
            </a:r>
            <a:endParaRPr lang="en-GB" sz="5400" dirty="0"/>
          </a:p>
        </p:txBody>
      </p:sp>
    </p:spTree>
    <p:extLst>
      <p:ext uri="{BB962C8B-B14F-4D97-AF65-F5344CB8AC3E}">
        <p14:creationId xmlns:p14="http://schemas.microsoft.com/office/powerpoint/2010/main" val="3551692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flag&#10;&#10;Description automatically generated">
            <a:extLst>
              <a:ext uri="{FF2B5EF4-FFF2-40B4-BE49-F238E27FC236}">
                <a16:creationId xmlns:a16="http://schemas.microsoft.com/office/drawing/2014/main" id="{42974A4F-4485-4D10-A212-5E0AC6447AB0}"/>
              </a:ext>
            </a:extLst>
          </p:cNvPr>
          <p:cNvPicPr>
            <a:picLocks noChangeAspect="1"/>
          </p:cNvPicPr>
          <p:nvPr/>
        </p:nvPicPr>
        <p:blipFill rotWithShape="1">
          <a:blip r:embed="rId2"/>
          <a:srcRect t="18023" b="3306"/>
          <a:stretch/>
        </p:blipFill>
        <p:spPr>
          <a:xfrm>
            <a:off x="-1154" y="10"/>
            <a:ext cx="12192000" cy="6857990"/>
          </a:xfrm>
          <a:prstGeom prst="rect">
            <a:avLst/>
          </a:prstGeom>
        </p:spPr>
      </p:pic>
      <p:sp>
        <p:nvSpPr>
          <p:cNvPr id="6" name="Title 5">
            <a:extLst>
              <a:ext uri="{FF2B5EF4-FFF2-40B4-BE49-F238E27FC236}">
                <a16:creationId xmlns:a16="http://schemas.microsoft.com/office/drawing/2014/main" id="{8B15CD5D-A8AC-4A9D-9FB3-FBD605C3E468}"/>
              </a:ext>
            </a:extLst>
          </p:cNvPr>
          <p:cNvSpPr>
            <a:spLocks noGrp="1"/>
          </p:cNvSpPr>
          <p:nvPr>
            <p:ph type="title"/>
          </p:nvPr>
        </p:nvSpPr>
        <p:spPr>
          <a:xfrm>
            <a:off x="730025" y="0"/>
            <a:ext cx="7075506" cy="689113"/>
          </a:xfrm>
          <a:solidFill>
            <a:schemeClr val="tx2">
              <a:lumMod val="10000"/>
              <a:lumOff val="90000"/>
            </a:schemeClr>
          </a:solidFill>
        </p:spPr>
        <p:txBody>
          <a:bodyPr>
            <a:noAutofit/>
          </a:bodyPr>
          <a:lstStyle/>
          <a:p>
            <a:r>
              <a:rPr lang="en-GB" sz="2800" u="sng" dirty="0"/>
              <a:t>Poetry Comparison: Essay writing</a:t>
            </a:r>
          </a:p>
        </p:txBody>
      </p:sp>
      <p:sp>
        <p:nvSpPr>
          <p:cNvPr id="5" name="TextBox 4">
            <a:extLst>
              <a:ext uri="{FF2B5EF4-FFF2-40B4-BE49-F238E27FC236}">
                <a16:creationId xmlns:a16="http://schemas.microsoft.com/office/drawing/2014/main" id="{7BDE7B62-43B4-44ED-9372-17EBF68105C8}"/>
              </a:ext>
            </a:extLst>
          </p:cNvPr>
          <p:cNvSpPr txBox="1"/>
          <p:nvPr/>
        </p:nvSpPr>
        <p:spPr>
          <a:xfrm rot="16200000">
            <a:off x="-3075058" y="3075056"/>
            <a:ext cx="6858002" cy="707886"/>
          </a:xfrm>
          <a:prstGeom prst="rect">
            <a:avLst/>
          </a:prstGeom>
          <a:solidFill>
            <a:srgbClr val="7030A0"/>
          </a:solidFill>
        </p:spPr>
        <p:txBody>
          <a:bodyPr wrap="square" rtlCol="0">
            <a:spAutoFit/>
          </a:bodyPr>
          <a:lstStyle/>
          <a:p>
            <a:pPr algn="ctr"/>
            <a:r>
              <a:rPr lang="en-GB" sz="4000" b="1" dirty="0">
                <a:solidFill>
                  <a:schemeClr val="bg1"/>
                </a:solidFill>
                <a:latin typeface="Century Gothic" panose="020B0502020202020204" pitchFamily="34" charset="0"/>
              </a:rPr>
              <a:t>Extension Activity</a:t>
            </a:r>
          </a:p>
        </p:txBody>
      </p:sp>
      <p:sp>
        <p:nvSpPr>
          <p:cNvPr id="3" name="Content Placeholder 2">
            <a:extLst>
              <a:ext uri="{FF2B5EF4-FFF2-40B4-BE49-F238E27FC236}">
                <a16:creationId xmlns:a16="http://schemas.microsoft.com/office/drawing/2014/main" id="{D9BE18E4-D517-4D07-AF10-9F8BAFB0CE61}"/>
              </a:ext>
            </a:extLst>
          </p:cNvPr>
          <p:cNvSpPr>
            <a:spLocks noGrp="1"/>
          </p:cNvSpPr>
          <p:nvPr>
            <p:ph idx="1"/>
          </p:nvPr>
        </p:nvSpPr>
        <p:spPr>
          <a:xfrm>
            <a:off x="914399" y="1036983"/>
            <a:ext cx="11025809" cy="5685182"/>
          </a:xfrm>
          <a:solidFill>
            <a:schemeClr val="tx2">
              <a:lumMod val="10000"/>
              <a:lumOff val="90000"/>
            </a:schemeClr>
          </a:solidFill>
        </p:spPr>
        <p:txBody>
          <a:bodyPr>
            <a:normAutofit/>
          </a:bodyPr>
          <a:lstStyle/>
          <a:p>
            <a:pPr marL="0" indent="0">
              <a:buNone/>
            </a:pPr>
            <a:r>
              <a:rPr lang="en-GB" sz="5400" u="sng" dirty="0"/>
              <a:t>ESSAY QUESTION:</a:t>
            </a:r>
          </a:p>
          <a:p>
            <a:pPr marL="0" indent="0">
              <a:buNone/>
            </a:pPr>
            <a:endParaRPr lang="en-GB" sz="5400" u="sng" dirty="0"/>
          </a:p>
          <a:p>
            <a:pPr marL="0" indent="0">
              <a:buNone/>
            </a:pPr>
            <a:r>
              <a:rPr lang="en-GB" sz="5400" u="sng" dirty="0"/>
              <a:t>Compare the presentation of war in ‘The Soldier’ to EITHER ‘Mametz Wood’ OR ‘Dulce et Decorum Est.’</a:t>
            </a:r>
            <a:endParaRPr lang="en-GB" sz="5400" dirty="0"/>
          </a:p>
        </p:txBody>
      </p:sp>
    </p:spTree>
    <p:extLst>
      <p:ext uri="{BB962C8B-B14F-4D97-AF65-F5344CB8AC3E}">
        <p14:creationId xmlns:p14="http://schemas.microsoft.com/office/powerpoint/2010/main" val="1146003024"/>
      </p:ext>
    </p:extLst>
  </p:cSld>
  <p:clrMapOvr>
    <a:masterClrMapping/>
  </p:clrMapOvr>
</p:sld>
</file>

<file path=ppt/theme/theme1.xml><?xml version="1.0" encoding="utf-8"?>
<a:theme xmlns:a="http://schemas.openxmlformats.org/drawingml/2006/main" name="AngleLinesVTI">
  <a:themeElements>
    <a:clrScheme name="AnalogousFromLightSeedRightStep">
      <a:dk1>
        <a:srgbClr val="000000"/>
      </a:dk1>
      <a:lt1>
        <a:srgbClr val="FFFFFF"/>
      </a:lt1>
      <a:dk2>
        <a:srgbClr val="3D3822"/>
      </a:dk2>
      <a:lt2>
        <a:srgbClr val="E2E8E5"/>
      </a:lt2>
      <a:accent1>
        <a:srgbClr val="EA73A4"/>
      </a:accent1>
      <a:accent2>
        <a:srgbClr val="E55454"/>
      </a:accent2>
      <a:accent3>
        <a:srgbClr val="E59053"/>
      </a:accent3>
      <a:accent4>
        <a:srgbClr val="B6A343"/>
      </a:accent4>
      <a:accent5>
        <a:srgbClr val="95AB54"/>
      </a:accent5>
      <a:accent6>
        <a:srgbClr val="69B643"/>
      </a:accent6>
      <a:hlink>
        <a:srgbClr val="578F78"/>
      </a:hlink>
      <a:folHlink>
        <a:srgbClr val="828282"/>
      </a:folHlink>
    </a:clrScheme>
    <a:fontScheme name="Walbaum Light Univers Light">
      <a:majorFont>
        <a:latin typeface="Walbaum Display Light"/>
        <a:ea typeface=""/>
        <a:cs typeface=""/>
      </a:majorFont>
      <a:minorFont>
        <a:latin typeface="Univers Condensed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ngleLinesVTI" id="{BC1FC193-C72F-4761-9899-1105EDF6BAE8}" vid="{64612625-F022-44B7-B9FA-9D26DEDBDC21}"/>
    </a:ext>
  </a:extLst>
</a:theme>
</file>

<file path=docProps/app.xml><?xml version="1.0" encoding="utf-8"?>
<Properties xmlns="http://schemas.openxmlformats.org/officeDocument/2006/extended-properties" xmlns:vt="http://schemas.openxmlformats.org/officeDocument/2006/docPropsVTypes">
  <TotalTime>27</TotalTime>
  <Words>434</Words>
  <Application>Microsoft Office PowerPoint</Application>
  <PresentationFormat>Widescreen</PresentationFormat>
  <Paragraphs>72</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Century Gothic</vt:lpstr>
      <vt:lpstr>Univers Condensed Light</vt:lpstr>
      <vt:lpstr>Walbaum Display Light</vt:lpstr>
      <vt:lpstr>AngleLinesVTI</vt:lpstr>
      <vt:lpstr>Poetry Comparison</vt:lpstr>
      <vt:lpstr>How could these quotations be linked?</vt:lpstr>
      <vt:lpstr>Compare the presentation of war in ‘Mametz Wood’ and ‘Dulce et decorum est’.</vt:lpstr>
      <vt:lpstr>Compare the presentation of war in ‘Mametz Wood’ and ‘Dulce et decorum est’.</vt:lpstr>
      <vt:lpstr>Compare the presentation of war in ‘Mametz Wood’ and ‘Dulce et decorum est’.</vt:lpstr>
      <vt:lpstr>Compare the presentation of war in ‘Mametz Wood’ and ‘Dulce et decorum est’.</vt:lpstr>
      <vt:lpstr>Poetry Comparison: Essay writing</vt:lpstr>
      <vt:lpstr>Poetry Comparison: Essay writing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Allen</dc:creator>
  <cp:lastModifiedBy>Amanda Allen</cp:lastModifiedBy>
  <cp:revision>5</cp:revision>
  <dcterms:created xsi:type="dcterms:W3CDTF">2020-09-20T13:43:02Z</dcterms:created>
  <dcterms:modified xsi:type="dcterms:W3CDTF">2020-09-20T14:10:46Z</dcterms:modified>
</cp:coreProperties>
</file>