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92" r:id="rId2"/>
    <p:sldId id="258" r:id="rId3"/>
    <p:sldId id="259" r:id="rId4"/>
    <p:sldId id="293" r:id="rId5"/>
    <p:sldId id="262" r:id="rId6"/>
    <p:sldId id="294" r:id="rId7"/>
    <p:sldId id="295" r:id="rId8"/>
    <p:sldId id="296" r:id="rId9"/>
    <p:sldId id="297" r:id="rId10"/>
    <p:sldId id="298" r:id="rId11"/>
    <p:sldId id="300" r:id="rId12"/>
    <p:sldId id="299" r:id="rId13"/>
    <p:sldId id="27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35D1"/>
    <a:srgbClr val="FF99FF"/>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86323" autoAdjust="0"/>
  </p:normalViewPr>
  <p:slideViewPr>
    <p:cSldViewPr snapToGrid="0">
      <p:cViewPr varScale="1">
        <p:scale>
          <a:sx n="73" d="100"/>
          <a:sy n="73" d="100"/>
        </p:scale>
        <p:origin x="54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49DAB0-81BC-4B70-AC09-532A9D9B113B}" type="datetimeFigureOut">
              <a:rPr lang="en-GB" smtClean="0"/>
              <a:t>11/10/2020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5A5FF-2233-4C43-8F15-69930E298700}" type="slidenum">
              <a:rPr lang="en-GB" smtClean="0"/>
              <a:t>‹#›</a:t>
            </a:fld>
            <a:endParaRPr lang="en-GB"/>
          </a:p>
        </p:txBody>
      </p:sp>
    </p:spTree>
    <p:extLst>
      <p:ext uri="{BB962C8B-B14F-4D97-AF65-F5344CB8AC3E}">
        <p14:creationId xmlns:p14="http://schemas.microsoft.com/office/powerpoint/2010/main" val="318684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DDEA47-6A0F-48FA-929F-7425DD0BB50B}" type="slidenum">
              <a:rPr lang="en-GB" smtClean="0"/>
              <a:t>2</a:t>
            </a:fld>
            <a:endParaRPr lang="en-GB" dirty="0"/>
          </a:p>
        </p:txBody>
      </p:sp>
    </p:spTree>
    <p:extLst>
      <p:ext uri="{BB962C8B-B14F-4D97-AF65-F5344CB8AC3E}">
        <p14:creationId xmlns:p14="http://schemas.microsoft.com/office/powerpoint/2010/main" val="2479077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FF0000"/>
                </a:solidFill>
              </a:rPr>
              <a:t>This – as with all aspects of the lesson – can be edited to suit your group.</a:t>
            </a:r>
            <a:endParaRPr lang="en-GB" dirty="0"/>
          </a:p>
        </p:txBody>
      </p:sp>
      <p:sp>
        <p:nvSpPr>
          <p:cNvPr id="4" name="Slide Number Placeholder 3"/>
          <p:cNvSpPr>
            <a:spLocks noGrp="1"/>
          </p:cNvSpPr>
          <p:nvPr>
            <p:ph type="sldNum" sz="quarter" idx="10"/>
          </p:nvPr>
        </p:nvSpPr>
        <p:spPr/>
        <p:txBody>
          <a:bodyPr/>
          <a:lstStyle/>
          <a:p>
            <a:fld id="{30DDEA47-6A0F-48FA-929F-7425DD0BB50B}" type="slidenum">
              <a:rPr lang="en-GB" smtClean="0"/>
              <a:t>5</a:t>
            </a:fld>
            <a:endParaRPr lang="en-GB" dirty="0"/>
          </a:p>
        </p:txBody>
      </p:sp>
    </p:spTree>
    <p:extLst>
      <p:ext uri="{BB962C8B-B14F-4D97-AF65-F5344CB8AC3E}">
        <p14:creationId xmlns:p14="http://schemas.microsoft.com/office/powerpoint/2010/main" val="3323130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Mercutio, Romeo's quick-tempered, witty friend, links the comic and violent action of the play. He is initially presented as a playful rogue who possesses both a brilliant comic capacity and an opportunistic, galvanized approach to love. Later, Mercutio's death functions as a turning point for the action of the play.</a:t>
            </a:r>
          </a:p>
        </p:txBody>
      </p:sp>
      <p:sp>
        <p:nvSpPr>
          <p:cNvPr id="4" name="Slide Number Placeholder 3"/>
          <p:cNvSpPr>
            <a:spLocks noGrp="1"/>
          </p:cNvSpPr>
          <p:nvPr>
            <p:ph type="sldNum" sz="quarter" idx="10"/>
          </p:nvPr>
        </p:nvSpPr>
        <p:spPr/>
        <p:txBody>
          <a:bodyPr/>
          <a:lstStyle/>
          <a:p>
            <a:fld id="{8805A5FF-2233-4C43-8F15-69930E298700}" type="slidenum">
              <a:rPr lang="en-GB" smtClean="0"/>
              <a:t>6</a:t>
            </a:fld>
            <a:endParaRPr lang="en-GB"/>
          </a:p>
        </p:txBody>
      </p:sp>
    </p:spTree>
    <p:extLst>
      <p:ext uri="{BB962C8B-B14F-4D97-AF65-F5344CB8AC3E}">
        <p14:creationId xmlns:p14="http://schemas.microsoft.com/office/powerpoint/2010/main" val="1056623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Handouts in resource folder</a:t>
            </a:r>
          </a:p>
        </p:txBody>
      </p:sp>
      <p:sp>
        <p:nvSpPr>
          <p:cNvPr id="4" name="Slide Number Placeholder 3"/>
          <p:cNvSpPr>
            <a:spLocks noGrp="1"/>
          </p:cNvSpPr>
          <p:nvPr>
            <p:ph type="sldNum" sz="quarter" idx="10"/>
          </p:nvPr>
        </p:nvSpPr>
        <p:spPr/>
        <p:txBody>
          <a:bodyPr/>
          <a:lstStyle/>
          <a:p>
            <a:fld id="{8805A5FF-2233-4C43-8F15-69930E298700}" type="slidenum">
              <a:rPr lang="en-GB" smtClean="0"/>
              <a:t>9</a:t>
            </a:fld>
            <a:endParaRPr lang="en-GB"/>
          </a:p>
        </p:txBody>
      </p:sp>
    </p:spTree>
    <p:extLst>
      <p:ext uri="{BB962C8B-B14F-4D97-AF65-F5344CB8AC3E}">
        <p14:creationId xmlns:p14="http://schemas.microsoft.com/office/powerpoint/2010/main" val="3306152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Get students to draw table in books – find quotes and analyse.</a:t>
            </a:r>
          </a:p>
          <a:p>
            <a:r>
              <a:rPr lang="en-GB" dirty="0"/>
              <a:t>Extension task: Use PETER to write a response to ‘ How does Shakespeare show the differing views on love between Romeo and Mercutio?’</a:t>
            </a:r>
          </a:p>
        </p:txBody>
      </p:sp>
      <p:sp>
        <p:nvSpPr>
          <p:cNvPr id="4" name="Slide Number Placeholder 3"/>
          <p:cNvSpPr>
            <a:spLocks noGrp="1"/>
          </p:cNvSpPr>
          <p:nvPr>
            <p:ph type="sldNum" sz="quarter" idx="10"/>
          </p:nvPr>
        </p:nvSpPr>
        <p:spPr/>
        <p:txBody>
          <a:bodyPr/>
          <a:lstStyle/>
          <a:p>
            <a:fld id="{8805A5FF-2233-4C43-8F15-69930E298700}" type="slidenum">
              <a:rPr lang="en-GB" smtClean="0"/>
              <a:t>10</a:t>
            </a:fld>
            <a:endParaRPr lang="en-GB"/>
          </a:p>
        </p:txBody>
      </p:sp>
    </p:spTree>
    <p:extLst>
      <p:ext uri="{BB962C8B-B14F-4D97-AF65-F5344CB8AC3E}">
        <p14:creationId xmlns:p14="http://schemas.microsoft.com/office/powerpoint/2010/main" val="3681982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11</a:t>
            </a:fld>
            <a:endParaRPr lang="en-GB"/>
          </a:p>
        </p:txBody>
      </p:sp>
    </p:spTree>
    <p:extLst>
      <p:ext uri="{BB962C8B-B14F-4D97-AF65-F5344CB8AC3E}">
        <p14:creationId xmlns:p14="http://schemas.microsoft.com/office/powerpoint/2010/main" val="2078598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05A5FF-2233-4C43-8F15-69930E298700}" type="slidenum">
              <a:rPr lang="en-GB" smtClean="0"/>
              <a:t>12</a:t>
            </a:fld>
            <a:endParaRPr lang="en-GB"/>
          </a:p>
        </p:txBody>
      </p:sp>
    </p:spTree>
    <p:extLst>
      <p:ext uri="{BB962C8B-B14F-4D97-AF65-F5344CB8AC3E}">
        <p14:creationId xmlns:p14="http://schemas.microsoft.com/office/powerpoint/2010/main" val="2078598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Homework is optional - Print</a:t>
            </a:r>
            <a:r>
              <a:rPr lang="en-GB" baseline="0" dirty="0"/>
              <a:t> off this slide to give out as homework.</a:t>
            </a:r>
            <a:endParaRPr lang="en-GB" dirty="0"/>
          </a:p>
        </p:txBody>
      </p:sp>
      <p:sp>
        <p:nvSpPr>
          <p:cNvPr id="4" name="Slide Number Placeholder 3"/>
          <p:cNvSpPr>
            <a:spLocks noGrp="1"/>
          </p:cNvSpPr>
          <p:nvPr>
            <p:ph type="sldNum" sz="quarter" idx="10"/>
          </p:nvPr>
        </p:nvSpPr>
        <p:spPr/>
        <p:txBody>
          <a:bodyPr/>
          <a:lstStyle/>
          <a:p>
            <a:fld id="{30DDEA47-6A0F-48FA-929F-7425DD0BB50B}" type="slidenum">
              <a:rPr lang="en-GB" smtClean="0"/>
              <a:t>13</a:t>
            </a:fld>
            <a:endParaRPr lang="en-GB" dirty="0"/>
          </a:p>
        </p:txBody>
      </p:sp>
    </p:spTree>
    <p:extLst>
      <p:ext uri="{BB962C8B-B14F-4D97-AF65-F5344CB8AC3E}">
        <p14:creationId xmlns:p14="http://schemas.microsoft.com/office/powerpoint/2010/main" val="1850207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11/10/2020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411908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11/10/2020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918225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11/10/2020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693136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02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764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119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2B15C0E-B7C1-448F-BE32-CE3B2BF9124F}" type="datetimeFigureOut">
              <a:rPr lang="en-GB" smtClean="0"/>
              <a:t>11/10/2020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4011172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2B15C0E-B7C1-448F-BE32-CE3B2BF9124F}" type="datetimeFigureOut">
              <a:rPr lang="en-GB" smtClean="0"/>
              <a:t>11/10/2020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15095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2B15C0E-B7C1-448F-BE32-CE3B2BF9124F}" type="datetimeFigureOut">
              <a:rPr lang="en-GB" smtClean="0"/>
              <a:t>11/10/2020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1499800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2B15C0E-B7C1-448F-BE32-CE3B2BF9124F}" type="datetimeFigureOut">
              <a:rPr lang="en-GB" smtClean="0"/>
              <a:t>11/10/2020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264660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2B15C0E-B7C1-448F-BE32-CE3B2BF9124F}" type="datetimeFigureOut">
              <a:rPr lang="en-GB" smtClean="0"/>
              <a:t>11/10/2020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3707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B15C0E-B7C1-448F-BE32-CE3B2BF9124F}" type="datetimeFigureOut">
              <a:rPr lang="en-GB" smtClean="0"/>
              <a:t>11/10/2020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2072425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B15C0E-B7C1-448F-BE32-CE3B2BF9124F}" type="datetimeFigureOut">
              <a:rPr lang="en-GB" smtClean="0"/>
              <a:t>11/10/2020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2377614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B15C0E-B7C1-448F-BE32-CE3B2BF9124F}" type="datetimeFigureOut">
              <a:rPr lang="en-GB" smtClean="0"/>
              <a:t>11/10/2020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67CB075-1F7B-492A-884E-CA139B25FF10}" type="slidenum">
              <a:rPr lang="en-GB" smtClean="0"/>
              <a:t>‹#›</a:t>
            </a:fld>
            <a:endParaRPr lang="en-GB"/>
          </a:p>
        </p:txBody>
      </p:sp>
    </p:spTree>
    <p:extLst>
      <p:ext uri="{BB962C8B-B14F-4D97-AF65-F5344CB8AC3E}">
        <p14:creationId xmlns:p14="http://schemas.microsoft.com/office/powerpoint/2010/main" val="4154301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B15C0E-B7C1-448F-BE32-CE3B2BF9124F}" type="datetimeFigureOut">
              <a:rPr lang="en-GB" smtClean="0"/>
              <a:t>11/10/2020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CB075-1F7B-492A-884E-CA139B25FF10}" type="slidenum">
              <a:rPr lang="en-GB" smtClean="0"/>
              <a:t>‹#›</a:t>
            </a:fld>
            <a:endParaRPr lang="en-GB"/>
          </a:p>
        </p:txBody>
      </p:sp>
    </p:spTree>
    <p:extLst>
      <p:ext uri="{BB962C8B-B14F-4D97-AF65-F5344CB8AC3E}">
        <p14:creationId xmlns:p14="http://schemas.microsoft.com/office/powerpoint/2010/main" val="2365932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
            <a:ext cx="12192000" cy="6858000"/>
          </a:xfrm>
          <a:prstGeom prst="rect">
            <a:avLst/>
          </a:prstGeom>
        </p:spPr>
      </p:pic>
      <p:sp>
        <p:nvSpPr>
          <p:cNvPr id="10" name="Rounded Rectangle 9"/>
          <p:cNvSpPr/>
          <p:nvPr/>
        </p:nvSpPr>
        <p:spPr>
          <a:xfrm>
            <a:off x="8822028" y="1648496"/>
            <a:ext cx="3052293" cy="374775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b="1" u="sng" dirty="0"/>
              <a:t>Success Criteria:</a:t>
            </a:r>
          </a:p>
          <a:p>
            <a:pPr algn="ctr"/>
            <a:endParaRPr lang="en-GB" b="1" u="sng" dirty="0"/>
          </a:p>
          <a:p>
            <a:pPr marL="285750" indent="-285750">
              <a:buFont typeface="Arial" panose="020B0604020202020204" pitchFamily="34" charset="0"/>
              <a:buChar char="•"/>
            </a:pPr>
            <a:r>
              <a:rPr lang="en-GB" dirty="0">
                <a:solidFill>
                  <a:srgbClr val="FF0000"/>
                </a:solidFill>
              </a:rPr>
              <a:t>To explore views of Mercutio and his role in the play.</a:t>
            </a:r>
          </a:p>
          <a:p>
            <a:pPr marL="285750" indent="-285750">
              <a:buFont typeface="Arial" panose="020B0604020202020204" pitchFamily="34" charset="0"/>
              <a:buChar char="•"/>
            </a:pPr>
            <a:r>
              <a:rPr lang="en-GB" dirty="0">
                <a:solidFill>
                  <a:schemeClr val="accent2"/>
                </a:solidFill>
              </a:rPr>
              <a:t>To explain how the audience would view Mercutio in relation to the four humours.</a:t>
            </a:r>
          </a:p>
          <a:p>
            <a:pPr marL="285750" indent="-285750">
              <a:buFont typeface="Arial" panose="020B0604020202020204" pitchFamily="34" charset="0"/>
              <a:buChar char="•"/>
            </a:pPr>
            <a:r>
              <a:rPr lang="en-GB" dirty="0">
                <a:solidFill>
                  <a:srgbClr val="00B050"/>
                </a:solidFill>
              </a:rPr>
              <a:t>To analyse how Mercutio and Romeo’s view of love differ and why.</a:t>
            </a:r>
          </a:p>
        </p:txBody>
      </p:sp>
      <p:sp>
        <p:nvSpPr>
          <p:cNvPr id="5" name="Subtitle 2"/>
          <p:cNvSpPr txBox="1">
            <a:spLocks/>
          </p:cNvSpPr>
          <p:nvPr/>
        </p:nvSpPr>
        <p:spPr>
          <a:xfrm>
            <a:off x="1523999" y="5782614"/>
            <a:ext cx="9144000" cy="1077540"/>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u="sng" dirty="0"/>
              <a:t>Learning Objectives:</a:t>
            </a:r>
          </a:p>
          <a:p>
            <a:pPr marL="0" lvl="1" indent="0" algn="ctr">
              <a:lnSpc>
                <a:spcPct val="100000"/>
              </a:lnSpc>
              <a:spcBef>
                <a:spcPts val="0"/>
              </a:spcBef>
              <a:buNone/>
            </a:pPr>
            <a:r>
              <a:rPr lang="en-GB" sz="1800" dirty="0"/>
              <a:t>AO1: use textual references, including quotations, to support and illustrate interpretations.</a:t>
            </a:r>
          </a:p>
          <a:p>
            <a:pPr marL="0" indent="0" algn="ctr">
              <a:lnSpc>
                <a:spcPct val="100000"/>
              </a:lnSpc>
              <a:spcBef>
                <a:spcPts val="0"/>
              </a:spcBef>
              <a:buNone/>
            </a:pPr>
            <a:r>
              <a:rPr lang="en-GB" sz="1800" dirty="0"/>
              <a:t>AO2: Analyse the language used by a writer to create meanings and effects.</a:t>
            </a:r>
          </a:p>
        </p:txBody>
      </p:sp>
      <p:sp>
        <p:nvSpPr>
          <p:cNvPr id="7" name="Title 1"/>
          <p:cNvSpPr txBox="1">
            <a:spLocks/>
          </p:cNvSpPr>
          <p:nvPr/>
        </p:nvSpPr>
        <p:spPr>
          <a:xfrm>
            <a:off x="2659117" y="4477407"/>
            <a:ext cx="5717627" cy="1028311"/>
          </a:xfrm>
          <a:prstGeom prst="rect">
            <a:avLst/>
          </a:prstGeom>
          <a:solidFill>
            <a:schemeClr val="bg1">
              <a:alpha val="40000"/>
            </a:schemeClr>
          </a:solidFill>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b="1" dirty="0">
                <a:latin typeface="AR BERKLEY" panose="02000000000000000000" pitchFamily="2" charset="0"/>
              </a:rPr>
              <a:t>‘Romeo + Juliet’</a:t>
            </a:r>
          </a:p>
        </p:txBody>
      </p:sp>
      <p:sp>
        <p:nvSpPr>
          <p:cNvPr id="8" name="Rounded Rectangle 7"/>
          <p:cNvSpPr/>
          <p:nvPr/>
        </p:nvSpPr>
        <p:spPr>
          <a:xfrm>
            <a:off x="9775065" y="0"/>
            <a:ext cx="2416935" cy="12878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b="1" u="sng" dirty="0"/>
              <a:t>Lesson 5 - Mercutio's influence in the play</a:t>
            </a:r>
          </a:p>
        </p:txBody>
      </p:sp>
      <p:sp>
        <p:nvSpPr>
          <p:cNvPr id="11" name="Rounded Rectangular Callout 10"/>
          <p:cNvSpPr/>
          <p:nvPr/>
        </p:nvSpPr>
        <p:spPr>
          <a:xfrm>
            <a:off x="0" y="0"/>
            <a:ext cx="2395470" cy="1648496"/>
          </a:xfrm>
          <a:prstGeom prst="wedgeRoundRectCallout">
            <a:avLst>
              <a:gd name="adj1" fmla="val 38844"/>
              <a:gd name="adj2" fmla="val 74662"/>
              <a:gd name="adj3" fmla="val 16667"/>
            </a:avLst>
          </a:prstGeom>
          <a:solidFill>
            <a:srgbClr val="FF6699"/>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1400" b="1" u="sng" dirty="0">
                <a:latin typeface="Comic Sans MS" panose="030F0702030302020204" pitchFamily="66" charset="0"/>
              </a:rPr>
              <a:t>Key Words:</a:t>
            </a:r>
          </a:p>
          <a:p>
            <a:pPr algn="ctr"/>
            <a:r>
              <a:rPr lang="en-GB" sz="1400" dirty="0">
                <a:latin typeface="Comic Sans MS" panose="030F0702030302020204" pitchFamily="66" charset="0"/>
              </a:rPr>
              <a:t>Mercurial</a:t>
            </a:r>
          </a:p>
          <a:p>
            <a:pPr algn="ctr"/>
            <a:r>
              <a:rPr lang="en-GB" sz="1400" dirty="0">
                <a:latin typeface="Comic Sans MS" panose="030F0702030302020204" pitchFamily="66" charset="0"/>
              </a:rPr>
              <a:t>The four humours</a:t>
            </a:r>
          </a:p>
          <a:p>
            <a:pPr algn="ctr"/>
            <a:r>
              <a:rPr lang="en-GB" sz="1400" dirty="0">
                <a:latin typeface="Comic Sans MS" panose="030F0702030302020204" pitchFamily="66" charset="0"/>
              </a:rPr>
              <a:t>Foil</a:t>
            </a:r>
          </a:p>
          <a:p>
            <a:pPr algn="ctr"/>
            <a:r>
              <a:rPr lang="en-GB" sz="1400" dirty="0">
                <a:latin typeface="Comic Sans MS" panose="030F0702030302020204" pitchFamily="66" charset="0"/>
              </a:rPr>
              <a:t>Juxtaposition</a:t>
            </a:r>
          </a:p>
          <a:p>
            <a:pPr algn="ctr"/>
            <a:r>
              <a:rPr lang="en-GB" sz="1400" dirty="0">
                <a:latin typeface="Comic Sans MS" panose="030F0702030302020204" pitchFamily="66" charset="0"/>
              </a:rPr>
              <a:t>Protagonist</a:t>
            </a:r>
          </a:p>
        </p:txBody>
      </p:sp>
    </p:spTree>
    <p:extLst>
      <p:ext uri="{BB962C8B-B14F-4D97-AF65-F5344CB8AC3E}">
        <p14:creationId xmlns:p14="http://schemas.microsoft.com/office/powerpoint/2010/main" val="4001102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sp>
        <p:nvSpPr>
          <p:cNvPr id="2" name="Rectangle 1"/>
          <p:cNvSpPr/>
          <p:nvPr/>
        </p:nvSpPr>
        <p:spPr>
          <a:xfrm>
            <a:off x="2994660" y="168490"/>
            <a:ext cx="7360920" cy="655857"/>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How do Mercutio and Romeo’s view of love differ?</a:t>
            </a:r>
          </a:p>
          <a:p>
            <a:pPr algn="ctr"/>
            <a:r>
              <a:rPr lang="en-GB" sz="2000" b="1" dirty="0"/>
              <a:t>Act IV, Scene I</a:t>
            </a:r>
          </a:p>
        </p:txBody>
      </p:sp>
      <p:graphicFrame>
        <p:nvGraphicFramePr>
          <p:cNvPr id="8" name="Table 7"/>
          <p:cNvGraphicFramePr>
            <a:graphicFrameLocks noGrp="1"/>
          </p:cNvGraphicFramePr>
          <p:nvPr>
            <p:extLst>
              <p:ext uri="{D42A27DB-BD31-4B8C-83A1-F6EECF244321}">
                <p14:modId xmlns:p14="http://schemas.microsoft.com/office/powerpoint/2010/main" val="3374349775"/>
              </p:ext>
            </p:extLst>
          </p:nvPr>
        </p:nvGraphicFramePr>
        <p:xfrm>
          <a:off x="735714" y="955964"/>
          <a:ext cx="11456286" cy="5109980"/>
        </p:xfrm>
        <a:graphic>
          <a:graphicData uri="http://schemas.openxmlformats.org/drawingml/2006/table">
            <a:tbl>
              <a:tblPr/>
              <a:tblGrid>
                <a:gridCol w="5728143">
                  <a:extLst>
                    <a:ext uri="{9D8B030D-6E8A-4147-A177-3AD203B41FA5}">
                      <a16:colId xmlns:a16="http://schemas.microsoft.com/office/drawing/2014/main" val="20000"/>
                    </a:ext>
                  </a:extLst>
                </a:gridCol>
                <a:gridCol w="5728143">
                  <a:extLst>
                    <a:ext uri="{9D8B030D-6E8A-4147-A177-3AD203B41FA5}">
                      <a16:colId xmlns:a16="http://schemas.microsoft.com/office/drawing/2014/main" val="20001"/>
                    </a:ext>
                  </a:extLst>
                </a:gridCol>
              </a:tblGrid>
              <a:tr h="517571">
                <a:tc>
                  <a:txBody>
                    <a:bodyPr/>
                    <a:lstStyle/>
                    <a:p>
                      <a:pPr marR="0" indent="0" algn="ctr" rtl="0">
                        <a:spcBef>
                          <a:spcPts val="0"/>
                        </a:spcBef>
                        <a:spcAft>
                          <a:spcPts val="0"/>
                        </a:spcAft>
                      </a:pPr>
                      <a:r>
                        <a:rPr lang="en-GB" sz="2000" b="1" kern="1400" dirty="0">
                          <a:ln>
                            <a:noFill/>
                          </a:ln>
                          <a:solidFill>
                            <a:srgbClr val="000000"/>
                          </a:solidFill>
                          <a:effectLst/>
                          <a:latin typeface="Times New Roman" panose="02020603050405020304" pitchFamily="18" charset="0"/>
                        </a:rPr>
                        <a:t>Mercutio on Love</a:t>
                      </a:r>
                      <a:endParaRPr lang="en-GB" sz="1200" kern="1400" dirty="0">
                        <a:ln>
                          <a:noFill/>
                        </a:ln>
                        <a:solidFill>
                          <a:srgbClr val="000000"/>
                        </a:solidFill>
                        <a:effectLst/>
                        <a:latin typeface="Times New Roman" panose="02020603050405020304" pitchFamily="18"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2000" b="1" kern="1400">
                          <a:ln>
                            <a:noFill/>
                          </a:ln>
                          <a:solidFill>
                            <a:srgbClr val="000000"/>
                          </a:solidFill>
                          <a:effectLst/>
                          <a:latin typeface="Times New Roman" panose="02020603050405020304" pitchFamily="18" charset="0"/>
                        </a:rPr>
                        <a:t>Romeo on Love</a:t>
                      </a:r>
                      <a:endParaRPr lang="en-GB" sz="1200" kern="1400">
                        <a:ln>
                          <a:noFill/>
                        </a:ln>
                        <a:solidFill>
                          <a:srgbClr val="000000"/>
                        </a:solidFill>
                        <a:effectLst/>
                        <a:latin typeface="Times New Roman" panose="02020603050405020304" pitchFamily="18" charset="0"/>
                      </a:endParaRPr>
                    </a:p>
                  </a:txBody>
                  <a:tcPr marL="36576" marR="36576" marT="36576" marB="3657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50612">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5065">
                <a:tc>
                  <a:txBody>
                    <a:bodyPr/>
                    <a:lstStyle/>
                    <a:p>
                      <a:pPr marR="0" indent="0" algn="ctr" rtl="0">
                        <a:spcBef>
                          <a:spcPts val="0"/>
                        </a:spcBef>
                        <a:spcAft>
                          <a:spcPts val="0"/>
                        </a:spcAft>
                      </a:pPr>
                      <a:r>
                        <a:rPr lang="en-GB" sz="1200" kern="1400" dirty="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dirty="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50612">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50612">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50612">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50612">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50612">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50612">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50612">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50612">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50612">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50612">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50612">
                <a:tc>
                  <a:txBody>
                    <a:bodyPr/>
                    <a:lstStyle/>
                    <a:p>
                      <a:pPr marR="0" indent="0" algn="ctr" rtl="0">
                        <a:spcBef>
                          <a:spcPts val="0"/>
                        </a:spcBef>
                        <a:spcAft>
                          <a:spcPts val="0"/>
                        </a:spcAft>
                      </a:pPr>
                      <a:r>
                        <a:rPr lang="en-GB" sz="1200" kern="1400" dirty="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tc>
                  <a:txBody>
                    <a:bodyPr/>
                    <a:lstStyle/>
                    <a:p>
                      <a:pPr marR="0" indent="0" algn="ctr" rtl="0">
                        <a:spcBef>
                          <a:spcPts val="0"/>
                        </a:spcBef>
                        <a:spcAft>
                          <a:spcPts val="0"/>
                        </a:spcAft>
                      </a:pPr>
                      <a:r>
                        <a:rPr lang="en-GB" sz="1200" kern="1400" dirty="0">
                          <a:ln>
                            <a:noFill/>
                          </a:ln>
                          <a:solidFill>
                            <a:srgbClr val="000000"/>
                          </a:solidFill>
                          <a:effectLst/>
                          <a:latin typeface="Times New Roman" panose="02020603050405020304" pitchFamily="18" charset="0"/>
                        </a:rPr>
                        <a:t> </a:t>
                      </a:r>
                    </a:p>
                  </a:txBody>
                  <a:tcPr marL="36576" marR="36576" marT="36576" marB="365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bl>
          </a:graphicData>
        </a:graphic>
      </p:graphicFrame>
      <p:sp>
        <p:nvSpPr>
          <p:cNvPr id="7" name="Subtitle 2"/>
          <p:cNvSpPr txBox="1">
            <a:spLocks/>
          </p:cNvSpPr>
          <p:nvPr/>
        </p:nvSpPr>
        <p:spPr>
          <a:xfrm>
            <a:off x="726822" y="6065950"/>
            <a:ext cx="11465178" cy="794204"/>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u="sng" dirty="0"/>
              <a:t>Learning Objectives:</a:t>
            </a:r>
          </a:p>
          <a:p>
            <a:pPr marL="0" lvl="1" indent="0">
              <a:lnSpc>
                <a:spcPct val="100000"/>
              </a:lnSpc>
              <a:spcBef>
                <a:spcPts val="0"/>
              </a:spcBef>
              <a:buNone/>
            </a:pPr>
            <a:r>
              <a:rPr lang="en-GB" sz="1600" dirty="0"/>
              <a:t>AO1: use textual references, including quotations, to support and illustrate interpretations.</a:t>
            </a:r>
          </a:p>
          <a:p>
            <a:pPr marL="0" indent="0">
              <a:lnSpc>
                <a:spcPct val="100000"/>
              </a:lnSpc>
              <a:spcBef>
                <a:spcPts val="0"/>
              </a:spcBef>
              <a:buNone/>
            </a:pPr>
            <a:r>
              <a:rPr lang="en-GB" sz="1600" dirty="0"/>
              <a:t>AO2: Analyse the language used by a writer to create meanings and effects.</a:t>
            </a:r>
          </a:p>
        </p:txBody>
      </p:sp>
      <p:sp>
        <p:nvSpPr>
          <p:cNvPr id="10" name="TextBox 9"/>
          <p:cNvSpPr txBox="1"/>
          <p:nvPr/>
        </p:nvSpPr>
        <p:spPr>
          <a:xfrm rot="16200000">
            <a:off x="-3056123" y="3111674"/>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Mastery</a:t>
            </a:r>
          </a:p>
        </p:txBody>
      </p:sp>
      <p:sp>
        <p:nvSpPr>
          <p:cNvPr id="11" name="Rectangle 10"/>
          <p:cNvSpPr/>
          <p:nvPr/>
        </p:nvSpPr>
        <p:spPr>
          <a:xfrm>
            <a:off x="735715" y="0"/>
            <a:ext cx="11456285" cy="824347"/>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How do Mercutio and Romeo’s view of love differ?</a:t>
            </a:r>
          </a:p>
          <a:p>
            <a:pPr algn="ctr"/>
            <a:r>
              <a:rPr lang="en-GB" sz="3200" b="1" dirty="0">
                <a:solidFill>
                  <a:schemeClr val="tx1"/>
                </a:solidFill>
              </a:rPr>
              <a:t>Act IV, Scene I</a:t>
            </a:r>
          </a:p>
        </p:txBody>
      </p:sp>
    </p:spTree>
    <p:extLst>
      <p:ext uri="{BB962C8B-B14F-4D97-AF65-F5344CB8AC3E}">
        <p14:creationId xmlns:p14="http://schemas.microsoft.com/office/powerpoint/2010/main" val="1482013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pic>
        <p:nvPicPr>
          <p:cNvPr id="4098" name="Picture 2" descr="http://2.bp.blogspot.com/-WV2txhWOSgs/T9P7WvuCzoI/AAAAAAAADls/pmWQp7mzm_8/s1600/Leonardo+DiCaprio+as+Romeo+Montague+in+Baz+Luhrmann's+Romeo+++Juliet+6.png"/>
          <p:cNvPicPr>
            <a:picLocks noChangeAspect="1" noChangeArrowheads="1"/>
          </p:cNvPicPr>
          <p:nvPr/>
        </p:nvPicPr>
        <p:blipFill rotWithShape="1">
          <a:blip r:embed="rId4">
            <a:extLst>
              <a:ext uri="{28A0092B-C50C-407E-A947-70E740481C1C}">
                <a14:useLocalDpi xmlns:a14="http://schemas.microsoft.com/office/drawing/2010/main" val="0"/>
              </a:ext>
            </a:extLst>
          </a:blip>
          <a:srcRect r="42491"/>
          <a:stretch/>
        </p:blipFill>
        <p:spPr bwMode="auto">
          <a:xfrm>
            <a:off x="9955183" y="4345329"/>
            <a:ext cx="2130137" cy="17206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gabrielnovo.com/_word_press_nomad/wp-content/uploads/2012/09/mercuti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04" y="4352374"/>
            <a:ext cx="2155979" cy="173773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883920" y="30480"/>
            <a:ext cx="11201400" cy="1212063"/>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Extension: How does Shakespeare show the differing views on love between Romeo and Mercutio?</a:t>
            </a:r>
          </a:p>
        </p:txBody>
      </p:sp>
      <p:sp>
        <p:nvSpPr>
          <p:cNvPr id="9" name="Subtitle 2"/>
          <p:cNvSpPr txBox="1">
            <a:spLocks/>
          </p:cNvSpPr>
          <p:nvPr/>
        </p:nvSpPr>
        <p:spPr>
          <a:xfrm>
            <a:off x="719404" y="6065950"/>
            <a:ext cx="11472596" cy="794204"/>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u="sng" dirty="0"/>
              <a:t>Learning Objectives:</a:t>
            </a:r>
          </a:p>
          <a:p>
            <a:pPr marL="0" lvl="1" indent="0">
              <a:lnSpc>
                <a:spcPct val="100000"/>
              </a:lnSpc>
              <a:spcBef>
                <a:spcPts val="0"/>
              </a:spcBef>
              <a:buNone/>
            </a:pPr>
            <a:r>
              <a:rPr lang="en-GB" sz="1600" dirty="0"/>
              <a:t>AO1: use textual references, including quotations, to support and illustrate interpretations.</a:t>
            </a:r>
          </a:p>
          <a:p>
            <a:pPr marL="0" indent="0">
              <a:lnSpc>
                <a:spcPct val="100000"/>
              </a:lnSpc>
              <a:spcBef>
                <a:spcPts val="0"/>
              </a:spcBef>
              <a:buNone/>
            </a:pPr>
            <a:r>
              <a:rPr lang="en-GB" sz="1600" dirty="0"/>
              <a:t>AO2: Analyse the language used by a writer to create meanings and effects.</a:t>
            </a:r>
          </a:p>
        </p:txBody>
      </p:sp>
      <p:sp>
        <p:nvSpPr>
          <p:cNvPr id="11" name="TextBox 10"/>
          <p:cNvSpPr txBox="1"/>
          <p:nvPr/>
        </p:nvSpPr>
        <p:spPr>
          <a:xfrm rot="16200000">
            <a:off x="-3063541" y="3075058"/>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Extension Task</a:t>
            </a:r>
          </a:p>
        </p:txBody>
      </p:sp>
      <p:sp>
        <p:nvSpPr>
          <p:cNvPr id="5" name="TextBox 4"/>
          <p:cNvSpPr txBox="1"/>
          <p:nvPr/>
        </p:nvSpPr>
        <p:spPr>
          <a:xfrm>
            <a:off x="1143000" y="1386840"/>
            <a:ext cx="10480963" cy="3108543"/>
          </a:xfrm>
          <a:prstGeom prst="rect">
            <a:avLst/>
          </a:prstGeom>
          <a:solidFill>
            <a:schemeClr val="bg1">
              <a:lumMod val="95000"/>
            </a:schemeClr>
          </a:solidFill>
        </p:spPr>
        <p:txBody>
          <a:bodyPr wrap="square" rtlCol="0">
            <a:spAutoFit/>
          </a:bodyPr>
          <a:lstStyle/>
          <a:p>
            <a:r>
              <a:rPr lang="en-GB" sz="2800" dirty="0"/>
              <a:t>We can best see Romeo's and Mercutio's different perspectives on love in Act 1, Scene 4, the scene in which both Mercutio and Benvolio try to persuade Romeo to crash the Capulets' ball. Here we can see that Romeo takes love very seriously, while Mercutio treats love as a joke. Even though Romeo's feelings of love are guided by physical attraction, his love is an emotion rather than just physical desire. Mercutio we can see, on the other hand, only sees love as sexual activity.</a:t>
            </a:r>
          </a:p>
        </p:txBody>
      </p:sp>
      <p:sp>
        <p:nvSpPr>
          <p:cNvPr id="6" name="Rounded Rectangle 5"/>
          <p:cNvSpPr/>
          <p:nvPr/>
        </p:nvSpPr>
        <p:spPr>
          <a:xfrm>
            <a:off x="3154680" y="4632960"/>
            <a:ext cx="6263640" cy="1432990"/>
          </a:xfrm>
          <a:prstGeom prst="roundRect">
            <a:avLst/>
          </a:prstGeom>
          <a:solidFill>
            <a:srgbClr val="FB35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1" dirty="0">
                <a:solidFill>
                  <a:schemeClr val="tx1"/>
                </a:solidFill>
              </a:rPr>
              <a:t>Remember to use comparative discourse markers! </a:t>
            </a:r>
          </a:p>
        </p:txBody>
      </p:sp>
    </p:spTree>
    <p:extLst>
      <p:ext uri="{BB962C8B-B14F-4D97-AF65-F5344CB8AC3E}">
        <p14:creationId xmlns:p14="http://schemas.microsoft.com/office/powerpoint/2010/main" val="1908018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pic>
        <p:nvPicPr>
          <p:cNvPr id="4098" name="Picture 2" descr="http://2.bp.blogspot.com/-WV2txhWOSgs/T9P7WvuCzoI/AAAAAAAADls/pmWQp7mzm_8/s1600/Leonardo+DiCaprio+as+Romeo+Montague+in+Baz+Luhrmann's+Romeo+++Juliet+6.png"/>
          <p:cNvPicPr>
            <a:picLocks noChangeAspect="1" noChangeArrowheads="1"/>
          </p:cNvPicPr>
          <p:nvPr/>
        </p:nvPicPr>
        <p:blipFill rotWithShape="1">
          <a:blip r:embed="rId4">
            <a:extLst>
              <a:ext uri="{28A0092B-C50C-407E-A947-70E740481C1C}">
                <a14:useLocalDpi xmlns:a14="http://schemas.microsoft.com/office/drawing/2010/main" val="0"/>
              </a:ext>
            </a:extLst>
          </a:blip>
          <a:srcRect r="42491"/>
          <a:stretch/>
        </p:blipFill>
        <p:spPr bwMode="auto">
          <a:xfrm>
            <a:off x="8034943" y="3191069"/>
            <a:ext cx="3589020" cy="28990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gabrielnovo.com/_word_press_nomad/wp-content/uploads/2012/09/mercuti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327" y="3154586"/>
            <a:ext cx="3612092" cy="2911364"/>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2593537" y="12882"/>
            <a:ext cx="8183774" cy="4033338"/>
          </a:xfrm>
          <a:prstGeom prst="cloudCallout">
            <a:avLst>
              <a:gd name="adj1" fmla="val -48520"/>
              <a:gd name="adj2" fmla="val 38446"/>
            </a:avLst>
          </a:prstGeom>
          <a:solidFill>
            <a:srgbClr val="FF99FF"/>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sz="2400" dirty="0"/>
          </a:p>
          <a:p>
            <a:pPr algn="ctr"/>
            <a:r>
              <a:rPr lang="en-GB" sz="2400" dirty="0"/>
              <a:t>Mercutio is a foil for Romeo (a character which has the complete opposite characteristics and views of the protagonist).</a:t>
            </a:r>
          </a:p>
          <a:p>
            <a:pPr algn="ctr"/>
            <a:endParaRPr lang="en-GB" sz="2400" dirty="0"/>
          </a:p>
          <a:p>
            <a:pPr algn="ctr"/>
            <a:r>
              <a:rPr lang="en-GB" sz="2400" dirty="0"/>
              <a:t>Why has Shakespeare decided to use Mercutio in this manner? </a:t>
            </a:r>
          </a:p>
          <a:p>
            <a:pPr algn="ctr"/>
            <a:r>
              <a:rPr lang="en-GB" sz="2400" dirty="0"/>
              <a:t>What is the effect of this juxtaposition on the audience?</a:t>
            </a:r>
          </a:p>
        </p:txBody>
      </p:sp>
      <p:sp>
        <p:nvSpPr>
          <p:cNvPr id="2" name="Rounded Rectangle 1"/>
          <p:cNvSpPr/>
          <p:nvPr/>
        </p:nvSpPr>
        <p:spPr>
          <a:xfrm>
            <a:off x="3947266" y="4229583"/>
            <a:ext cx="4320540" cy="1691640"/>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rPr>
              <a:t>Extension: Who else has a foil in the play and who is it?</a:t>
            </a:r>
          </a:p>
        </p:txBody>
      </p:sp>
      <p:sp>
        <p:nvSpPr>
          <p:cNvPr id="9" name="Subtitle 2"/>
          <p:cNvSpPr txBox="1">
            <a:spLocks/>
          </p:cNvSpPr>
          <p:nvPr/>
        </p:nvSpPr>
        <p:spPr>
          <a:xfrm>
            <a:off x="719404" y="6065950"/>
            <a:ext cx="11472596" cy="794204"/>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u="sng" dirty="0"/>
              <a:t>Learning Objectives:</a:t>
            </a:r>
          </a:p>
          <a:p>
            <a:pPr marL="0" lvl="1" indent="0">
              <a:lnSpc>
                <a:spcPct val="100000"/>
              </a:lnSpc>
              <a:spcBef>
                <a:spcPts val="0"/>
              </a:spcBef>
              <a:buNone/>
            </a:pPr>
            <a:r>
              <a:rPr lang="en-GB" sz="1600" dirty="0"/>
              <a:t>AO1: use textual references, including quotations, to support and illustrate interpretations.</a:t>
            </a:r>
          </a:p>
          <a:p>
            <a:pPr marL="0" indent="0">
              <a:lnSpc>
                <a:spcPct val="100000"/>
              </a:lnSpc>
              <a:spcBef>
                <a:spcPts val="0"/>
              </a:spcBef>
              <a:buNone/>
            </a:pPr>
            <a:r>
              <a:rPr lang="en-GB" sz="1600" dirty="0"/>
              <a:t>AO2: Analyse the language used by a writer to create meanings and effects.</a:t>
            </a:r>
          </a:p>
        </p:txBody>
      </p:sp>
      <p:sp>
        <p:nvSpPr>
          <p:cNvPr id="11" name="TextBox 10"/>
          <p:cNvSpPr txBox="1"/>
          <p:nvPr/>
        </p:nvSpPr>
        <p:spPr>
          <a:xfrm rot="16200000">
            <a:off x="-3063541" y="3075058"/>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Extension Task</a:t>
            </a:r>
          </a:p>
        </p:txBody>
      </p:sp>
    </p:spTree>
    <p:extLst>
      <p:ext uri="{BB962C8B-B14F-4D97-AF65-F5344CB8AC3E}">
        <p14:creationId xmlns:p14="http://schemas.microsoft.com/office/powerpoint/2010/main" val="1435621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rot="16200000">
            <a:off x="-3075058" y="3075058"/>
            <a:ext cx="6858002" cy="707886"/>
          </a:xfrm>
          <a:prstGeom prst="rect">
            <a:avLst/>
          </a:prstGeom>
          <a:solidFill>
            <a:srgbClr val="FF99FF"/>
          </a:solidFill>
        </p:spPr>
        <p:txBody>
          <a:bodyPr wrap="square" rtlCol="0">
            <a:spAutoFit/>
          </a:bodyPr>
          <a:lstStyle/>
          <a:p>
            <a:pPr algn="ctr"/>
            <a:r>
              <a:rPr lang="en-GB" sz="4000" b="1" dirty="0">
                <a:latin typeface="Century Gothic" panose="020B0502020202020204" pitchFamily="34" charset="0"/>
              </a:rPr>
              <a:t>Homework</a:t>
            </a:r>
          </a:p>
        </p:txBody>
      </p:sp>
      <p:sp>
        <p:nvSpPr>
          <p:cNvPr id="5" name="Title 1"/>
          <p:cNvSpPr txBox="1">
            <a:spLocks/>
          </p:cNvSpPr>
          <p:nvPr/>
        </p:nvSpPr>
        <p:spPr>
          <a:xfrm>
            <a:off x="707887" y="0"/>
            <a:ext cx="11484113" cy="1182321"/>
          </a:xfrm>
          <a:prstGeom prst="rect">
            <a:avLst/>
          </a:prstGeom>
          <a:solidFill>
            <a:srgbClr val="FF99FF"/>
          </a:solidFill>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6000" b="1" dirty="0">
                <a:latin typeface="+mn-lt"/>
              </a:rPr>
              <a:t>Homework</a:t>
            </a:r>
          </a:p>
        </p:txBody>
      </p:sp>
      <p:sp>
        <p:nvSpPr>
          <p:cNvPr id="8" name="Content Placeholder 2"/>
          <p:cNvSpPr txBox="1">
            <a:spLocks/>
          </p:cNvSpPr>
          <p:nvPr/>
        </p:nvSpPr>
        <p:spPr>
          <a:xfrm>
            <a:off x="707887" y="1182321"/>
            <a:ext cx="11484113" cy="5675678"/>
          </a:xfrm>
          <a:prstGeom prst="rect">
            <a:avLst/>
          </a:prstGeom>
          <a:solidFill>
            <a:schemeClr val="accent2">
              <a:lumMod val="20000"/>
              <a:lumOff val="80000"/>
            </a:schemeClr>
          </a:soli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endParaRPr lang="en-GB" sz="72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887" y="1182321"/>
            <a:ext cx="6553682" cy="5675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054436" y="1343891"/>
            <a:ext cx="6026728" cy="1427018"/>
          </a:xfrm>
          <a:prstGeom prst="rect">
            <a:avLst/>
          </a:prstGeom>
          <a:solidFill>
            <a:srgbClr val="FB35D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solidFill>
                  <a:schemeClr val="tx1"/>
                </a:solidFill>
              </a:rPr>
              <a:t>Why do you think they are such good friends?</a:t>
            </a:r>
          </a:p>
        </p:txBody>
      </p:sp>
    </p:spTree>
    <p:extLst>
      <p:ext uri="{BB962C8B-B14F-4D97-AF65-F5344CB8AC3E}">
        <p14:creationId xmlns:p14="http://schemas.microsoft.com/office/powerpoint/2010/main" val="975757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
            <a:ext cx="12192000" cy="6858000"/>
          </a:xfrm>
          <a:prstGeom prst="rect">
            <a:avLst/>
          </a:prstGeom>
        </p:spPr>
      </p:pic>
      <p:sp>
        <p:nvSpPr>
          <p:cNvPr id="5" name="TextBox 4"/>
          <p:cNvSpPr txBox="1"/>
          <p:nvPr/>
        </p:nvSpPr>
        <p:spPr>
          <a:xfrm>
            <a:off x="703206" y="977821"/>
            <a:ext cx="11516503" cy="1323439"/>
          </a:xfrm>
          <a:prstGeom prst="rect">
            <a:avLst/>
          </a:prstGeom>
          <a:solidFill>
            <a:srgbClr val="FD33B5"/>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4000" b="1" dirty="0">
                <a:solidFill>
                  <a:schemeClr val="tx1"/>
                </a:solidFill>
                <a:latin typeface="Century Gothic" panose="020B0502020202020204" pitchFamily="34" charset="0"/>
              </a:rPr>
              <a:t>What do you know about the chemical element Mercury?</a:t>
            </a:r>
          </a:p>
        </p:txBody>
      </p:sp>
      <p:sp>
        <p:nvSpPr>
          <p:cNvPr id="14" name="TextBox 13"/>
          <p:cNvSpPr txBox="1"/>
          <p:nvPr/>
        </p:nvSpPr>
        <p:spPr>
          <a:xfrm rot="16200000">
            <a:off x="-3107448" y="3075059"/>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Do Now</a:t>
            </a:r>
          </a:p>
        </p:txBody>
      </p:sp>
      <p:sp>
        <p:nvSpPr>
          <p:cNvPr id="10" name="TextBox 9"/>
          <p:cNvSpPr txBox="1"/>
          <p:nvPr/>
        </p:nvSpPr>
        <p:spPr>
          <a:xfrm>
            <a:off x="835128" y="122742"/>
            <a:ext cx="11314458" cy="830997"/>
          </a:xfrm>
          <a:prstGeom prst="rect">
            <a:avLst/>
          </a:prstGeom>
          <a:solidFill>
            <a:srgbClr val="D987C7"/>
          </a:solidFill>
        </p:spPr>
        <p:txBody>
          <a:bodyPr wrap="square" rtlCol="0">
            <a:spAutoFit/>
          </a:bodyPr>
          <a:lstStyle/>
          <a:p>
            <a:r>
              <a:rPr lang="en-GB" sz="2400" dirty="0">
                <a:latin typeface="Century Gothic" panose="020B0502020202020204" pitchFamily="34" charset="0"/>
              </a:rPr>
              <a:t>Write today’s date - </a:t>
            </a:r>
            <a:fld id="{4B86CBAB-F592-48CA-9DBC-3822CA5BD95A}" type="datetime2">
              <a:rPr lang="en-GB" sz="2400" b="1">
                <a:latin typeface="Century Gothic" panose="020B0502020202020204" pitchFamily="34" charset="0"/>
              </a:rPr>
              <a:pPr/>
              <a:t>Sunday, 11 October 2020</a:t>
            </a:fld>
            <a:r>
              <a:rPr lang="en-GB" sz="2400" dirty="0">
                <a:latin typeface="Century Gothic" panose="020B0502020202020204" pitchFamily="34" charset="0"/>
              </a:rPr>
              <a:t> and today’s title – Romeo and Juliet Revision</a:t>
            </a:r>
            <a:r>
              <a:rPr lang="en-GB" sz="2400" b="1" dirty="0">
                <a:latin typeface="Century Gothic" panose="020B0502020202020204" pitchFamily="34" charset="0"/>
              </a:rPr>
              <a:t> </a:t>
            </a:r>
            <a:r>
              <a:rPr lang="en-GB" sz="2400" dirty="0">
                <a:latin typeface="Century Gothic" panose="020B0502020202020204" pitchFamily="34" charset="0"/>
              </a:rPr>
              <a:t>in your book</a:t>
            </a:r>
          </a:p>
        </p:txBody>
      </p:sp>
      <p:sp>
        <p:nvSpPr>
          <p:cNvPr id="6" name="Rectangle 5"/>
          <p:cNvSpPr/>
          <p:nvPr/>
        </p:nvSpPr>
        <p:spPr>
          <a:xfrm>
            <a:off x="703206" y="2361229"/>
            <a:ext cx="6096000" cy="4031873"/>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a:spAutoFit/>
          </a:bodyPr>
          <a:lstStyle/>
          <a:p>
            <a:pPr algn="ctr">
              <a:buNone/>
            </a:pPr>
            <a:r>
              <a:rPr lang="en-GB" sz="4000" dirty="0">
                <a:latin typeface="Comic Sans MS" pitchFamily="66" charset="0"/>
              </a:rPr>
              <a:t>Mercury</a:t>
            </a:r>
          </a:p>
          <a:p>
            <a:endParaRPr lang="en-GB" sz="2400" dirty="0">
              <a:latin typeface="Comic Sans MS" pitchFamily="66" charset="0"/>
            </a:endParaRPr>
          </a:p>
          <a:p>
            <a:pPr marL="342900" indent="-342900">
              <a:buFont typeface="Arial" panose="020B0604020202020204" pitchFamily="34" charset="0"/>
              <a:buChar char="•"/>
            </a:pPr>
            <a:r>
              <a:rPr lang="en-GB" sz="2400" dirty="0">
                <a:latin typeface="Comic Sans MS" pitchFamily="66" charset="0"/>
              </a:rPr>
              <a:t>Messenger of the Gods</a:t>
            </a:r>
          </a:p>
          <a:p>
            <a:pPr marL="342900" indent="-342900">
              <a:buFont typeface="Arial" panose="020B0604020202020204" pitchFamily="34" charset="0"/>
              <a:buChar char="•"/>
            </a:pPr>
            <a:r>
              <a:rPr lang="en-GB" sz="2400" dirty="0">
                <a:latin typeface="Comic Sans MS" pitchFamily="66" charset="0"/>
              </a:rPr>
              <a:t>God of trade, merchants and travel</a:t>
            </a:r>
          </a:p>
          <a:p>
            <a:pPr marL="342900" indent="-342900">
              <a:buFont typeface="Arial" panose="020B0604020202020204" pitchFamily="34" charset="0"/>
              <a:buChar char="•"/>
            </a:pPr>
            <a:r>
              <a:rPr lang="en-GB" sz="2400" dirty="0">
                <a:latin typeface="Comic Sans MS" pitchFamily="66" charset="0"/>
              </a:rPr>
              <a:t>Guide of the dead</a:t>
            </a:r>
          </a:p>
          <a:p>
            <a:pPr marL="342900" indent="-342900">
              <a:buFont typeface="Arial" panose="020B0604020202020204" pitchFamily="34" charset="0"/>
              <a:buChar char="•"/>
            </a:pPr>
            <a:r>
              <a:rPr lang="en-GB" sz="2400" dirty="0">
                <a:latin typeface="Comic Sans MS" pitchFamily="66" charset="0"/>
              </a:rPr>
              <a:t>He has influenced the name of many things</a:t>
            </a:r>
          </a:p>
          <a:p>
            <a:pPr algn="ctr">
              <a:buNone/>
            </a:pPr>
            <a:endParaRPr lang="en-GB" sz="2400" dirty="0">
              <a:latin typeface="Comic Sans MS" pitchFamily="66" charset="0"/>
            </a:endParaRPr>
          </a:p>
          <a:p>
            <a:pPr algn="ctr">
              <a:buNone/>
            </a:pPr>
            <a:r>
              <a:rPr lang="en-GB" sz="2400" dirty="0">
                <a:latin typeface="Comic Sans MS" pitchFamily="66" charset="0"/>
              </a:rPr>
              <a:t>Can you name anything that may have been influenced by Mercury?</a:t>
            </a:r>
          </a:p>
        </p:txBody>
      </p:sp>
      <p:sp>
        <p:nvSpPr>
          <p:cNvPr id="7" name="Rounded Rectangular Callout 6"/>
          <p:cNvSpPr/>
          <p:nvPr/>
        </p:nvSpPr>
        <p:spPr>
          <a:xfrm>
            <a:off x="7572229" y="3047380"/>
            <a:ext cx="4549140" cy="3419557"/>
          </a:xfrm>
          <a:prstGeom prst="wedgeRoundRectCallout">
            <a:avLst>
              <a:gd name="adj1" fmla="val -83145"/>
              <a:gd name="adj2" fmla="val -49809"/>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buNone/>
            </a:pPr>
            <a:r>
              <a:rPr lang="en-GB" sz="2000" dirty="0">
                <a:latin typeface="Comic Sans MS" pitchFamily="66" charset="0"/>
              </a:rPr>
              <a:t>Mercurial:</a:t>
            </a:r>
          </a:p>
          <a:p>
            <a:pPr>
              <a:buNone/>
            </a:pPr>
            <a:r>
              <a:rPr lang="en-GB" sz="2000" dirty="0">
                <a:latin typeface="Comic Sans MS" pitchFamily="66" charset="0"/>
              </a:rPr>
              <a:t>Something or someone that is erratic, volatile or unstable.</a:t>
            </a:r>
          </a:p>
          <a:p>
            <a:pPr>
              <a:buNone/>
            </a:pPr>
            <a:endParaRPr lang="en-GB" sz="2000" dirty="0">
              <a:latin typeface="Comic Sans MS" pitchFamily="66" charset="0"/>
            </a:endParaRPr>
          </a:p>
          <a:p>
            <a:pPr>
              <a:buNone/>
            </a:pPr>
            <a:r>
              <a:rPr lang="en-GB" sz="2000" dirty="0">
                <a:latin typeface="Comic Sans MS" pitchFamily="66" charset="0"/>
              </a:rPr>
              <a:t>Can you name a character in the play with a similar name? </a:t>
            </a:r>
          </a:p>
          <a:p>
            <a:pPr>
              <a:buNone/>
            </a:pPr>
            <a:endParaRPr lang="en-GB" sz="2000" dirty="0">
              <a:latin typeface="Comic Sans MS" pitchFamily="66" charset="0"/>
            </a:endParaRPr>
          </a:p>
          <a:p>
            <a:pPr>
              <a:buNone/>
            </a:pPr>
            <a:r>
              <a:rPr lang="en-GB" sz="2000" b="1" dirty="0">
                <a:solidFill>
                  <a:srgbClr val="FF0000"/>
                </a:solidFill>
                <a:latin typeface="Comic Sans MS" pitchFamily="66" charset="0"/>
              </a:rPr>
              <a:t>Extension: Are there any links between this character and the things you know about the messenger and word above?</a:t>
            </a:r>
          </a:p>
        </p:txBody>
      </p:sp>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56455" y="4599709"/>
            <a:ext cx="1876698" cy="2258294"/>
          </a:xfrm>
          <a:prstGeom prst="rect">
            <a:avLst/>
          </a:prstGeom>
        </p:spPr>
      </p:pic>
      <p:pic>
        <p:nvPicPr>
          <p:cNvPr id="11" name="Picture 10" descr="http://t2.gstatic.com/images?q=tbn:ANd9GcTYpTQp7CWm829JixVAugp2ZB_qnjC4MK3uI38SYgMXS9FZ9-Fu"/>
          <p:cNvPicPr>
            <a:picLocks noChangeAspect="1" noChangeArrowheads="1"/>
          </p:cNvPicPr>
          <p:nvPr/>
        </p:nvPicPr>
        <p:blipFill>
          <a:blip r:embed="rId5" cstate="print"/>
          <a:srcRect/>
          <a:stretch>
            <a:fillRect/>
          </a:stretch>
        </p:blipFill>
        <p:spPr bwMode="auto">
          <a:xfrm>
            <a:off x="6799206" y="2301260"/>
            <a:ext cx="1025026" cy="1112592"/>
          </a:xfrm>
          <a:prstGeom prst="rect">
            <a:avLst/>
          </a:prstGeom>
          <a:noFill/>
        </p:spPr>
      </p:pic>
    </p:spTree>
    <p:extLst>
      <p:ext uri="{BB962C8B-B14F-4D97-AF65-F5344CB8AC3E}">
        <p14:creationId xmlns:p14="http://schemas.microsoft.com/office/powerpoint/2010/main" val="364446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p:cNvSpPr>
            <a:spLocks noGrp="1"/>
          </p:cNvSpPr>
          <p:nvPr>
            <p:ph type="title"/>
          </p:nvPr>
        </p:nvSpPr>
        <p:spPr>
          <a:xfrm>
            <a:off x="648606" y="29884"/>
            <a:ext cx="11543394" cy="1188720"/>
          </a:xfrm>
          <a:solidFill>
            <a:srgbClr val="D987C7"/>
          </a:solidFill>
        </p:spPr>
        <p:txBody>
          <a:bodyPr>
            <a:normAutofit fontScale="90000"/>
          </a:bodyPr>
          <a:lstStyle/>
          <a:p>
            <a:pPr algn="ctr"/>
            <a:r>
              <a:rPr lang="en-GB" dirty="0"/>
              <a:t>Read the keywords and match their definition: Write them in your books</a:t>
            </a:r>
          </a:p>
        </p:txBody>
      </p:sp>
      <p:sp>
        <p:nvSpPr>
          <p:cNvPr id="5" name="TextBox 4"/>
          <p:cNvSpPr txBox="1"/>
          <p:nvPr/>
        </p:nvSpPr>
        <p:spPr>
          <a:xfrm rot="16200000">
            <a:off x="-3134339" y="3075056"/>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Unlocking vocabulary</a:t>
            </a:r>
          </a:p>
        </p:txBody>
      </p:sp>
      <p:sp>
        <p:nvSpPr>
          <p:cNvPr id="6" name="TextBox 5"/>
          <p:cNvSpPr txBox="1"/>
          <p:nvPr/>
        </p:nvSpPr>
        <p:spPr>
          <a:xfrm>
            <a:off x="7026479" y="1283218"/>
            <a:ext cx="3506062" cy="707886"/>
          </a:xfrm>
          <a:prstGeom prst="rect">
            <a:avLst/>
          </a:prstGeom>
          <a:noFill/>
        </p:spPr>
        <p:txBody>
          <a:bodyPr wrap="square" rtlCol="0">
            <a:spAutoFit/>
          </a:bodyPr>
          <a:lstStyle/>
          <a:p>
            <a:r>
              <a:rPr lang="en-GB" sz="4000" dirty="0"/>
              <a:t>Mercurial</a:t>
            </a:r>
          </a:p>
        </p:txBody>
      </p:sp>
      <p:sp>
        <p:nvSpPr>
          <p:cNvPr id="7" name="TextBox 6"/>
          <p:cNvSpPr txBox="1"/>
          <p:nvPr/>
        </p:nvSpPr>
        <p:spPr>
          <a:xfrm>
            <a:off x="4691377" y="5808006"/>
            <a:ext cx="3980329" cy="830997"/>
          </a:xfrm>
          <a:prstGeom prst="rect">
            <a:avLst/>
          </a:prstGeom>
          <a:noFill/>
        </p:spPr>
        <p:txBody>
          <a:bodyPr wrap="square" rtlCol="0">
            <a:spAutoFit/>
          </a:bodyPr>
          <a:lstStyle/>
          <a:p>
            <a:r>
              <a:rPr lang="en-GB" sz="4800" dirty="0"/>
              <a:t>Protagonist</a:t>
            </a:r>
          </a:p>
        </p:txBody>
      </p:sp>
      <p:sp>
        <p:nvSpPr>
          <p:cNvPr id="9" name="TextBox 8"/>
          <p:cNvSpPr txBox="1"/>
          <p:nvPr/>
        </p:nvSpPr>
        <p:spPr>
          <a:xfrm>
            <a:off x="648606" y="3716053"/>
            <a:ext cx="3980329" cy="707886"/>
          </a:xfrm>
          <a:prstGeom prst="rect">
            <a:avLst/>
          </a:prstGeom>
          <a:noFill/>
        </p:spPr>
        <p:txBody>
          <a:bodyPr wrap="square" rtlCol="0">
            <a:spAutoFit/>
          </a:bodyPr>
          <a:lstStyle/>
          <a:p>
            <a:r>
              <a:rPr lang="en-GB" sz="4000" dirty="0"/>
              <a:t>Juxtaposition</a:t>
            </a:r>
          </a:p>
        </p:txBody>
      </p:sp>
      <p:sp>
        <p:nvSpPr>
          <p:cNvPr id="10" name="TextBox 9"/>
          <p:cNvSpPr txBox="1"/>
          <p:nvPr/>
        </p:nvSpPr>
        <p:spPr>
          <a:xfrm>
            <a:off x="3602916" y="3654497"/>
            <a:ext cx="5143571" cy="830997"/>
          </a:xfrm>
          <a:prstGeom prst="rect">
            <a:avLst/>
          </a:prstGeom>
          <a:solidFill>
            <a:schemeClr val="accent3">
              <a:lumMod val="40000"/>
              <a:lumOff val="60000"/>
            </a:schemeClr>
          </a:solidFill>
        </p:spPr>
        <p:txBody>
          <a:bodyPr wrap="square" rtlCol="0">
            <a:spAutoFit/>
          </a:bodyPr>
          <a:lstStyle/>
          <a:p>
            <a:r>
              <a:rPr lang="en-GB" sz="2400" dirty="0">
                <a:latin typeface="Arial Narrow" panose="020B0606020202030204" pitchFamily="34" charset="0"/>
              </a:rPr>
              <a:t>the fact of two things being seen or placed close together with contrasting effect.</a:t>
            </a:r>
          </a:p>
        </p:txBody>
      </p:sp>
      <p:sp>
        <p:nvSpPr>
          <p:cNvPr id="11" name="TextBox 10"/>
          <p:cNvSpPr txBox="1"/>
          <p:nvPr/>
        </p:nvSpPr>
        <p:spPr>
          <a:xfrm>
            <a:off x="802095" y="1287060"/>
            <a:ext cx="6112078" cy="1077218"/>
          </a:xfrm>
          <a:prstGeom prst="rect">
            <a:avLst/>
          </a:prstGeom>
          <a:solidFill>
            <a:schemeClr val="accent3">
              <a:lumMod val="40000"/>
              <a:lumOff val="60000"/>
            </a:schemeClr>
          </a:solidFill>
        </p:spPr>
        <p:txBody>
          <a:bodyPr wrap="square" rtlCol="0">
            <a:spAutoFit/>
          </a:bodyPr>
          <a:lstStyle/>
          <a:p>
            <a:r>
              <a:rPr lang="en-GB" sz="3200" dirty="0"/>
              <a:t>subject to sudden or unpredictable changes of mood or mind.</a:t>
            </a:r>
          </a:p>
        </p:txBody>
      </p:sp>
      <p:sp>
        <p:nvSpPr>
          <p:cNvPr id="12" name="Rectangle 11"/>
          <p:cNvSpPr/>
          <p:nvPr/>
        </p:nvSpPr>
        <p:spPr>
          <a:xfrm>
            <a:off x="807720" y="2551005"/>
            <a:ext cx="6511995" cy="923330"/>
          </a:xfrm>
          <a:prstGeom prst="rect">
            <a:avLst/>
          </a:prstGeom>
          <a:solidFill>
            <a:schemeClr val="accent3">
              <a:lumMod val="40000"/>
              <a:lumOff val="60000"/>
            </a:schemeClr>
          </a:solidFill>
        </p:spPr>
        <p:txBody>
          <a:bodyPr wrap="square">
            <a:spAutoFit/>
          </a:bodyPr>
          <a:lstStyle/>
          <a:p>
            <a:r>
              <a:rPr lang="en-GB" dirty="0">
                <a:latin typeface="Aharoni" panose="02010803020104030203" pitchFamily="2" charset="-79"/>
                <a:cs typeface="Aharoni" panose="02010803020104030203" pitchFamily="2" charset="-79"/>
              </a:rPr>
              <a:t>The traditional four temperaments are  substances that make up the human body are: black bile, yellow bile, blood, and phlegm.</a:t>
            </a:r>
            <a:endParaRPr lang="en-GB" i="1" dirty="0">
              <a:latin typeface="Aharoni" panose="02010803020104030203" pitchFamily="2" charset="-79"/>
              <a:cs typeface="Aharoni" panose="02010803020104030203" pitchFamily="2" charset="-79"/>
            </a:endParaRPr>
          </a:p>
        </p:txBody>
      </p:sp>
      <p:sp>
        <p:nvSpPr>
          <p:cNvPr id="13" name="TextBox 12"/>
          <p:cNvSpPr txBox="1"/>
          <p:nvPr/>
        </p:nvSpPr>
        <p:spPr>
          <a:xfrm>
            <a:off x="802095" y="4766626"/>
            <a:ext cx="6517619" cy="954107"/>
          </a:xfrm>
          <a:prstGeom prst="rect">
            <a:avLst/>
          </a:prstGeom>
          <a:solidFill>
            <a:schemeClr val="accent3">
              <a:lumMod val="40000"/>
              <a:lumOff val="60000"/>
            </a:schemeClr>
          </a:solidFill>
        </p:spPr>
        <p:txBody>
          <a:bodyPr wrap="square" rtlCol="0">
            <a:spAutoFit/>
          </a:bodyPr>
          <a:lstStyle/>
          <a:p>
            <a:r>
              <a:rPr lang="en-GB" sz="2800" b="1" i="1" dirty="0">
                <a:effectLst>
                  <a:outerShdw blurRad="38100" dist="38100" dir="2700000" algn="tl">
                    <a:srgbClr val="000000">
                      <a:alpha val="43137"/>
                    </a:srgbClr>
                  </a:outerShdw>
                </a:effectLst>
                <a:latin typeface="Baskerville Old Face" panose="02020602080505020303" pitchFamily="18" charset="0"/>
              </a:rPr>
              <a:t>The leading character or one of the major characters in a play, film, novel, etc.</a:t>
            </a:r>
          </a:p>
        </p:txBody>
      </p:sp>
      <p:sp>
        <p:nvSpPr>
          <p:cNvPr id="3" name="Rectangle 2"/>
          <p:cNvSpPr/>
          <p:nvPr/>
        </p:nvSpPr>
        <p:spPr>
          <a:xfrm>
            <a:off x="9706848" y="2838373"/>
            <a:ext cx="1449436" cy="1107996"/>
          </a:xfrm>
          <a:prstGeom prst="rect">
            <a:avLst/>
          </a:prstGeom>
        </p:spPr>
        <p:txBody>
          <a:bodyPr wrap="none">
            <a:spAutoFit/>
          </a:bodyPr>
          <a:lstStyle/>
          <a:p>
            <a:pPr lvl="0" algn="ctr">
              <a:defRPr/>
            </a:pPr>
            <a:r>
              <a:rPr lang="en-GB" sz="6600" dirty="0">
                <a:solidFill>
                  <a:prstClr val="black"/>
                </a:solidFill>
                <a:latin typeface="Candara" panose="020E0502030303020204" pitchFamily="34" charset="0"/>
              </a:rPr>
              <a:t>Foil</a:t>
            </a:r>
          </a:p>
        </p:txBody>
      </p:sp>
      <p:pic>
        <p:nvPicPr>
          <p:cNvPr id="16" name="Content Placeholder 15"/>
          <p:cNvPicPr>
            <a:picLocks noGrp="1" noChangeAspect="1"/>
          </p:cNvPicPr>
          <p:nvPr>
            <p:ph idx="1"/>
          </p:nvPr>
        </p:nvPicPr>
        <p:blipFill>
          <a:blip r:embed="rId3"/>
          <a:stretch>
            <a:fillRect/>
          </a:stretch>
        </p:blipFill>
        <p:spPr>
          <a:xfrm>
            <a:off x="9733930" y="5248390"/>
            <a:ext cx="2458070" cy="1386743"/>
          </a:xfrm>
          <a:prstGeom prst="rect">
            <a:avLst/>
          </a:prstGeom>
        </p:spPr>
      </p:pic>
      <p:sp>
        <p:nvSpPr>
          <p:cNvPr id="17" name="Rectangle 16"/>
          <p:cNvSpPr/>
          <p:nvPr/>
        </p:nvSpPr>
        <p:spPr>
          <a:xfrm>
            <a:off x="8929651" y="3798753"/>
            <a:ext cx="3262349" cy="123867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rPr>
              <a:t>a person or thing that contrasts with and so emphasizes and enhances the qualities of another.</a:t>
            </a:r>
          </a:p>
        </p:txBody>
      </p:sp>
      <p:sp>
        <p:nvSpPr>
          <p:cNvPr id="8" name="TextBox 7"/>
          <p:cNvSpPr txBox="1"/>
          <p:nvPr/>
        </p:nvSpPr>
        <p:spPr>
          <a:xfrm>
            <a:off x="6914174" y="2075670"/>
            <a:ext cx="5402518" cy="923330"/>
          </a:xfrm>
          <a:prstGeom prst="rect">
            <a:avLst/>
          </a:prstGeom>
          <a:noFill/>
        </p:spPr>
        <p:txBody>
          <a:bodyPr wrap="square" rtlCol="0">
            <a:spAutoFit/>
          </a:bodyPr>
          <a:lstStyle/>
          <a:p>
            <a:r>
              <a:rPr lang="en-GB" sz="5400" dirty="0"/>
              <a:t>The four Humours</a:t>
            </a:r>
          </a:p>
        </p:txBody>
      </p:sp>
    </p:spTree>
    <p:extLst>
      <p:ext uri="{BB962C8B-B14F-4D97-AF65-F5344CB8AC3E}">
        <p14:creationId xmlns:p14="http://schemas.microsoft.com/office/powerpoint/2010/main" val="3127288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duotone>
              <a:schemeClr val="bg2">
                <a:shade val="45000"/>
                <a:satMod val="135000"/>
              </a:schemeClr>
              <a:prstClr val="white"/>
            </a:duotone>
          </a:blip>
          <a:stretch>
            <a:fillRect/>
          </a:stretch>
        </p:blipFill>
        <p:spPr>
          <a:xfrm>
            <a:off x="0" y="0"/>
            <a:ext cx="12192000" cy="6858000"/>
          </a:xfrm>
          <a:prstGeom prst="rect">
            <a:avLst/>
          </a:prstGeom>
        </p:spPr>
      </p:pic>
      <p:sp>
        <p:nvSpPr>
          <p:cNvPr id="2" name="Title 1"/>
          <p:cNvSpPr>
            <a:spLocks noGrp="1"/>
          </p:cNvSpPr>
          <p:nvPr>
            <p:ph type="title"/>
          </p:nvPr>
        </p:nvSpPr>
        <p:spPr>
          <a:xfrm>
            <a:off x="648606" y="29884"/>
            <a:ext cx="11543394" cy="1188720"/>
          </a:xfrm>
          <a:solidFill>
            <a:srgbClr val="D987C7"/>
          </a:solidFill>
        </p:spPr>
        <p:txBody>
          <a:bodyPr>
            <a:normAutofit/>
          </a:bodyPr>
          <a:lstStyle/>
          <a:p>
            <a:pPr algn="ctr"/>
            <a:r>
              <a:rPr lang="en-GB" dirty="0"/>
              <a:t>ANSWERS!</a:t>
            </a:r>
          </a:p>
        </p:txBody>
      </p:sp>
      <p:sp>
        <p:nvSpPr>
          <p:cNvPr id="5" name="TextBox 4"/>
          <p:cNvSpPr txBox="1"/>
          <p:nvPr/>
        </p:nvSpPr>
        <p:spPr>
          <a:xfrm rot="16200000">
            <a:off x="-3134339" y="3075056"/>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Unlocking vocabulary</a:t>
            </a:r>
          </a:p>
        </p:txBody>
      </p:sp>
      <p:sp>
        <p:nvSpPr>
          <p:cNvPr id="6" name="TextBox 5"/>
          <p:cNvSpPr txBox="1"/>
          <p:nvPr/>
        </p:nvSpPr>
        <p:spPr>
          <a:xfrm>
            <a:off x="7980899" y="1287060"/>
            <a:ext cx="3506062" cy="707886"/>
          </a:xfrm>
          <a:prstGeom prst="rect">
            <a:avLst/>
          </a:prstGeom>
          <a:noFill/>
        </p:spPr>
        <p:txBody>
          <a:bodyPr wrap="square" rtlCol="0">
            <a:spAutoFit/>
          </a:bodyPr>
          <a:lstStyle/>
          <a:p>
            <a:r>
              <a:rPr lang="en-GB" sz="4000" dirty="0"/>
              <a:t>Mercurial</a:t>
            </a:r>
          </a:p>
        </p:txBody>
      </p:sp>
      <p:sp>
        <p:nvSpPr>
          <p:cNvPr id="7" name="TextBox 6"/>
          <p:cNvSpPr txBox="1"/>
          <p:nvPr/>
        </p:nvSpPr>
        <p:spPr>
          <a:xfrm>
            <a:off x="4691377" y="5808006"/>
            <a:ext cx="3980329" cy="830997"/>
          </a:xfrm>
          <a:prstGeom prst="rect">
            <a:avLst/>
          </a:prstGeom>
          <a:noFill/>
        </p:spPr>
        <p:txBody>
          <a:bodyPr wrap="square" rtlCol="0">
            <a:spAutoFit/>
          </a:bodyPr>
          <a:lstStyle/>
          <a:p>
            <a:r>
              <a:rPr lang="en-GB" sz="4800" dirty="0"/>
              <a:t>Protagonist</a:t>
            </a:r>
          </a:p>
        </p:txBody>
      </p:sp>
      <p:sp>
        <p:nvSpPr>
          <p:cNvPr id="9" name="TextBox 8"/>
          <p:cNvSpPr txBox="1"/>
          <p:nvPr/>
        </p:nvSpPr>
        <p:spPr>
          <a:xfrm>
            <a:off x="648606" y="3716053"/>
            <a:ext cx="3980329" cy="707886"/>
          </a:xfrm>
          <a:prstGeom prst="rect">
            <a:avLst/>
          </a:prstGeom>
          <a:noFill/>
        </p:spPr>
        <p:txBody>
          <a:bodyPr wrap="square" rtlCol="0">
            <a:spAutoFit/>
          </a:bodyPr>
          <a:lstStyle/>
          <a:p>
            <a:r>
              <a:rPr lang="en-GB" sz="4000" dirty="0"/>
              <a:t>Juxtaposition</a:t>
            </a:r>
          </a:p>
        </p:txBody>
      </p:sp>
      <p:sp>
        <p:nvSpPr>
          <p:cNvPr id="10" name="TextBox 9"/>
          <p:cNvSpPr txBox="1"/>
          <p:nvPr/>
        </p:nvSpPr>
        <p:spPr>
          <a:xfrm>
            <a:off x="3602916" y="3654497"/>
            <a:ext cx="5143571" cy="830997"/>
          </a:xfrm>
          <a:prstGeom prst="rect">
            <a:avLst/>
          </a:prstGeom>
          <a:solidFill>
            <a:schemeClr val="accent3">
              <a:lumMod val="40000"/>
              <a:lumOff val="60000"/>
            </a:schemeClr>
          </a:solidFill>
        </p:spPr>
        <p:txBody>
          <a:bodyPr wrap="square" rtlCol="0">
            <a:spAutoFit/>
          </a:bodyPr>
          <a:lstStyle/>
          <a:p>
            <a:r>
              <a:rPr lang="en-GB" sz="2400" dirty="0">
                <a:latin typeface="Arial Narrow" panose="020B0606020202030204" pitchFamily="34" charset="0"/>
              </a:rPr>
              <a:t>the fact of two things being seen or placed close together with contrasting effect.</a:t>
            </a:r>
          </a:p>
        </p:txBody>
      </p:sp>
      <p:sp>
        <p:nvSpPr>
          <p:cNvPr id="11" name="TextBox 10"/>
          <p:cNvSpPr txBox="1"/>
          <p:nvPr/>
        </p:nvSpPr>
        <p:spPr>
          <a:xfrm>
            <a:off x="802095" y="1287060"/>
            <a:ext cx="6112078" cy="1077218"/>
          </a:xfrm>
          <a:prstGeom prst="rect">
            <a:avLst/>
          </a:prstGeom>
          <a:solidFill>
            <a:schemeClr val="accent3">
              <a:lumMod val="40000"/>
              <a:lumOff val="60000"/>
            </a:schemeClr>
          </a:solidFill>
        </p:spPr>
        <p:txBody>
          <a:bodyPr wrap="square" rtlCol="0">
            <a:spAutoFit/>
          </a:bodyPr>
          <a:lstStyle/>
          <a:p>
            <a:r>
              <a:rPr lang="en-GB" sz="3200" dirty="0"/>
              <a:t>subject to sudden or unpredictable changes of mood or mind.</a:t>
            </a:r>
          </a:p>
        </p:txBody>
      </p:sp>
      <p:sp>
        <p:nvSpPr>
          <p:cNvPr id="12" name="Rectangle 11"/>
          <p:cNvSpPr/>
          <p:nvPr/>
        </p:nvSpPr>
        <p:spPr>
          <a:xfrm>
            <a:off x="807720" y="2551005"/>
            <a:ext cx="6511995" cy="923330"/>
          </a:xfrm>
          <a:prstGeom prst="rect">
            <a:avLst/>
          </a:prstGeom>
          <a:solidFill>
            <a:schemeClr val="accent3">
              <a:lumMod val="40000"/>
              <a:lumOff val="60000"/>
            </a:schemeClr>
          </a:solidFill>
        </p:spPr>
        <p:txBody>
          <a:bodyPr wrap="square">
            <a:spAutoFit/>
          </a:bodyPr>
          <a:lstStyle/>
          <a:p>
            <a:r>
              <a:rPr lang="en-GB" dirty="0">
                <a:latin typeface="Aharoni" panose="02010803020104030203" pitchFamily="2" charset="-79"/>
                <a:cs typeface="Aharoni" panose="02010803020104030203" pitchFamily="2" charset="-79"/>
              </a:rPr>
              <a:t>The traditional four temperaments are  substances that make up the human body are: black bile, yellow bile, blood, and phlegm.</a:t>
            </a:r>
            <a:endParaRPr lang="en-GB" i="1" dirty="0">
              <a:latin typeface="Aharoni" panose="02010803020104030203" pitchFamily="2" charset="-79"/>
              <a:cs typeface="Aharoni" panose="02010803020104030203" pitchFamily="2" charset="-79"/>
            </a:endParaRPr>
          </a:p>
        </p:txBody>
      </p:sp>
      <p:sp>
        <p:nvSpPr>
          <p:cNvPr id="13" name="TextBox 12"/>
          <p:cNvSpPr txBox="1"/>
          <p:nvPr/>
        </p:nvSpPr>
        <p:spPr>
          <a:xfrm>
            <a:off x="802095" y="4766626"/>
            <a:ext cx="6517619" cy="954107"/>
          </a:xfrm>
          <a:prstGeom prst="rect">
            <a:avLst/>
          </a:prstGeom>
          <a:solidFill>
            <a:schemeClr val="accent3">
              <a:lumMod val="40000"/>
              <a:lumOff val="60000"/>
            </a:schemeClr>
          </a:solidFill>
        </p:spPr>
        <p:txBody>
          <a:bodyPr wrap="square" rtlCol="0">
            <a:spAutoFit/>
          </a:bodyPr>
          <a:lstStyle/>
          <a:p>
            <a:r>
              <a:rPr lang="en-GB" sz="2800" b="1" i="1" dirty="0">
                <a:effectLst>
                  <a:outerShdw blurRad="38100" dist="38100" dir="2700000" algn="tl">
                    <a:srgbClr val="000000">
                      <a:alpha val="43137"/>
                    </a:srgbClr>
                  </a:outerShdw>
                </a:effectLst>
                <a:latin typeface="Baskerville Old Face" panose="02020602080505020303" pitchFamily="18" charset="0"/>
              </a:rPr>
              <a:t>The leading character or one of the major characters in a play, film, novel, etc.</a:t>
            </a:r>
          </a:p>
        </p:txBody>
      </p:sp>
      <p:sp>
        <p:nvSpPr>
          <p:cNvPr id="3" name="Rectangle 2"/>
          <p:cNvSpPr/>
          <p:nvPr/>
        </p:nvSpPr>
        <p:spPr>
          <a:xfrm>
            <a:off x="9706848" y="2838373"/>
            <a:ext cx="1449436" cy="1107996"/>
          </a:xfrm>
          <a:prstGeom prst="rect">
            <a:avLst/>
          </a:prstGeom>
        </p:spPr>
        <p:txBody>
          <a:bodyPr wrap="none">
            <a:spAutoFit/>
          </a:bodyPr>
          <a:lstStyle/>
          <a:p>
            <a:pPr lvl="0" algn="ctr">
              <a:defRPr/>
            </a:pPr>
            <a:r>
              <a:rPr lang="en-GB" sz="6600" dirty="0">
                <a:solidFill>
                  <a:prstClr val="black"/>
                </a:solidFill>
                <a:latin typeface="Candara" panose="020E0502030303020204" pitchFamily="34" charset="0"/>
              </a:rPr>
              <a:t>Foil</a:t>
            </a:r>
          </a:p>
        </p:txBody>
      </p:sp>
      <p:pic>
        <p:nvPicPr>
          <p:cNvPr id="16" name="Content Placeholder 15"/>
          <p:cNvPicPr>
            <a:picLocks noGrp="1" noChangeAspect="1"/>
          </p:cNvPicPr>
          <p:nvPr>
            <p:ph idx="1"/>
          </p:nvPr>
        </p:nvPicPr>
        <p:blipFill>
          <a:blip r:embed="rId3"/>
          <a:stretch>
            <a:fillRect/>
          </a:stretch>
        </p:blipFill>
        <p:spPr>
          <a:xfrm>
            <a:off x="9733930" y="5248390"/>
            <a:ext cx="2458070" cy="1386743"/>
          </a:xfrm>
          <a:prstGeom prst="rect">
            <a:avLst/>
          </a:prstGeom>
        </p:spPr>
      </p:pic>
      <p:sp>
        <p:nvSpPr>
          <p:cNvPr id="17" name="Rectangle 16"/>
          <p:cNvSpPr/>
          <p:nvPr/>
        </p:nvSpPr>
        <p:spPr>
          <a:xfrm>
            <a:off x="8929651" y="3798753"/>
            <a:ext cx="3262349" cy="123867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rPr>
              <a:t>a person or thing that contrasts with and so emphasizes and enhances the qualities of another.</a:t>
            </a:r>
          </a:p>
        </p:txBody>
      </p:sp>
      <p:sp>
        <p:nvSpPr>
          <p:cNvPr id="18" name="Right Arrow 17"/>
          <p:cNvSpPr/>
          <p:nvPr/>
        </p:nvSpPr>
        <p:spPr>
          <a:xfrm rot="9761773">
            <a:off x="6717145" y="1596158"/>
            <a:ext cx="1095894" cy="406156"/>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ight Arrow 18"/>
          <p:cNvSpPr/>
          <p:nvPr/>
        </p:nvSpPr>
        <p:spPr>
          <a:xfrm rot="9873258">
            <a:off x="6900020" y="2909323"/>
            <a:ext cx="1095894" cy="406156"/>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Arrow 19"/>
          <p:cNvSpPr/>
          <p:nvPr/>
        </p:nvSpPr>
        <p:spPr>
          <a:xfrm rot="3810739" flipV="1">
            <a:off x="10955312" y="3585949"/>
            <a:ext cx="401943" cy="287281"/>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7005697" y="2075670"/>
            <a:ext cx="5456466" cy="923330"/>
          </a:xfrm>
          <a:prstGeom prst="rect">
            <a:avLst/>
          </a:prstGeom>
          <a:noFill/>
        </p:spPr>
        <p:txBody>
          <a:bodyPr wrap="square" rtlCol="0">
            <a:spAutoFit/>
          </a:bodyPr>
          <a:lstStyle/>
          <a:p>
            <a:r>
              <a:rPr lang="en-GB" sz="5400" dirty="0"/>
              <a:t>The four Humours</a:t>
            </a:r>
          </a:p>
        </p:txBody>
      </p:sp>
      <p:sp>
        <p:nvSpPr>
          <p:cNvPr id="21" name="Right Arrow 20"/>
          <p:cNvSpPr/>
          <p:nvPr/>
        </p:nvSpPr>
        <p:spPr>
          <a:xfrm rot="21305783">
            <a:off x="3445428" y="3986587"/>
            <a:ext cx="319898" cy="336487"/>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21"/>
          <p:cNvSpPr/>
          <p:nvPr/>
        </p:nvSpPr>
        <p:spPr>
          <a:xfrm rot="13055283">
            <a:off x="6106129" y="5517654"/>
            <a:ext cx="1095894" cy="406156"/>
          </a:xfrm>
          <a:prstGeom prst="rightArrow">
            <a:avLst/>
          </a:prstGeom>
          <a:solidFill>
            <a:srgbClr val="FD33B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37119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9" y="-297"/>
            <a:ext cx="12193057" cy="6858594"/>
          </a:xfrm>
          <a:prstGeom prst="rect">
            <a:avLst/>
          </a:prstGeom>
        </p:spPr>
      </p:pic>
      <p:sp>
        <p:nvSpPr>
          <p:cNvPr id="4" name="TextBox 3"/>
          <p:cNvSpPr txBox="1"/>
          <p:nvPr/>
        </p:nvSpPr>
        <p:spPr>
          <a:xfrm rot="16200000">
            <a:off x="-2957077" y="3075056"/>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Learning Content</a:t>
            </a:r>
          </a:p>
        </p:txBody>
      </p:sp>
      <p:sp>
        <p:nvSpPr>
          <p:cNvPr id="5" name="TextBox 4"/>
          <p:cNvSpPr txBox="1"/>
          <p:nvPr/>
        </p:nvSpPr>
        <p:spPr>
          <a:xfrm>
            <a:off x="911425" y="116633"/>
            <a:ext cx="10699401" cy="6340197"/>
          </a:xfrm>
          <a:prstGeom prst="rect">
            <a:avLst/>
          </a:prstGeom>
          <a:noFill/>
        </p:spPr>
        <p:txBody>
          <a:bodyPr wrap="square" rtlCol="0">
            <a:spAutoFit/>
          </a:bodyPr>
          <a:lstStyle/>
          <a:p>
            <a:pPr algn="ctr"/>
            <a:r>
              <a:rPr lang="en-GB" sz="3600" b="1" dirty="0">
                <a:solidFill>
                  <a:srgbClr val="000000"/>
                </a:solidFill>
                <a:latin typeface="Century Gothic" panose="020B0502020202020204" pitchFamily="34" charset="0"/>
              </a:rPr>
              <a:t>How does Shakespeare show Mercutio’s influence in the play?</a:t>
            </a:r>
          </a:p>
          <a:p>
            <a:pPr algn="ctr"/>
            <a:r>
              <a:rPr lang="en-GB" sz="2800" b="1" dirty="0">
                <a:solidFill>
                  <a:srgbClr val="000000"/>
                </a:solidFill>
                <a:latin typeface="Century Gothic" panose="020B0502020202020204" pitchFamily="34" charset="0"/>
              </a:rPr>
              <a:t>I</a:t>
            </a:r>
            <a:r>
              <a:rPr lang="en-GB" sz="2600" b="1" dirty="0">
                <a:solidFill>
                  <a:srgbClr val="000000"/>
                </a:solidFill>
                <a:latin typeface="Century Gothic" panose="020B0502020202020204" pitchFamily="34" charset="0"/>
              </a:rPr>
              <a:t>n this lesson you will be mastering the following:</a:t>
            </a:r>
          </a:p>
          <a:p>
            <a:endParaRPr lang="en-GB" sz="2600" b="1" dirty="0">
              <a:solidFill>
                <a:schemeClr val="bg1"/>
              </a:solidFill>
              <a:latin typeface="Century Gothic" panose="020B0502020202020204" pitchFamily="34" charset="0"/>
            </a:endParaRPr>
          </a:p>
          <a:p>
            <a:r>
              <a:rPr lang="en-GB" sz="4000" b="1" dirty="0">
                <a:solidFill>
                  <a:srgbClr val="FF6600"/>
                </a:solidFill>
                <a:latin typeface="Century Gothic" panose="020B0502020202020204" pitchFamily="34" charset="0"/>
              </a:rPr>
              <a:t>To explore views of Mercutio and his role in the play.</a:t>
            </a:r>
          </a:p>
          <a:p>
            <a:r>
              <a:rPr lang="en-GB" sz="4000" b="1" dirty="0">
                <a:solidFill>
                  <a:schemeClr val="tx1">
                    <a:lumMod val="75000"/>
                    <a:lumOff val="25000"/>
                  </a:schemeClr>
                </a:solidFill>
                <a:latin typeface="Century Gothic" panose="020B0502020202020204" pitchFamily="34" charset="0"/>
              </a:rPr>
              <a:t>To explain how the audience would view Mercutio in relation to the four humours.</a:t>
            </a:r>
          </a:p>
          <a:p>
            <a:r>
              <a:rPr lang="en-GB" sz="4000" b="1" dirty="0">
                <a:solidFill>
                  <a:srgbClr val="FFC000"/>
                </a:solidFill>
                <a:latin typeface="Century Gothic" panose="020B0502020202020204" pitchFamily="34" charset="0"/>
              </a:rPr>
              <a:t>To analyse how Mercutio and Romeo’s view of love differ and why.</a:t>
            </a:r>
          </a:p>
          <a:p>
            <a:endParaRPr lang="en-GB" sz="4000" b="1" dirty="0">
              <a:solidFill>
                <a:srgbClr val="FFC000"/>
              </a:solidFill>
              <a:latin typeface="Century Gothic" panose="020B0502020202020204" pitchFamily="34" charset="0"/>
            </a:endParaRPr>
          </a:p>
        </p:txBody>
      </p:sp>
    </p:spTree>
    <p:extLst>
      <p:ext uri="{BB962C8B-B14F-4D97-AF65-F5344CB8AC3E}">
        <p14:creationId xmlns:p14="http://schemas.microsoft.com/office/powerpoint/2010/main" val="4075139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0" y="1"/>
            <a:ext cx="12192000" cy="6858000"/>
          </a:xfrm>
          <a:prstGeom prst="rect">
            <a:avLst/>
          </a:prstGeom>
        </p:spPr>
      </p:pic>
      <p:pic>
        <p:nvPicPr>
          <p:cNvPr id="1026" name="Picture 2" descr="http://gabrielnovo.com/_word_press_nomad/wp-content/uploads/2012/09/mercuti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424" y="2768957"/>
            <a:ext cx="3612092" cy="2911364"/>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p:cNvSpPr/>
          <p:nvPr/>
        </p:nvSpPr>
        <p:spPr>
          <a:xfrm>
            <a:off x="5177307" y="746976"/>
            <a:ext cx="4765183" cy="2331076"/>
          </a:xfrm>
          <a:prstGeom prst="cloudCallout">
            <a:avLst>
              <a:gd name="adj1" fmla="val -76999"/>
              <a:gd name="adj2" fmla="val 56187"/>
            </a:avLst>
          </a:prstGeom>
          <a:solidFill>
            <a:srgbClr val="FF6699"/>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GB" sz="2400" dirty="0"/>
              <a:t>What type of character is Mercutio?</a:t>
            </a:r>
          </a:p>
          <a:p>
            <a:pPr algn="ctr"/>
            <a:endParaRPr lang="en-GB" sz="2400" dirty="0"/>
          </a:p>
          <a:p>
            <a:pPr algn="ctr"/>
            <a:r>
              <a:rPr lang="en-GB" sz="2400" dirty="0"/>
              <a:t>Give reasons.</a:t>
            </a:r>
          </a:p>
        </p:txBody>
      </p:sp>
      <p:sp>
        <p:nvSpPr>
          <p:cNvPr id="8" name="Cloud Callout 7"/>
          <p:cNvSpPr/>
          <p:nvPr/>
        </p:nvSpPr>
        <p:spPr>
          <a:xfrm>
            <a:off x="5177306" y="3284113"/>
            <a:ext cx="4765184" cy="2760376"/>
          </a:xfrm>
          <a:prstGeom prst="cloudCallout">
            <a:avLst>
              <a:gd name="adj1" fmla="val -75107"/>
              <a:gd name="adj2" fmla="val -41051"/>
            </a:avLst>
          </a:prstGeom>
          <a:solidFill>
            <a:srgbClr val="FF99FF"/>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2400" dirty="0"/>
              <a:t>How might the following characters view Mercutio:</a:t>
            </a:r>
          </a:p>
          <a:p>
            <a:pPr algn="ctr"/>
            <a:r>
              <a:rPr lang="en-GB" sz="2400" dirty="0"/>
              <a:t>Romeo</a:t>
            </a:r>
          </a:p>
          <a:p>
            <a:pPr algn="ctr"/>
            <a:r>
              <a:rPr lang="en-GB" sz="2400" dirty="0"/>
              <a:t>Tybalt</a:t>
            </a:r>
          </a:p>
          <a:p>
            <a:pPr algn="ctr"/>
            <a:r>
              <a:rPr lang="en-GB" sz="2400" dirty="0"/>
              <a:t>Benvolio</a:t>
            </a:r>
          </a:p>
        </p:txBody>
      </p:sp>
      <p:sp>
        <p:nvSpPr>
          <p:cNvPr id="2" name="Cloud Callout 1"/>
          <p:cNvSpPr/>
          <p:nvPr/>
        </p:nvSpPr>
        <p:spPr>
          <a:xfrm>
            <a:off x="8989453" y="2112136"/>
            <a:ext cx="2962141" cy="1880315"/>
          </a:xfrm>
          <a:prstGeom prst="cloudCallout">
            <a:avLst>
              <a:gd name="adj1" fmla="val -201703"/>
              <a:gd name="adj2" fmla="val 15240"/>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GB" b="1" dirty="0">
                <a:solidFill>
                  <a:sysClr val="windowText" lastClr="000000"/>
                </a:solidFill>
              </a:rPr>
              <a:t>Challenge: What is Mercutio’s role in the play?</a:t>
            </a:r>
          </a:p>
        </p:txBody>
      </p:sp>
      <p:sp>
        <p:nvSpPr>
          <p:cNvPr id="9" name="Subtitle 2"/>
          <p:cNvSpPr txBox="1">
            <a:spLocks/>
          </p:cNvSpPr>
          <p:nvPr/>
        </p:nvSpPr>
        <p:spPr>
          <a:xfrm>
            <a:off x="735714" y="6065950"/>
            <a:ext cx="11456285" cy="794204"/>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u="sng" dirty="0"/>
              <a:t>Learning Objectives:</a:t>
            </a:r>
          </a:p>
          <a:p>
            <a:pPr marL="0" lvl="1" indent="0">
              <a:lnSpc>
                <a:spcPct val="100000"/>
              </a:lnSpc>
              <a:spcBef>
                <a:spcPts val="0"/>
              </a:spcBef>
              <a:buNone/>
            </a:pPr>
            <a:r>
              <a:rPr lang="en-GB" sz="1600" dirty="0"/>
              <a:t>AO1: use textual references, including quotations, to support and illustrate interpretations.</a:t>
            </a:r>
          </a:p>
          <a:p>
            <a:pPr marL="0" indent="0">
              <a:lnSpc>
                <a:spcPct val="100000"/>
              </a:lnSpc>
              <a:spcBef>
                <a:spcPts val="0"/>
              </a:spcBef>
              <a:buNone/>
            </a:pPr>
            <a:r>
              <a:rPr lang="en-GB" sz="1600" dirty="0"/>
              <a:t>AO2: Analyse the language used by a writer to create meanings and effects.</a:t>
            </a:r>
          </a:p>
        </p:txBody>
      </p:sp>
      <p:sp>
        <p:nvSpPr>
          <p:cNvPr id="11" name="TextBox 10"/>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thinking task</a:t>
            </a:r>
          </a:p>
        </p:txBody>
      </p:sp>
    </p:spTree>
    <p:extLst>
      <p:ext uri="{BB962C8B-B14F-4D97-AF65-F5344CB8AC3E}">
        <p14:creationId xmlns:p14="http://schemas.microsoft.com/office/powerpoint/2010/main" val="440557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blip>
          <a:stretch>
            <a:fillRect/>
          </a:stretch>
        </p:blipFill>
        <p:spPr>
          <a:xfrm>
            <a:off x="0" y="1"/>
            <a:ext cx="12192000" cy="6858000"/>
          </a:xfrm>
          <a:prstGeom prst="rect">
            <a:avLst/>
          </a:prstGeom>
        </p:spPr>
      </p:pic>
      <p:sp>
        <p:nvSpPr>
          <p:cNvPr id="2" name="Rectangle 1"/>
          <p:cNvSpPr/>
          <p:nvPr/>
        </p:nvSpPr>
        <p:spPr>
          <a:xfrm>
            <a:off x="735715" y="27905"/>
            <a:ext cx="11393321" cy="605307"/>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Shakespeare and The Four Humours</a:t>
            </a:r>
          </a:p>
        </p:txBody>
      </p:sp>
      <p:sp>
        <p:nvSpPr>
          <p:cNvPr id="3" name="Text Box 2"/>
          <p:cNvSpPr txBox="1">
            <a:spLocks noChangeArrowheads="1"/>
          </p:cNvSpPr>
          <p:nvPr/>
        </p:nvSpPr>
        <p:spPr bwMode="auto">
          <a:xfrm>
            <a:off x="1039091" y="748144"/>
            <a:ext cx="7195918" cy="5317805"/>
          </a:xfrm>
          <a:prstGeom prst="rect">
            <a:avLst/>
          </a:prstGeom>
          <a:solidFill>
            <a:schemeClr val="bg1"/>
          </a:solidFill>
          <a:ln w="1905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r>
              <a:rPr lang="en-GB" dirty="0"/>
              <a:t>Blood, phlegm, black bile and yellow bile: the body’s four humours were believed to control your personality. In Shakespeare’s time, the understanding of medicine and the human body was based on the theory of the four bodily humours. This idea dates back to ancient Greece, where the body was seen more or less as a shell containing four different humours, or fluids: blood, phlegm, black bile and yellow bile. The humours affect your whole being, from your health and feelings to your looks and actions.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b="0" i="0" u="none" strike="noStrike" cap="none" normalizeH="0" baseline="0" dirty="0">
              <a:ln>
                <a:noFill/>
              </a:ln>
              <a:solidFill>
                <a:srgbClr val="000000"/>
              </a:solidFill>
              <a:effectLst/>
              <a:latin typeface="Times New Roman" panose="02020603050405020304" pitchFamily="18" charset="0"/>
            </a:endParaRPr>
          </a:p>
          <a:p>
            <a:pPr lvl="0" eaLnBrk="0" fontAlgn="base" hangingPunct="0">
              <a:spcBef>
                <a:spcPct val="0"/>
              </a:spcBef>
              <a:spcAft>
                <a:spcPct val="0"/>
              </a:spcAft>
            </a:pPr>
            <a:r>
              <a:rPr kumimoji="0" lang="en-GB" altLang="en-US" sz="2000" b="0" i="0" u="none" strike="noStrike" cap="none" normalizeH="0" baseline="0" dirty="0">
                <a:ln>
                  <a:noFill/>
                </a:ln>
                <a:solidFill>
                  <a:srgbClr val="000000"/>
                </a:solidFill>
                <a:effectLst/>
                <a:cs typeface="Shonar Bangla" panose="020B0502040204020203" pitchFamily="34" charset="0"/>
              </a:rPr>
              <a:t>If the 4 humours were in their proper proportions a person has perfect health in body and peace of mind. This seldom happened and usually one humour was dominant. I</a:t>
            </a:r>
            <a:r>
              <a:rPr lang="en-GB" altLang="en-US" sz="2000" dirty="0">
                <a:solidFill>
                  <a:srgbClr val="000000"/>
                </a:solidFill>
                <a:cs typeface="Shonar Bangla" panose="020B0502040204020203" pitchFamily="34" charset="0"/>
              </a:rPr>
              <a:t>f blood dominates, you will have a sanguine temperament; yellow bile makes you choleric; black bile melancholic; and phlegm leads you to being phlegmatic. The </a:t>
            </a:r>
            <a:r>
              <a:rPr kumimoji="0" lang="en-GB" altLang="en-US" sz="2000" b="0" i="0" u="none" strike="noStrike" cap="none" normalizeH="0" baseline="0" dirty="0">
                <a:ln>
                  <a:noFill/>
                </a:ln>
                <a:solidFill>
                  <a:srgbClr val="000000"/>
                </a:solidFill>
                <a:effectLst/>
                <a:cs typeface="Shonar Bangla" panose="020B0502040204020203" pitchFamily="34" charset="0"/>
              </a:rPr>
              <a:t>characteristics of the humours: Blood: ruddy, fair, agreeable, cheerful, and courageous, or lusty, riotous, and impractical. Yellow bile - Choler: prone to anger, rashness and pride. Phlegm: pale complexion, fat, lazy and dull. Black bile -Melancholy: lean, swarthy, morose and introspective.</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latin typeface="Times New Roman" panose="02020603050405020304" pitchFamily="18" charset="0"/>
              </a:rPr>
              <a:t> </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3077" name="Picture 5" descr="http://theshakespeareblog.com/wp-content/uploads/2014/02/The_Four_Humours.jpg"/>
          <p:cNvPicPr>
            <a:picLocks noChangeAspect="1" noChangeArrowheads="1"/>
          </p:cNvPicPr>
          <p:nvPr/>
        </p:nvPicPr>
        <p:blipFill rotWithShape="1">
          <a:blip r:embed="rId3">
            <a:extLst>
              <a:ext uri="{28A0092B-C50C-407E-A947-70E740481C1C}">
                <a14:useLocalDpi xmlns:a14="http://schemas.microsoft.com/office/drawing/2010/main" val="0"/>
              </a:ext>
            </a:extLst>
          </a:blip>
          <a:srcRect l="12880" r="8602"/>
          <a:stretch/>
        </p:blipFill>
        <p:spPr bwMode="auto">
          <a:xfrm>
            <a:off x="8235009" y="1000747"/>
            <a:ext cx="3894027" cy="3290942"/>
          </a:xfrm>
          <a:prstGeom prst="rect">
            <a:avLst/>
          </a:prstGeom>
          <a:noFill/>
          <a:extLst>
            <a:ext uri="{909E8E84-426E-40DD-AFC4-6F175D3DCCD1}">
              <a14:hiddenFill xmlns:a14="http://schemas.microsoft.com/office/drawing/2010/main">
                <a:solidFill>
                  <a:srgbClr val="FFFFFF"/>
                </a:solidFill>
              </a14:hiddenFill>
            </a:ext>
          </a:extLst>
        </p:spPr>
      </p:pic>
      <p:sp>
        <p:nvSpPr>
          <p:cNvPr id="8" name="Subtitle 2"/>
          <p:cNvSpPr txBox="1">
            <a:spLocks/>
          </p:cNvSpPr>
          <p:nvPr/>
        </p:nvSpPr>
        <p:spPr>
          <a:xfrm>
            <a:off x="0" y="6065950"/>
            <a:ext cx="12192000" cy="794204"/>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u="sng" dirty="0"/>
              <a:t>Learning Objectives:</a:t>
            </a:r>
          </a:p>
          <a:p>
            <a:pPr marL="0" lvl="1" indent="0">
              <a:lnSpc>
                <a:spcPct val="100000"/>
              </a:lnSpc>
              <a:spcBef>
                <a:spcPts val="0"/>
              </a:spcBef>
              <a:buNone/>
            </a:pPr>
            <a:r>
              <a:rPr lang="en-GB" sz="1600" dirty="0"/>
              <a:t>AO1: use textual references, including quotations, to support and illustrate interpretations.</a:t>
            </a:r>
          </a:p>
          <a:p>
            <a:pPr marL="0" indent="0">
              <a:lnSpc>
                <a:spcPct val="100000"/>
              </a:lnSpc>
              <a:spcBef>
                <a:spcPts val="0"/>
              </a:spcBef>
              <a:buNone/>
            </a:pPr>
            <a:r>
              <a:rPr lang="en-GB" sz="1600" dirty="0"/>
              <a:t>AO2: Analyse the language used by a writer to create meanings and effects.</a:t>
            </a:r>
          </a:p>
        </p:txBody>
      </p:sp>
      <p:sp>
        <p:nvSpPr>
          <p:cNvPr id="10" name="TextBox 9"/>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thinking task</a:t>
            </a:r>
          </a:p>
        </p:txBody>
      </p:sp>
      <p:sp>
        <p:nvSpPr>
          <p:cNvPr id="5" name="Oval 4"/>
          <p:cNvSpPr/>
          <p:nvPr/>
        </p:nvSpPr>
        <p:spPr>
          <a:xfrm>
            <a:off x="8631382" y="4461164"/>
            <a:ext cx="3255818" cy="1604786"/>
          </a:xfrm>
          <a:prstGeom prst="ellipse">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latin typeface="Arial Black" panose="020B0A04020102020204" pitchFamily="34" charset="0"/>
              </a:rPr>
              <a:t>Take your own notes!</a:t>
            </a:r>
          </a:p>
        </p:txBody>
      </p:sp>
    </p:spTree>
    <p:extLst>
      <p:ext uri="{BB962C8B-B14F-4D97-AF65-F5344CB8AC3E}">
        <p14:creationId xmlns:p14="http://schemas.microsoft.com/office/powerpoint/2010/main" val="1995181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bg2">
                <a:shade val="45000"/>
                <a:satMod val="135000"/>
              </a:schemeClr>
              <a:prstClr val="white"/>
            </a:duotone>
          </a:blip>
          <a:stretch>
            <a:fillRect/>
          </a:stretch>
        </p:blipFill>
        <p:spPr>
          <a:xfrm>
            <a:off x="0" y="1"/>
            <a:ext cx="12192000" cy="6858000"/>
          </a:xfrm>
          <a:prstGeom prst="rect">
            <a:avLst/>
          </a:prstGeom>
        </p:spPr>
      </p:pic>
      <p:sp>
        <p:nvSpPr>
          <p:cNvPr id="2" name="Rectangle 1"/>
          <p:cNvSpPr/>
          <p:nvPr/>
        </p:nvSpPr>
        <p:spPr>
          <a:xfrm>
            <a:off x="735715" y="2"/>
            <a:ext cx="11456284" cy="785610"/>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rPr>
              <a:t>The Four Humours - Mercutio</a:t>
            </a:r>
          </a:p>
        </p:txBody>
      </p:sp>
      <p:sp>
        <p:nvSpPr>
          <p:cNvPr id="3" name="Text Box 2"/>
          <p:cNvSpPr txBox="1">
            <a:spLocks noChangeArrowheads="1"/>
          </p:cNvSpPr>
          <p:nvPr/>
        </p:nvSpPr>
        <p:spPr bwMode="auto">
          <a:xfrm>
            <a:off x="731974" y="1325880"/>
            <a:ext cx="5696706" cy="4611280"/>
          </a:xfrm>
          <a:prstGeom prst="rect">
            <a:avLst/>
          </a:prstGeom>
          <a:solidFill>
            <a:schemeClr val="bg1"/>
          </a:solidFill>
          <a:ln w="19050" algn="in">
            <a:solidFill>
              <a:srgbClr val="000000"/>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latin typeface="Times New Roman" panose="02020603050405020304" pitchFamily="18" charset="0"/>
              </a:rPr>
              <a:t>The characteristics of the humours: </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solidFill>
                <a:srgbClr val="000000"/>
              </a:solidFill>
              <a:latin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GB" altLang="en-US" b="0" i="0" u="none" strike="noStrike" cap="none" normalizeH="0" baseline="0" dirty="0">
                <a:ln>
                  <a:noFill/>
                </a:ln>
                <a:solidFill>
                  <a:srgbClr val="000000"/>
                </a:solidFill>
                <a:effectLst/>
                <a:latin typeface="Times New Roman" panose="02020603050405020304" pitchFamily="18" charset="0"/>
              </a:rPr>
              <a:t>Blood: ruddy, fair, agreeable, cheerful, and courageous, or lusty, riotous, and impractical.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lang="en-GB" altLang="en-US" dirty="0">
              <a:solidFill>
                <a:srgbClr val="000000"/>
              </a:solidFill>
              <a:latin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GB" altLang="en-US" b="0" i="0" u="none" strike="noStrike" cap="none" normalizeH="0" baseline="0" dirty="0">
                <a:ln>
                  <a:noFill/>
                </a:ln>
                <a:solidFill>
                  <a:srgbClr val="000000"/>
                </a:solidFill>
                <a:effectLst/>
                <a:latin typeface="Times New Roman" panose="02020603050405020304" pitchFamily="18" charset="0"/>
              </a:rPr>
              <a:t>Choler: prone to anger, rashness and pride.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lang="en-GB" altLang="en-US" dirty="0">
              <a:solidFill>
                <a:srgbClr val="000000"/>
              </a:solidFill>
              <a:latin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GB" altLang="en-US" b="0" i="0" u="none" strike="noStrike" cap="none" normalizeH="0" baseline="0" dirty="0">
                <a:ln>
                  <a:noFill/>
                </a:ln>
                <a:solidFill>
                  <a:srgbClr val="000000"/>
                </a:solidFill>
                <a:effectLst/>
                <a:latin typeface="Times New Roman" panose="02020603050405020304" pitchFamily="18" charset="0"/>
              </a:rPr>
              <a:t>Phlegm: pale complexion, fat torpid and dull.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lang="en-GB" altLang="en-US" dirty="0">
              <a:solidFill>
                <a:srgbClr val="000000"/>
              </a:solidFill>
              <a:latin typeface="Times New Roman" panose="02020603050405020304" pitchFamily="18"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en-GB" altLang="en-US" b="0" i="0" u="none" strike="noStrike" cap="none" normalizeH="0" baseline="0" dirty="0">
                <a:ln>
                  <a:noFill/>
                </a:ln>
                <a:solidFill>
                  <a:srgbClr val="000000"/>
                </a:solidFill>
                <a:effectLst/>
                <a:latin typeface="Times New Roman" panose="02020603050405020304" pitchFamily="18" charset="0"/>
              </a:rPr>
              <a:t>Melancholy: lean, swarthy, morose and introspective.</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lang="en-GB" altLang="en-US" dirty="0">
              <a:solidFill>
                <a:srgbClr val="000000"/>
              </a:solidFill>
              <a:latin typeface="Times New Roman" panose="02020603050405020304" pitchFamily="18" charset="0"/>
            </a:endParaRPr>
          </a:p>
          <a:p>
            <a:pPr marR="0" lvl="0" algn="ctr" defTabSz="914400" rtl="0" eaLnBrk="0" fontAlgn="base" latinLnBrk="0" hangingPunct="0">
              <a:lnSpc>
                <a:spcPct val="100000"/>
              </a:lnSpc>
              <a:spcBef>
                <a:spcPct val="0"/>
              </a:spcBef>
              <a:spcAft>
                <a:spcPct val="0"/>
              </a:spcAft>
              <a:buClrTx/>
              <a:buSzTx/>
              <a:tabLst/>
            </a:pPr>
            <a:r>
              <a:rPr kumimoji="0" lang="en-GB" altLang="en-US" b="0" i="0" u="none" strike="noStrike" cap="none" normalizeH="0" baseline="0" dirty="0">
                <a:ln>
                  <a:noFill/>
                </a:ln>
                <a:solidFill>
                  <a:srgbClr val="000000"/>
                </a:solidFill>
                <a:effectLst/>
                <a:latin typeface="Times New Roman" panose="02020603050405020304" pitchFamily="18" charset="0"/>
              </a:rPr>
              <a:t>Which</a:t>
            </a:r>
            <a:r>
              <a:rPr kumimoji="0" lang="en-GB" altLang="en-US" b="0" i="0" u="none" strike="noStrike" cap="none" normalizeH="0" dirty="0">
                <a:ln>
                  <a:noFill/>
                </a:ln>
                <a:solidFill>
                  <a:srgbClr val="000000"/>
                </a:solidFill>
                <a:effectLst/>
                <a:latin typeface="Times New Roman" panose="02020603050405020304" pitchFamily="18" charset="0"/>
              </a:rPr>
              <a:t> humour does Mercutio fit into the most?</a:t>
            </a:r>
          </a:p>
          <a:p>
            <a:pPr marR="0" lvl="0" algn="ctr" defTabSz="914400" rtl="0" eaLnBrk="0" fontAlgn="base" latinLnBrk="0" hangingPunct="0">
              <a:lnSpc>
                <a:spcPct val="100000"/>
              </a:lnSpc>
              <a:spcBef>
                <a:spcPct val="0"/>
              </a:spcBef>
              <a:spcAft>
                <a:spcPct val="0"/>
              </a:spcAft>
              <a:buClrTx/>
              <a:buSzTx/>
              <a:tabLst/>
            </a:pPr>
            <a:r>
              <a:rPr lang="en-GB" altLang="en-US" baseline="0" dirty="0">
                <a:solidFill>
                  <a:srgbClr val="000000"/>
                </a:solidFill>
                <a:latin typeface="Times New Roman" panose="02020603050405020304" pitchFamily="18" charset="0"/>
              </a:rPr>
              <a:t>Does</a:t>
            </a:r>
            <a:r>
              <a:rPr lang="en-GB" altLang="en-US" dirty="0">
                <a:solidFill>
                  <a:srgbClr val="000000"/>
                </a:solidFill>
                <a:latin typeface="Times New Roman" panose="02020603050405020304" pitchFamily="18" charset="0"/>
              </a:rPr>
              <a:t> he fit into all of the humours? Think about his name and associations with it.</a:t>
            </a:r>
            <a:endParaRPr kumimoji="0" lang="en-GB" altLang="en-US" b="0" i="0" u="none" strike="noStrike" cap="none" normalizeH="0" baseline="0" dirty="0">
              <a:ln>
                <a:noFill/>
              </a:ln>
              <a:solidFill>
                <a:srgbClr val="000000"/>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b="0" i="0" u="none" strike="noStrike" cap="none" normalizeH="0" baseline="0" dirty="0">
                <a:ln>
                  <a:noFill/>
                </a:ln>
                <a:solidFill>
                  <a:srgbClr val="000000"/>
                </a:solidFill>
                <a:effectLst/>
                <a:latin typeface="Times New Roman" panose="02020603050405020304" pitchFamily="18" charset="0"/>
              </a:rPr>
              <a:t> </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8" name="Picture 2" descr="http://gabrielnovo.com/_word_press_nomad/wp-content/uploads/2012/09/mercut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844" y="1325880"/>
            <a:ext cx="5721156" cy="4611280"/>
          </a:xfrm>
          <a:prstGeom prst="rect">
            <a:avLst/>
          </a:prstGeom>
          <a:noFill/>
          <a:extLst>
            <a:ext uri="{909E8E84-426E-40DD-AFC4-6F175D3DCCD1}">
              <a14:hiddenFill xmlns:a14="http://schemas.microsoft.com/office/drawing/2010/main">
                <a:solidFill>
                  <a:srgbClr val="FFFFFF"/>
                </a:solidFill>
              </a14:hiddenFill>
            </a:ext>
          </a:extLst>
        </p:spPr>
      </p:pic>
      <p:sp>
        <p:nvSpPr>
          <p:cNvPr id="9" name="Subtitle 2"/>
          <p:cNvSpPr txBox="1">
            <a:spLocks/>
          </p:cNvSpPr>
          <p:nvPr/>
        </p:nvSpPr>
        <p:spPr>
          <a:xfrm>
            <a:off x="735714" y="6065950"/>
            <a:ext cx="11456285" cy="794204"/>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u="sng" dirty="0"/>
              <a:t>Learning Objectives:</a:t>
            </a:r>
          </a:p>
          <a:p>
            <a:pPr marL="0" lvl="1" indent="0">
              <a:lnSpc>
                <a:spcPct val="100000"/>
              </a:lnSpc>
              <a:spcBef>
                <a:spcPts val="0"/>
              </a:spcBef>
              <a:buNone/>
            </a:pPr>
            <a:r>
              <a:rPr lang="en-GB" sz="1600" dirty="0"/>
              <a:t>AO1: use textual references, including quotations, to support and illustrate interpretations.</a:t>
            </a:r>
          </a:p>
          <a:p>
            <a:pPr marL="0" indent="0">
              <a:lnSpc>
                <a:spcPct val="100000"/>
              </a:lnSpc>
              <a:spcBef>
                <a:spcPts val="0"/>
              </a:spcBef>
              <a:buNone/>
            </a:pPr>
            <a:r>
              <a:rPr lang="en-GB" sz="1600" dirty="0"/>
              <a:t>AO2: Analyse the language used by a writer to create meanings and effects.</a:t>
            </a:r>
          </a:p>
        </p:txBody>
      </p:sp>
      <p:sp>
        <p:nvSpPr>
          <p:cNvPr id="11" name="TextBox 10"/>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Checking understanding</a:t>
            </a:r>
          </a:p>
        </p:txBody>
      </p:sp>
    </p:spTree>
    <p:extLst>
      <p:ext uri="{BB962C8B-B14F-4D97-AF65-F5344CB8AC3E}">
        <p14:creationId xmlns:p14="http://schemas.microsoft.com/office/powerpoint/2010/main" val="1568065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16474" y="0"/>
            <a:ext cx="12192000" cy="6858000"/>
          </a:xfrm>
          <a:prstGeom prst="rect">
            <a:avLst/>
          </a:prstGeom>
        </p:spPr>
      </p:pic>
      <p:sp>
        <p:nvSpPr>
          <p:cNvPr id="2" name="Rectangle 1"/>
          <p:cNvSpPr/>
          <p:nvPr/>
        </p:nvSpPr>
        <p:spPr>
          <a:xfrm>
            <a:off x="735715" y="0"/>
            <a:ext cx="11456285" cy="824347"/>
          </a:xfrm>
          <a:prstGeom prst="rect">
            <a:avLst/>
          </a:prstGeom>
          <a:solidFill>
            <a:srgbClr val="FF6699"/>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How do Mercutio and Romeo’s view of love differ?</a:t>
            </a:r>
          </a:p>
          <a:p>
            <a:pPr algn="ctr"/>
            <a:r>
              <a:rPr lang="en-GB" sz="3200" b="1" dirty="0">
                <a:solidFill>
                  <a:schemeClr val="tx1"/>
                </a:solidFill>
              </a:rPr>
              <a:t>Act IV, Scene I</a:t>
            </a:r>
          </a:p>
        </p:txBody>
      </p:sp>
      <p:sp>
        <p:nvSpPr>
          <p:cNvPr id="3" name="Text Box 2"/>
          <p:cNvSpPr txBox="1">
            <a:spLocks noChangeArrowheads="1"/>
          </p:cNvSpPr>
          <p:nvPr/>
        </p:nvSpPr>
        <p:spPr bwMode="auto">
          <a:xfrm>
            <a:off x="3324225" y="1080886"/>
            <a:ext cx="2771775" cy="4895850"/>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36576" tIns="36576" rIns="36576" bIns="36576" numCol="1" anchor="t" anchorCtr="0" compatLnSpc="1">
            <a:prstTxWarp prst="textNoShape">
              <a:avLst/>
            </a:prstTxWarp>
          </a:bodyPr>
          <a:lstStyle/>
          <a:p>
            <a:pPr marL="0" marR="952500" lvl="0" indent="0" algn="l" defTabSz="914400" rtl="0" eaLnBrk="0" fontAlgn="base" latinLnBrk="0" hangingPunct="0">
              <a:lnSpc>
                <a:spcPct val="100000"/>
              </a:lnSpc>
              <a:spcBef>
                <a:spcPct val="0"/>
              </a:spcBef>
              <a:spcAft>
                <a:spcPts val="1400"/>
              </a:spcAft>
              <a:buClrTx/>
              <a:buSzTx/>
              <a:buFontTx/>
              <a:buNone/>
              <a:tabLst/>
            </a:pPr>
            <a:r>
              <a:rPr kumimoji="0" lang="en-GB" altLang="en-US" sz="800" b="0" i="1" u="none" strike="noStrike" cap="none" normalizeH="0" baseline="0" dirty="0">
                <a:ln>
                  <a:noFill/>
                </a:ln>
                <a:solidFill>
                  <a:srgbClr val="000000"/>
                </a:solidFill>
                <a:effectLst/>
                <a:latin typeface="Times New Roman" panose="02020603050405020304" pitchFamily="18" charset="0"/>
              </a:rPr>
              <a:t>Enter ROMEO, MERCUTIO, BENVOLIO, with five or six Maskers, Torch-bearers, and others</a:t>
            </a:r>
            <a:endParaRPr kumimoji="0" lang="en-GB" altLang="en-US" sz="800" b="0" i="0" u="none" strike="noStrike" cap="none" normalizeH="0" baseline="0" dirty="0">
              <a:ln>
                <a:noFill/>
              </a:ln>
              <a:solidFill>
                <a:srgbClr val="000000"/>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a:ln>
                  <a:noFill/>
                </a:ln>
                <a:solidFill>
                  <a:srgbClr val="000000"/>
                </a:solidFill>
                <a:effectLst/>
                <a:latin typeface="Times New Roman" panose="02020603050405020304" pitchFamily="18" charset="0"/>
              </a:rPr>
              <a:t>ROMEO</a:t>
            </a:r>
            <a:r>
              <a:rPr kumimoji="0" lang="en-GB" altLang="en-US" sz="800" b="0" i="0" u="none" strike="noStrike" cap="none" normalizeH="0" baseline="0" dirty="0">
                <a:ln>
                  <a:noFill/>
                </a:ln>
                <a:solidFill>
                  <a:srgbClr val="000000"/>
                </a:solidFill>
                <a:effectLst/>
                <a:latin typeface="Times New Roman" panose="02020603050405020304" pitchFamily="18" charset="0"/>
              </a:rPr>
              <a:t>: What, shall this speech be spoke for our excuse?</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Or shall we on without a apology?</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a:ln>
                  <a:noFill/>
                </a:ln>
                <a:solidFill>
                  <a:srgbClr val="000000"/>
                </a:solidFill>
                <a:effectLst/>
                <a:latin typeface="Times New Roman" panose="02020603050405020304" pitchFamily="18" charset="0"/>
              </a:rPr>
              <a:t>BENVOLIO</a:t>
            </a:r>
            <a:r>
              <a:rPr kumimoji="0" lang="en-GB" altLang="en-US" sz="800" b="0" i="0" u="none" strike="noStrike" cap="none" normalizeH="0" baseline="0" dirty="0">
                <a:ln>
                  <a:noFill/>
                </a:ln>
                <a:solidFill>
                  <a:srgbClr val="000000"/>
                </a:solidFill>
                <a:effectLst/>
                <a:latin typeface="Times New Roman" panose="02020603050405020304" pitchFamily="18" charset="0"/>
              </a:rPr>
              <a:t>: The date is out of such prolixity:</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We'll have no Cupid </a:t>
            </a:r>
            <a:r>
              <a:rPr kumimoji="0" lang="en-GB" altLang="en-US" sz="800" b="0" i="0" u="none" strike="noStrike" cap="none" normalizeH="0" baseline="0" dirty="0" err="1">
                <a:ln>
                  <a:noFill/>
                </a:ln>
                <a:solidFill>
                  <a:srgbClr val="000000"/>
                </a:solidFill>
                <a:effectLst/>
                <a:latin typeface="Times New Roman" panose="02020603050405020304" pitchFamily="18" charset="0"/>
              </a:rPr>
              <a:t>hoodwink'd</a:t>
            </a:r>
            <a:r>
              <a:rPr kumimoji="0" lang="en-GB" altLang="en-US" sz="800" b="0" i="0" u="none" strike="noStrike" cap="none" normalizeH="0" baseline="0" dirty="0">
                <a:ln>
                  <a:noFill/>
                </a:ln>
                <a:solidFill>
                  <a:srgbClr val="000000"/>
                </a:solidFill>
                <a:effectLst/>
                <a:latin typeface="Times New Roman" panose="02020603050405020304" pitchFamily="18" charset="0"/>
              </a:rPr>
              <a:t> with a scarf,</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Bearing a Tartar's painted bow of lath,</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Scaring the ladies like a crow-keeper;</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Nor no without-book prologue, faintly spoke</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After the prompter, for our entrance:</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But let them measure us by what they will;</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We'll measure them a measure, and be gone.</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a:ln>
                  <a:noFill/>
                </a:ln>
                <a:solidFill>
                  <a:srgbClr val="000000"/>
                </a:solidFill>
                <a:effectLst/>
                <a:latin typeface="Times New Roman" panose="02020603050405020304" pitchFamily="18" charset="0"/>
              </a:rPr>
              <a:t>ROMEO</a:t>
            </a:r>
            <a:r>
              <a:rPr kumimoji="0" lang="en-GB" altLang="en-US" sz="800" b="0" i="0" u="none" strike="noStrike" cap="none" normalizeH="0" baseline="0" dirty="0">
                <a:ln>
                  <a:noFill/>
                </a:ln>
                <a:solidFill>
                  <a:srgbClr val="000000"/>
                </a:solidFill>
                <a:effectLst/>
                <a:latin typeface="Times New Roman" panose="02020603050405020304" pitchFamily="18" charset="0"/>
              </a:rPr>
              <a:t>: Give me a torch: I am not for this ambling;</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Being but heavy, I will bear the light.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err="1">
                <a:ln>
                  <a:noFill/>
                </a:ln>
                <a:solidFill>
                  <a:srgbClr val="000000"/>
                </a:solidFill>
                <a:effectLst/>
                <a:latin typeface="Times New Roman" panose="02020603050405020304" pitchFamily="18" charset="0"/>
              </a:rPr>
              <a:t>MERCUTIO</a:t>
            </a:r>
            <a:r>
              <a:rPr kumimoji="0" lang="en-GB" altLang="en-US" sz="800" b="0" i="0" u="none" strike="noStrike" cap="none" normalizeH="0" baseline="0" dirty="0" err="1">
                <a:ln>
                  <a:noFill/>
                </a:ln>
                <a:solidFill>
                  <a:srgbClr val="000000"/>
                </a:solidFill>
                <a:effectLst/>
                <a:latin typeface="Times New Roman" panose="02020603050405020304" pitchFamily="18" charset="0"/>
              </a:rPr>
              <a:t>:Nay</a:t>
            </a:r>
            <a:r>
              <a:rPr kumimoji="0" lang="en-GB" altLang="en-US" sz="800" b="0" i="0" u="none" strike="noStrike" cap="none" normalizeH="0" baseline="0" dirty="0">
                <a:ln>
                  <a:noFill/>
                </a:ln>
                <a:solidFill>
                  <a:srgbClr val="000000"/>
                </a:solidFill>
                <a:effectLst/>
                <a:latin typeface="Times New Roman" panose="02020603050405020304" pitchFamily="18" charset="0"/>
              </a:rPr>
              <a:t>, gentle Romeo, we must have you dance.</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a:ln>
                  <a:noFill/>
                </a:ln>
                <a:solidFill>
                  <a:srgbClr val="000000"/>
                </a:solidFill>
                <a:effectLst/>
                <a:latin typeface="Times New Roman" panose="02020603050405020304" pitchFamily="18" charset="0"/>
              </a:rPr>
              <a:t>ROMEO</a:t>
            </a:r>
            <a:r>
              <a:rPr kumimoji="0" lang="en-GB" altLang="en-US" sz="800" b="0" i="0" u="none" strike="noStrike" cap="none" normalizeH="0" baseline="0" dirty="0">
                <a:ln>
                  <a:noFill/>
                </a:ln>
                <a:solidFill>
                  <a:srgbClr val="000000"/>
                </a:solidFill>
                <a:effectLst/>
                <a:latin typeface="Times New Roman" panose="02020603050405020304" pitchFamily="18" charset="0"/>
              </a:rPr>
              <a:t>: Not I, believe me: you have dancing shoes</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With nimble soles: I have a soul of lead</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So stakes me to the ground I cannot move.</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a:ln>
                  <a:noFill/>
                </a:ln>
                <a:solidFill>
                  <a:srgbClr val="000000"/>
                </a:solidFill>
                <a:effectLst/>
                <a:latin typeface="Times New Roman" panose="02020603050405020304" pitchFamily="18" charset="0"/>
              </a:rPr>
              <a:t>MERCUTIO</a:t>
            </a:r>
            <a:r>
              <a:rPr kumimoji="0" lang="en-GB" altLang="en-US" sz="800" b="0" i="0" u="none" strike="noStrike" cap="none" normalizeH="0" baseline="0" dirty="0">
                <a:ln>
                  <a:noFill/>
                </a:ln>
                <a:solidFill>
                  <a:srgbClr val="000000"/>
                </a:solidFill>
                <a:effectLst/>
                <a:latin typeface="Times New Roman" panose="02020603050405020304" pitchFamily="18" charset="0"/>
              </a:rPr>
              <a:t>: You are a lover; borrow Cupid's wings,</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And soar with them above a common bound.</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a:ln>
                  <a:noFill/>
                </a:ln>
                <a:solidFill>
                  <a:srgbClr val="000000"/>
                </a:solidFill>
                <a:effectLst/>
                <a:latin typeface="Times New Roman" panose="02020603050405020304" pitchFamily="18" charset="0"/>
              </a:rPr>
              <a:t>ROMEO</a:t>
            </a:r>
            <a:r>
              <a:rPr kumimoji="0" lang="en-GB" altLang="en-US" sz="800" b="0" i="0" u="none" strike="noStrike" cap="none" normalizeH="0" baseline="0" dirty="0">
                <a:ln>
                  <a:noFill/>
                </a:ln>
                <a:solidFill>
                  <a:srgbClr val="000000"/>
                </a:solidFill>
                <a:effectLst/>
                <a:latin typeface="Times New Roman" panose="02020603050405020304" pitchFamily="18" charset="0"/>
              </a:rPr>
              <a:t>: I am too sore </a:t>
            </a:r>
            <a:r>
              <a:rPr kumimoji="0" lang="en-GB" altLang="en-US" sz="800" b="0" i="0" u="none" strike="noStrike" cap="none" normalizeH="0" baseline="0" dirty="0" err="1">
                <a:ln>
                  <a:noFill/>
                </a:ln>
                <a:solidFill>
                  <a:srgbClr val="000000"/>
                </a:solidFill>
                <a:effectLst/>
                <a:latin typeface="Times New Roman" panose="02020603050405020304" pitchFamily="18" charset="0"/>
              </a:rPr>
              <a:t>enpierced</a:t>
            </a:r>
            <a:r>
              <a:rPr kumimoji="0" lang="en-GB" altLang="en-US" sz="800" b="0" i="0" u="none" strike="noStrike" cap="none" normalizeH="0" baseline="0" dirty="0">
                <a:ln>
                  <a:noFill/>
                </a:ln>
                <a:solidFill>
                  <a:srgbClr val="000000"/>
                </a:solidFill>
                <a:effectLst/>
                <a:latin typeface="Times New Roman" panose="02020603050405020304" pitchFamily="18" charset="0"/>
              </a:rPr>
              <a:t> with his shaft</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To soar with his light feathers, and so bound,</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I cannot bound a pitch above dull woe:</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Under love's heavy burden do I sink.</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a:ln>
                  <a:noFill/>
                </a:ln>
                <a:solidFill>
                  <a:srgbClr val="000000"/>
                </a:solidFill>
                <a:effectLst/>
                <a:latin typeface="Times New Roman" panose="02020603050405020304" pitchFamily="18" charset="0"/>
              </a:rPr>
              <a:t>MERCUTIO</a:t>
            </a:r>
            <a:r>
              <a:rPr kumimoji="0" lang="en-GB" altLang="en-US" sz="800" b="0" i="0" u="none" strike="noStrike" cap="none" normalizeH="0" baseline="0" dirty="0">
                <a:ln>
                  <a:noFill/>
                </a:ln>
                <a:solidFill>
                  <a:srgbClr val="000000"/>
                </a:solidFill>
                <a:effectLst/>
                <a:latin typeface="Times New Roman" panose="02020603050405020304" pitchFamily="18" charset="0"/>
              </a:rPr>
              <a:t>: And, to sink in it, should you burden love;</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Too great oppression for a tender thing.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 Box 3"/>
          <p:cNvSpPr txBox="1">
            <a:spLocks noChangeArrowheads="1"/>
          </p:cNvSpPr>
          <p:nvPr/>
        </p:nvSpPr>
        <p:spPr bwMode="auto">
          <a:xfrm>
            <a:off x="6275606" y="889273"/>
            <a:ext cx="3240088" cy="5111750"/>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a:ln>
                  <a:noFill/>
                </a:ln>
                <a:solidFill>
                  <a:srgbClr val="000000"/>
                </a:solidFill>
                <a:effectLst/>
                <a:latin typeface="Times New Roman" panose="02020603050405020304" pitchFamily="18" charset="0"/>
              </a:rPr>
              <a:t>ROMEO</a:t>
            </a:r>
            <a:r>
              <a:rPr kumimoji="0" lang="en-GB" altLang="en-US" sz="800" b="0" i="0" u="none" strike="noStrike" cap="none" normalizeH="0" baseline="0" dirty="0">
                <a:ln>
                  <a:noFill/>
                </a:ln>
                <a:solidFill>
                  <a:srgbClr val="000000"/>
                </a:solidFill>
                <a:effectLst/>
                <a:latin typeface="Times New Roman" panose="02020603050405020304" pitchFamily="18" charset="0"/>
              </a:rPr>
              <a:t>: Is love a tender thing? it is too rough,</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Too rude, too boisterous, and it pricks like thorn.</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a:ln>
                  <a:noFill/>
                </a:ln>
                <a:solidFill>
                  <a:srgbClr val="000000"/>
                </a:solidFill>
                <a:effectLst/>
                <a:latin typeface="Times New Roman" panose="02020603050405020304" pitchFamily="18" charset="0"/>
              </a:rPr>
              <a:t>MERCUTIO</a:t>
            </a:r>
            <a:r>
              <a:rPr kumimoji="0" lang="en-GB" altLang="en-US" sz="800" b="0" i="0" u="none" strike="noStrike" cap="none" normalizeH="0" baseline="0" dirty="0">
                <a:ln>
                  <a:noFill/>
                </a:ln>
                <a:solidFill>
                  <a:srgbClr val="000000"/>
                </a:solidFill>
                <a:effectLst/>
                <a:latin typeface="Times New Roman" panose="02020603050405020304" pitchFamily="18" charset="0"/>
              </a:rPr>
              <a:t>: If love be rough with you, be rough with love;</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Prick love for pricking, and you beat love down.</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Give me a case to put my visage in:</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A visor for a visor! what care I</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What curious eye doth quote deformities?</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Here are the beetle brows shall blush for me.</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a:ln>
                  <a:noFill/>
                </a:ln>
                <a:solidFill>
                  <a:srgbClr val="000000"/>
                </a:solidFill>
                <a:effectLst/>
                <a:latin typeface="Times New Roman" panose="02020603050405020304" pitchFamily="18" charset="0"/>
              </a:rPr>
              <a:t>BENVOLIO</a:t>
            </a:r>
            <a:r>
              <a:rPr kumimoji="0" lang="en-GB" altLang="en-US" sz="800" b="0" i="0" u="none" strike="noStrike" cap="none" normalizeH="0" baseline="0" dirty="0">
                <a:ln>
                  <a:noFill/>
                </a:ln>
                <a:solidFill>
                  <a:srgbClr val="000000"/>
                </a:solidFill>
                <a:effectLst/>
                <a:latin typeface="Times New Roman" panose="02020603050405020304" pitchFamily="18" charset="0"/>
              </a:rPr>
              <a:t>: Come, knock and enter; and no sooner in,</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But every man betake him to his legs.</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a:ln>
                  <a:noFill/>
                </a:ln>
                <a:solidFill>
                  <a:srgbClr val="000000"/>
                </a:solidFill>
                <a:effectLst/>
                <a:latin typeface="Times New Roman" panose="02020603050405020304" pitchFamily="18" charset="0"/>
              </a:rPr>
              <a:t>ROMEO</a:t>
            </a:r>
            <a:r>
              <a:rPr kumimoji="0" lang="en-GB" altLang="en-US" sz="800" b="0" i="0" u="none" strike="noStrike" cap="none" normalizeH="0" baseline="0" dirty="0">
                <a:ln>
                  <a:noFill/>
                </a:ln>
                <a:solidFill>
                  <a:srgbClr val="000000"/>
                </a:solidFill>
                <a:effectLst/>
                <a:latin typeface="Times New Roman" panose="02020603050405020304" pitchFamily="18" charset="0"/>
              </a:rPr>
              <a:t>: A torch for me: let wantons light of heart</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Tickle the senseless rushes with their heels,</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For I am </a:t>
            </a:r>
            <a:r>
              <a:rPr kumimoji="0" lang="en-GB" altLang="en-US" sz="800" b="0" i="0" u="none" strike="noStrike" cap="none" normalizeH="0" baseline="0" dirty="0" err="1">
                <a:ln>
                  <a:noFill/>
                </a:ln>
                <a:solidFill>
                  <a:srgbClr val="000000"/>
                </a:solidFill>
                <a:effectLst/>
                <a:latin typeface="Times New Roman" panose="02020603050405020304" pitchFamily="18" charset="0"/>
              </a:rPr>
              <a:t>proverb'd</a:t>
            </a:r>
            <a:r>
              <a:rPr kumimoji="0" lang="en-GB" altLang="en-US" sz="800" b="0" i="0" u="none" strike="noStrike" cap="none" normalizeH="0" baseline="0" dirty="0">
                <a:ln>
                  <a:noFill/>
                </a:ln>
                <a:solidFill>
                  <a:srgbClr val="000000"/>
                </a:solidFill>
                <a:effectLst/>
                <a:latin typeface="Times New Roman" panose="02020603050405020304" pitchFamily="18" charset="0"/>
              </a:rPr>
              <a:t> with a grandsire phrase;</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I'll be a candle-holder, and look on.</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The game was ne'er so fair, and I am done.</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a:ln>
                  <a:noFill/>
                </a:ln>
                <a:solidFill>
                  <a:srgbClr val="000000"/>
                </a:solidFill>
                <a:effectLst/>
                <a:latin typeface="Times New Roman" panose="02020603050405020304" pitchFamily="18" charset="0"/>
              </a:rPr>
              <a:t>MERCUTIO</a:t>
            </a:r>
            <a:r>
              <a:rPr kumimoji="0" lang="en-GB" altLang="en-US" sz="800" b="0" i="0" u="none" strike="noStrike" cap="none" normalizeH="0" baseline="0" dirty="0">
                <a:ln>
                  <a:noFill/>
                </a:ln>
                <a:solidFill>
                  <a:srgbClr val="000000"/>
                </a:solidFill>
                <a:effectLst/>
                <a:latin typeface="Times New Roman" panose="02020603050405020304" pitchFamily="18" charset="0"/>
              </a:rPr>
              <a:t>: Tut, dun's the mouse, the constable's own word:</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If thou art dun, we'll draw thee from the mire</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Of this sir-reverence love, wherein thou </a:t>
            </a:r>
            <a:r>
              <a:rPr kumimoji="0" lang="en-GB" altLang="en-US" sz="800" b="0" i="0" u="none" strike="noStrike" cap="none" normalizeH="0" baseline="0" dirty="0" err="1">
                <a:ln>
                  <a:noFill/>
                </a:ln>
                <a:solidFill>
                  <a:srgbClr val="000000"/>
                </a:solidFill>
                <a:effectLst/>
                <a:latin typeface="Times New Roman" panose="02020603050405020304" pitchFamily="18" charset="0"/>
              </a:rPr>
              <a:t>stick'st</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Up to the ears. Come, we burn daylight, </a:t>
            </a:r>
            <a:r>
              <a:rPr kumimoji="0" lang="en-GB" altLang="en-US" sz="800" b="0" i="0" u="none" strike="noStrike" cap="none" normalizeH="0" baseline="0" dirty="0" err="1">
                <a:ln>
                  <a:noFill/>
                </a:ln>
                <a:solidFill>
                  <a:srgbClr val="000000"/>
                </a:solidFill>
                <a:effectLst/>
                <a:latin typeface="Times New Roman" panose="02020603050405020304" pitchFamily="18" charset="0"/>
              </a:rPr>
              <a:t>ho</a:t>
            </a:r>
            <a:r>
              <a:rPr kumimoji="0" lang="en-GB" altLang="en-US" sz="800" b="0" i="0" u="none" strike="noStrike" cap="none" normalizeH="0" baseline="0" dirty="0">
                <a:ln>
                  <a:noFill/>
                </a:ln>
                <a:solidFill>
                  <a:srgbClr val="000000"/>
                </a:solidFill>
                <a:effectLst/>
                <a:latin typeface="Times New Roman" panose="02020603050405020304" pitchFamily="18" charset="0"/>
              </a:rPr>
              <a:t>!</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a:ln>
                  <a:noFill/>
                </a:ln>
                <a:solidFill>
                  <a:srgbClr val="000000"/>
                </a:solidFill>
                <a:effectLst/>
                <a:latin typeface="Times New Roman" panose="02020603050405020304" pitchFamily="18" charset="0"/>
              </a:rPr>
              <a:t>ROMEO</a:t>
            </a:r>
            <a:r>
              <a:rPr kumimoji="0" lang="en-GB" altLang="en-US" sz="800" b="0" i="0" u="none" strike="noStrike" cap="none" normalizeH="0" baseline="0" dirty="0">
                <a:ln>
                  <a:noFill/>
                </a:ln>
                <a:solidFill>
                  <a:srgbClr val="000000"/>
                </a:solidFill>
                <a:effectLst/>
                <a:latin typeface="Times New Roman" panose="02020603050405020304" pitchFamily="18" charset="0"/>
              </a:rPr>
              <a:t>: Nay, that's not so.</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a:ln>
                  <a:noFill/>
                </a:ln>
                <a:solidFill>
                  <a:srgbClr val="000000"/>
                </a:solidFill>
                <a:effectLst/>
                <a:latin typeface="Times New Roman" panose="02020603050405020304" pitchFamily="18" charset="0"/>
              </a:rPr>
              <a:t>MERCUTIO</a:t>
            </a:r>
            <a:r>
              <a:rPr kumimoji="0" lang="en-GB" altLang="en-US" sz="800" b="0" i="0" u="none" strike="noStrike" cap="none" normalizeH="0" baseline="0" dirty="0">
                <a:ln>
                  <a:noFill/>
                </a:ln>
                <a:solidFill>
                  <a:srgbClr val="000000"/>
                </a:solidFill>
                <a:effectLst/>
                <a:latin typeface="Times New Roman" panose="02020603050405020304" pitchFamily="18" charset="0"/>
              </a:rPr>
              <a:t>: I mean, sir, in delay</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We waste our lights in vain, like lamps by day.</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Take our good meaning, for our judgment sits</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Five times in that ere once in our five wits.</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a:ln>
                  <a:noFill/>
                </a:ln>
                <a:solidFill>
                  <a:srgbClr val="000000"/>
                </a:solidFill>
                <a:effectLst/>
                <a:latin typeface="Times New Roman" panose="02020603050405020304" pitchFamily="18" charset="0"/>
              </a:rPr>
              <a:t>ROMEO</a:t>
            </a:r>
            <a:r>
              <a:rPr kumimoji="0" lang="en-GB" altLang="en-US" sz="800" b="0" i="0" u="none" strike="noStrike" cap="none" normalizeH="0" baseline="0" dirty="0">
                <a:ln>
                  <a:noFill/>
                </a:ln>
                <a:solidFill>
                  <a:srgbClr val="000000"/>
                </a:solidFill>
                <a:effectLst/>
                <a:latin typeface="Times New Roman" panose="02020603050405020304" pitchFamily="18" charset="0"/>
              </a:rPr>
              <a:t>: And we mean well in going to this mask;</a:t>
            </a:r>
            <a:br>
              <a:rPr kumimoji="0" lang="en-GB" altLang="en-US" sz="800" b="0" i="0" u="none" strike="noStrike" cap="none" normalizeH="0" baseline="0" dirty="0">
                <a:ln>
                  <a:noFill/>
                </a:ln>
                <a:solidFill>
                  <a:srgbClr val="000000"/>
                </a:solidFill>
                <a:effectLst/>
                <a:latin typeface="Times New Roman" panose="02020603050405020304" pitchFamily="18" charset="0"/>
              </a:rPr>
            </a:br>
            <a:r>
              <a:rPr kumimoji="0" lang="en-GB" altLang="en-US" sz="800" b="0" i="0" u="none" strike="noStrike" cap="none" normalizeH="0" baseline="0" dirty="0">
                <a:ln>
                  <a:noFill/>
                </a:ln>
                <a:solidFill>
                  <a:srgbClr val="000000"/>
                </a:solidFill>
                <a:effectLst/>
                <a:latin typeface="Times New Roman" panose="02020603050405020304" pitchFamily="18" charset="0"/>
              </a:rPr>
              <a:t>But 'tis no wit to go.</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a:ln>
                  <a:noFill/>
                </a:ln>
                <a:solidFill>
                  <a:srgbClr val="000000"/>
                </a:solidFill>
                <a:effectLst/>
                <a:latin typeface="Times New Roman" panose="02020603050405020304" pitchFamily="18" charset="0"/>
              </a:rPr>
              <a:t>MERCUTIO</a:t>
            </a:r>
            <a:r>
              <a:rPr kumimoji="0" lang="en-GB" altLang="en-US" sz="800" b="0" i="0" u="none" strike="noStrike" cap="none" normalizeH="0" baseline="0" dirty="0">
                <a:ln>
                  <a:noFill/>
                </a:ln>
                <a:solidFill>
                  <a:srgbClr val="000000"/>
                </a:solidFill>
                <a:effectLst/>
                <a:latin typeface="Times New Roman" panose="02020603050405020304" pitchFamily="18" charset="0"/>
              </a:rPr>
              <a:t>: Why, may one ask?</a:t>
            </a:r>
          </a:p>
          <a:p>
            <a:pPr marL="0" marR="0" lvl="0" indent="0" algn="l" defTabSz="914400" rtl="0" eaLnBrk="0" fontAlgn="base" latinLnBrk="0" hangingPunct="0">
              <a:lnSpc>
                <a:spcPct val="100000"/>
              </a:lnSpc>
              <a:spcBef>
                <a:spcPct val="0"/>
              </a:spcBef>
              <a:spcAft>
                <a:spcPts val="1400"/>
              </a:spcAft>
              <a:buClrTx/>
              <a:buSzTx/>
              <a:buFontTx/>
              <a:buNone/>
              <a:tabLst/>
            </a:pPr>
            <a:r>
              <a:rPr kumimoji="0" lang="en-GB" altLang="en-US" sz="800" b="1" i="0" u="none" strike="noStrike" cap="none" normalizeH="0" baseline="0" dirty="0">
                <a:ln>
                  <a:noFill/>
                </a:ln>
                <a:solidFill>
                  <a:srgbClr val="000000"/>
                </a:solidFill>
                <a:effectLst/>
                <a:latin typeface="Times New Roman" panose="02020603050405020304" pitchFamily="18" charset="0"/>
              </a:rPr>
              <a:t>ROMEO</a:t>
            </a:r>
            <a:r>
              <a:rPr kumimoji="0" lang="en-GB" altLang="en-US" sz="800" b="0" i="0" u="none" strike="noStrike" cap="none" normalizeH="0" baseline="0" dirty="0">
                <a:ln>
                  <a:noFill/>
                </a:ln>
                <a:solidFill>
                  <a:srgbClr val="000000"/>
                </a:solidFill>
                <a:effectLst/>
                <a:latin typeface="Times New Roman" panose="02020603050405020304" pitchFamily="18" charset="0"/>
              </a:rPr>
              <a:t>: I </a:t>
            </a:r>
            <a:r>
              <a:rPr kumimoji="0" lang="en-GB" altLang="en-US" sz="800" b="0" i="0" u="none" strike="noStrike" cap="none" normalizeH="0" baseline="0" dirty="0" err="1">
                <a:ln>
                  <a:noFill/>
                </a:ln>
                <a:solidFill>
                  <a:srgbClr val="000000"/>
                </a:solidFill>
                <a:effectLst/>
                <a:latin typeface="Times New Roman" panose="02020603050405020304" pitchFamily="18" charset="0"/>
              </a:rPr>
              <a:t>dream'd</a:t>
            </a:r>
            <a:r>
              <a:rPr kumimoji="0" lang="en-GB" altLang="en-US" sz="800" b="0" i="0" u="none" strike="noStrike" cap="none" normalizeH="0" baseline="0" dirty="0">
                <a:ln>
                  <a:noFill/>
                </a:ln>
                <a:solidFill>
                  <a:srgbClr val="000000"/>
                </a:solidFill>
                <a:effectLst/>
                <a:latin typeface="Times New Roman" panose="02020603050405020304" pitchFamily="18" charset="0"/>
              </a:rPr>
              <a:t> a dream to-night.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Subtitle 2"/>
          <p:cNvSpPr txBox="1">
            <a:spLocks/>
          </p:cNvSpPr>
          <p:nvPr/>
        </p:nvSpPr>
        <p:spPr>
          <a:xfrm>
            <a:off x="735714" y="6065950"/>
            <a:ext cx="11456285" cy="794204"/>
          </a:xfrm>
          <a:prstGeom prst="rect">
            <a:avLst/>
          </a:prstGeom>
          <a:solidFill>
            <a:srgbClr val="FF6699">
              <a:alpha val="54902"/>
            </a:srgbClr>
          </a:solidFill>
          <a:ln>
            <a:solidFill>
              <a:srgbClr val="FF0066"/>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b="1" u="sng" dirty="0"/>
              <a:t>Learning Objectives:</a:t>
            </a:r>
          </a:p>
          <a:p>
            <a:pPr marL="0" lvl="1" indent="0">
              <a:lnSpc>
                <a:spcPct val="100000"/>
              </a:lnSpc>
              <a:spcBef>
                <a:spcPts val="0"/>
              </a:spcBef>
              <a:buNone/>
            </a:pPr>
            <a:r>
              <a:rPr lang="en-GB" sz="1600" dirty="0"/>
              <a:t>AO1: use textual references, including quotations, to support and illustrate interpretations.</a:t>
            </a:r>
          </a:p>
          <a:p>
            <a:pPr marL="0" indent="0">
              <a:lnSpc>
                <a:spcPct val="100000"/>
              </a:lnSpc>
              <a:spcBef>
                <a:spcPts val="0"/>
              </a:spcBef>
              <a:buNone/>
            </a:pPr>
            <a:r>
              <a:rPr lang="en-GB" sz="1600" dirty="0"/>
              <a:t>AO2: Analyse the language used by a writer to create meanings and effects.</a:t>
            </a:r>
          </a:p>
        </p:txBody>
      </p:sp>
      <p:sp>
        <p:nvSpPr>
          <p:cNvPr id="10" name="TextBox 9"/>
          <p:cNvSpPr txBox="1"/>
          <p:nvPr/>
        </p:nvSpPr>
        <p:spPr>
          <a:xfrm rot="16200000">
            <a:off x="-3047230" y="3075056"/>
            <a:ext cx="6858002" cy="707886"/>
          </a:xfrm>
          <a:prstGeom prst="rect">
            <a:avLst/>
          </a:prstGeom>
          <a:solidFill>
            <a:srgbClr val="FD33B5"/>
          </a:solidFill>
        </p:spPr>
        <p:txBody>
          <a:bodyPr wrap="square" rtlCol="0">
            <a:spAutoFit/>
          </a:bodyPr>
          <a:lstStyle/>
          <a:p>
            <a:pPr algn="ctr"/>
            <a:r>
              <a:rPr lang="en-GB" sz="4000" b="1" dirty="0">
                <a:latin typeface="Century Gothic" panose="020B0502020202020204" pitchFamily="34" charset="0"/>
              </a:rPr>
              <a:t>Reading task</a:t>
            </a:r>
          </a:p>
        </p:txBody>
      </p:sp>
    </p:spTree>
    <p:extLst>
      <p:ext uri="{BB962C8B-B14F-4D97-AF65-F5344CB8AC3E}">
        <p14:creationId xmlns:p14="http://schemas.microsoft.com/office/powerpoint/2010/main" val="37765074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TotalTime>
  <Words>2062</Words>
  <Application>Microsoft Office PowerPoint</Application>
  <PresentationFormat>Widescreen</PresentationFormat>
  <Paragraphs>199</Paragraphs>
  <Slides>13</Slides>
  <Notes>8</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13</vt:i4>
      </vt:variant>
    </vt:vector>
  </HeadingPairs>
  <TitlesOfParts>
    <vt:vector size="27" baseType="lpstr">
      <vt:lpstr>Aharoni</vt:lpstr>
      <vt:lpstr>AR BERKLEY</vt:lpstr>
      <vt:lpstr>Arial</vt:lpstr>
      <vt:lpstr>Arial Black</vt:lpstr>
      <vt:lpstr>Arial Narrow</vt:lpstr>
      <vt:lpstr>Baskerville Old Face</vt:lpstr>
      <vt:lpstr>Calibri</vt:lpstr>
      <vt:lpstr>Calibri Light</vt:lpstr>
      <vt:lpstr>Candara</vt:lpstr>
      <vt:lpstr>Century Gothic</vt:lpstr>
      <vt:lpstr>Comic Sans MS</vt:lpstr>
      <vt:lpstr>Times New Roman</vt:lpstr>
      <vt:lpstr>Wingdings</vt:lpstr>
      <vt:lpstr>Office Theme</vt:lpstr>
      <vt:lpstr>PowerPoint Presentation</vt:lpstr>
      <vt:lpstr>PowerPoint Presentation</vt:lpstr>
      <vt:lpstr>Read the keywords and match their definition: Write them in your books</vt:lpstr>
      <vt:lpstr>ANSWERS!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 Bede's Voluntary Catholic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 Weatherhead</dc:creator>
  <cp:lastModifiedBy>Beverley Graham</cp:lastModifiedBy>
  <cp:revision>59</cp:revision>
  <dcterms:created xsi:type="dcterms:W3CDTF">2020-03-23T09:40:11Z</dcterms:created>
  <dcterms:modified xsi:type="dcterms:W3CDTF">2020-10-11T18:37:18Z</dcterms:modified>
</cp:coreProperties>
</file>