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C9AE0A-5621-4C4C-9160-2931FFD04252}"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E52460-D07F-4F59-8BE4-156000104E75}" type="slidenum">
              <a:rPr lang="en-GB" smtClean="0"/>
              <a:t>‹#›</a:t>
            </a:fld>
            <a:endParaRPr lang="en-GB"/>
          </a:p>
        </p:txBody>
      </p:sp>
    </p:spTree>
    <p:extLst>
      <p:ext uri="{BB962C8B-B14F-4D97-AF65-F5344CB8AC3E}">
        <p14:creationId xmlns:p14="http://schemas.microsoft.com/office/powerpoint/2010/main" val="206160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C9AE0A-5621-4C4C-9160-2931FFD04252}"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E52460-D07F-4F59-8BE4-156000104E75}" type="slidenum">
              <a:rPr lang="en-GB" smtClean="0"/>
              <a:t>‹#›</a:t>
            </a:fld>
            <a:endParaRPr lang="en-GB"/>
          </a:p>
        </p:txBody>
      </p:sp>
    </p:spTree>
    <p:extLst>
      <p:ext uri="{BB962C8B-B14F-4D97-AF65-F5344CB8AC3E}">
        <p14:creationId xmlns:p14="http://schemas.microsoft.com/office/powerpoint/2010/main" val="260860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C9AE0A-5621-4C4C-9160-2931FFD04252}"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E52460-D07F-4F59-8BE4-156000104E75}" type="slidenum">
              <a:rPr lang="en-GB" smtClean="0"/>
              <a:t>‹#›</a:t>
            </a:fld>
            <a:endParaRPr lang="en-GB"/>
          </a:p>
        </p:txBody>
      </p:sp>
    </p:spTree>
    <p:extLst>
      <p:ext uri="{BB962C8B-B14F-4D97-AF65-F5344CB8AC3E}">
        <p14:creationId xmlns:p14="http://schemas.microsoft.com/office/powerpoint/2010/main" val="981914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C9AE0A-5621-4C4C-9160-2931FFD04252}"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E52460-D07F-4F59-8BE4-156000104E75}" type="slidenum">
              <a:rPr lang="en-GB" smtClean="0"/>
              <a:t>‹#›</a:t>
            </a:fld>
            <a:endParaRPr lang="en-GB"/>
          </a:p>
        </p:txBody>
      </p:sp>
    </p:spTree>
    <p:extLst>
      <p:ext uri="{BB962C8B-B14F-4D97-AF65-F5344CB8AC3E}">
        <p14:creationId xmlns:p14="http://schemas.microsoft.com/office/powerpoint/2010/main" val="3486273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9AE0A-5621-4C4C-9160-2931FFD04252}"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E52460-D07F-4F59-8BE4-156000104E75}" type="slidenum">
              <a:rPr lang="en-GB" smtClean="0"/>
              <a:t>‹#›</a:t>
            </a:fld>
            <a:endParaRPr lang="en-GB"/>
          </a:p>
        </p:txBody>
      </p:sp>
    </p:spTree>
    <p:extLst>
      <p:ext uri="{BB962C8B-B14F-4D97-AF65-F5344CB8AC3E}">
        <p14:creationId xmlns:p14="http://schemas.microsoft.com/office/powerpoint/2010/main" val="117449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C9AE0A-5621-4C4C-9160-2931FFD04252}"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E52460-D07F-4F59-8BE4-156000104E75}" type="slidenum">
              <a:rPr lang="en-GB" smtClean="0"/>
              <a:t>‹#›</a:t>
            </a:fld>
            <a:endParaRPr lang="en-GB"/>
          </a:p>
        </p:txBody>
      </p:sp>
    </p:spTree>
    <p:extLst>
      <p:ext uri="{BB962C8B-B14F-4D97-AF65-F5344CB8AC3E}">
        <p14:creationId xmlns:p14="http://schemas.microsoft.com/office/powerpoint/2010/main" val="232162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C9AE0A-5621-4C4C-9160-2931FFD04252}" type="datetimeFigureOut">
              <a:rPr lang="en-GB" smtClean="0"/>
              <a:t>20/11/2020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E52460-D07F-4F59-8BE4-156000104E75}" type="slidenum">
              <a:rPr lang="en-GB" smtClean="0"/>
              <a:t>‹#›</a:t>
            </a:fld>
            <a:endParaRPr lang="en-GB"/>
          </a:p>
        </p:txBody>
      </p:sp>
    </p:spTree>
    <p:extLst>
      <p:ext uri="{BB962C8B-B14F-4D97-AF65-F5344CB8AC3E}">
        <p14:creationId xmlns:p14="http://schemas.microsoft.com/office/powerpoint/2010/main" val="37376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C9AE0A-5621-4C4C-9160-2931FFD04252}" type="datetimeFigureOut">
              <a:rPr lang="en-GB" smtClean="0"/>
              <a:t>20/11/2020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E52460-D07F-4F59-8BE4-156000104E75}" type="slidenum">
              <a:rPr lang="en-GB" smtClean="0"/>
              <a:t>‹#›</a:t>
            </a:fld>
            <a:endParaRPr lang="en-GB"/>
          </a:p>
        </p:txBody>
      </p:sp>
    </p:spTree>
    <p:extLst>
      <p:ext uri="{BB962C8B-B14F-4D97-AF65-F5344CB8AC3E}">
        <p14:creationId xmlns:p14="http://schemas.microsoft.com/office/powerpoint/2010/main" val="166280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9AE0A-5621-4C4C-9160-2931FFD04252}" type="datetimeFigureOut">
              <a:rPr lang="en-GB" smtClean="0"/>
              <a:t>20/11/2020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E52460-D07F-4F59-8BE4-156000104E75}" type="slidenum">
              <a:rPr lang="en-GB" smtClean="0"/>
              <a:t>‹#›</a:t>
            </a:fld>
            <a:endParaRPr lang="en-GB"/>
          </a:p>
        </p:txBody>
      </p:sp>
    </p:spTree>
    <p:extLst>
      <p:ext uri="{BB962C8B-B14F-4D97-AF65-F5344CB8AC3E}">
        <p14:creationId xmlns:p14="http://schemas.microsoft.com/office/powerpoint/2010/main" val="2186668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C9AE0A-5621-4C4C-9160-2931FFD04252}"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E52460-D07F-4F59-8BE4-156000104E75}" type="slidenum">
              <a:rPr lang="en-GB" smtClean="0"/>
              <a:t>‹#›</a:t>
            </a:fld>
            <a:endParaRPr lang="en-GB"/>
          </a:p>
        </p:txBody>
      </p:sp>
    </p:spTree>
    <p:extLst>
      <p:ext uri="{BB962C8B-B14F-4D97-AF65-F5344CB8AC3E}">
        <p14:creationId xmlns:p14="http://schemas.microsoft.com/office/powerpoint/2010/main" val="371261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C9AE0A-5621-4C4C-9160-2931FFD04252}"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E52460-D07F-4F59-8BE4-156000104E75}" type="slidenum">
              <a:rPr lang="en-GB" smtClean="0"/>
              <a:t>‹#›</a:t>
            </a:fld>
            <a:endParaRPr lang="en-GB"/>
          </a:p>
        </p:txBody>
      </p:sp>
    </p:spTree>
    <p:extLst>
      <p:ext uri="{BB962C8B-B14F-4D97-AF65-F5344CB8AC3E}">
        <p14:creationId xmlns:p14="http://schemas.microsoft.com/office/powerpoint/2010/main" val="4262556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9AE0A-5621-4C4C-9160-2931FFD04252}" type="datetimeFigureOut">
              <a:rPr lang="en-GB" smtClean="0"/>
              <a:t>20/11/2020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52460-D07F-4F59-8BE4-156000104E75}" type="slidenum">
              <a:rPr lang="en-GB" smtClean="0"/>
              <a:t>‹#›</a:t>
            </a:fld>
            <a:endParaRPr lang="en-GB"/>
          </a:p>
        </p:txBody>
      </p:sp>
    </p:spTree>
    <p:extLst>
      <p:ext uri="{BB962C8B-B14F-4D97-AF65-F5344CB8AC3E}">
        <p14:creationId xmlns:p14="http://schemas.microsoft.com/office/powerpoint/2010/main" val="211475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3182" y="51948"/>
            <a:ext cx="11771290" cy="400110"/>
          </a:xfrm>
          <a:prstGeom prst="rect">
            <a:avLst/>
          </a:prstGeom>
          <a:noFill/>
        </p:spPr>
        <p:txBody>
          <a:bodyPr wrap="square" rtlCol="0">
            <a:spAutoFit/>
          </a:bodyPr>
          <a:lstStyle/>
          <a:p>
            <a:pPr algn="ctr"/>
            <a:r>
              <a:rPr lang="en-GB" sz="2000" b="1" dirty="0"/>
              <a:t>AQA: English Literature (Paper 1): A Christmas Carol – Marley’s Ghost</a:t>
            </a:r>
          </a:p>
        </p:txBody>
      </p:sp>
      <p:sp>
        <p:nvSpPr>
          <p:cNvPr id="5" name="Rectangle 4"/>
          <p:cNvSpPr/>
          <p:nvPr/>
        </p:nvSpPr>
        <p:spPr>
          <a:xfrm>
            <a:off x="3193960" y="516020"/>
            <a:ext cx="5769735" cy="38627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20" b="1" dirty="0">
              <a:solidFill>
                <a:schemeClr val="tx1"/>
              </a:solidFill>
            </a:endParaRPr>
          </a:p>
          <a:p>
            <a:pPr algn="ctr"/>
            <a:r>
              <a:rPr lang="en-GB" sz="1120" b="1" dirty="0">
                <a:solidFill>
                  <a:schemeClr val="tx1"/>
                </a:solidFill>
              </a:rPr>
              <a:t>Read: </a:t>
            </a:r>
            <a:r>
              <a:rPr lang="en-GB" sz="1120" i="1" dirty="0">
                <a:solidFill>
                  <a:schemeClr val="tx1"/>
                </a:solidFill>
              </a:rPr>
              <a:t>Read the information on Marley.</a:t>
            </a:r>
          </a:p>
          <a:p>
            <a:pPr algn="ctr"/>
            <a:endParaRPr lang="en-GB" sz="1120" i="1" dirty="0">
              <a:solidFill>
                <a:schemeClr val="tx1"/>
              </a:solidFill>
            </a:endParaRPr>
          </a:p>
          <a:p>
            <a:pPr algn="just"/>
            <a:r>
              <a:rPr lang="en-GB" sz="1120" dirty="0">
                <a:solidFill>
                  <a:schemeClr val="tx1"/>
                </a:solidFill>
              </a:rPr>
              <a:t>Marley is used by Dickens to act as a warning to Scrooge. He is, in essence, a physical representation of the fate that awaits Scrooge if things do not change. Marley’s appearance as a ghost is horrifying. Dickens focuses on his ‘death-cold eyes’, suggesting Marley possesses little warmth or understanding. He gives off an ‘infernal atmosphere’. The adjective ‘infernal’ suggests Marley spreads hellish feelings wherever he goes. He suffers eternally, something that can be felt with his presence. Like Scrooge, he is self-centred and greedy and now he is condemned to wander the world for all eternity as a consequence of his mistreatment of the poor.</a:t>
            </a:r>
          </a:p>
          <a:p>
            <a:pPr algn="just"/>
            <a:endParaRPr lang="en-GB" sz="1120" dirty="0">
              <a:solidFill>
                <a:schemeClr val="tx1"/>
              </a:solidFill>
            </a:endParaRPr>
          </a:p>
          <a:p>
            <a:pPr algn="just"/>
            <a:r>
              <a:rPr lang="en-GB" sz="1120" dirty="0">
                <a:solidFill>
                  <a:schemeClr val="tx1"/>
                </a:solidFill>
              </a:rPr>
              <a:t>This suffering is mirrored in his physical appearance. Marley mirrors the typical Victorian prisoner, a man wrapped in chains, although these chains are kept in place by money-related objects. These cashboxes literally weigh him down; they are a manifestation of his past sins and now he must drag them wherever he goes. He is imprisoned in death by his actions in life. Marley tells Scrooge, ‘I wear the chain I forged in life.’ The verb ‘forged’ implies that Marley himself made it. ‘Forged’ has connotations of strength and durability. No matter what Marley does, he cannot break these chains and free himself and so he gives Scrooge the opportunity to do so by offering him one last chance of redemption. As a result, Marley is acting selflessly; he is no longer the money maker he was in life and helps his old partner even though he has no hope of redemption himself. Scrooge and Marley were once ‘two kindred spirits’ but Marley does all he can to help his friend avoid a similar fate. </a:t>
            </a:r>
          </a:p>
          <a:p>
            <a:pPr algn="just"/>
            <a:endParaRPr lang="en-GB" sz="1120" dirty="0">
              <a:solidFill>
                <a:schemeClr val="tx1"/>
              </a:solidFill>
            </a:endParaRPr>
          </a:p>
        </p:txBody>
      </p:sp>
      <p:sp>
        <p:nvSpPr>
          <p:cNvPr id="6" name="Rectangle 5"/>
          <p:cNvSpPr/>
          <p:nvPr/>
        </p:nvSpPr>
        <p:spPr>
          <a:xfrm>
            <a:off x="193183" y="516020"/>
            <a:ext cx="2897747" cy="30385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r>
              <a:rPr lang="en-GB" sz="1200" b="1" dirty="0">
                <a:solidFill>
                  <a:schemeClr val="tx1"/>
                </a:solidFill>
              </a:rPr>
              <a:t>Reduce</a:t>
            </a:r>
          </a:p>
          <a:p>
            <a:pPr algn="ctr"/>
            <a:r>
              <a:rPr lang="en-GB" sz="1200" i="1" dirty="0">
                <a:solidFill>
                  <a:schemeClr val="tx1"/>
                </a:solidFill>
              </a:rPr>
              <a:t>In no more than 50 words, summarise how Marley is presented in the novella:</a:t>
            </a:r>
          </a:p>
          <a:p>
            <a:pPr algn="ctr"/>
            <a:endParaRPr lang="en-GB" sz="1200" i="1" dirty="0">
              <a:solidFill>
                <a:schemeClr val="tx1"/>
              </a:solidFill>
            </a:endParaRPr>
          </a:p>
          <a:p>
            <a:pPr algn="ctr"/>
            <a:endParaRPr lang="en-GB" sz="1200" i="1" dirty="0">
              <a:solidFill>
                <a:schemeClr val="tx1"/>
              </a:solidFill>
            </a:endParaRPr>
          </a:p>
          <a:p>
            <a:pPr algn="ctr"/>
            <a:endParaRPr lang="en-GB" sz="12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p:txBody>
      </p:sp>
      <p:sp>
        <p:nvSpPr>
          <p:cNvPr id="7" name="Rectangle 6"/>
          <p:cNvSpPr/>
          <p:nvPr/>
        </p:nvSpPr>
        <p:spPr>
          <a:xfrm>
            <a:off x="193182" y="3618531"/>
            <a:ext cx="2897747" cy="31149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endParaRPr lang="en-GB" sz="1200" b="1" i="1" dirty="0">
              <a:solidFill>
                <a:schemeClr val="tx1"/>
              </a:solidFill>
            </a:endParaRPr>
          </a:p>
          <a:p>
            <a:pPr algn="ctr"/>
            <a:endParaRPr lang="en-GB" sz="1200" b="1" i="1" dirty="0">
              <a:solidFill>
                <a:schemeClr val="tx1"/>
              </a:solidFill>
            </a:endParaRPr>
          </a:p>
          <a:p>
            <a:pPr algn="ctr"/>
            <a:endParaRPr lang="en-GB" sz="1200" b="1" i="1" dirty="0">
              <a:solidFill>
                <a:schemeClr val="tx1"/>
              </a:solidFill>
            </a:endParaRPr>
          </a:p>
          <a:p>
            <a:pPr algn="ctr"/>
            <a:endParaRPr lang="en-GB" sz="1200" b="1" i="1" dirty="0">
              <a:solidFill>
                <a:schemeClr val="tx1"/>
              </a:solidFill>
            </a:endParaRPr>
          </a:p>
          <a:p>
            <a:pPr algn="ctr"/>
            <a:endParaRPr lang="en-GB" sz="1200" b="1" i="1" dirty="0">
              <a:solidFill>
                <a:schemeClr val="tx1"/>
              </a:solidFill>
            </a:endParaRPr>
          </a:p>
          <a:p>
            <a:pPr algn="ctr"/>
            <a:endParaRPr lang="en-GB" sz="1200" b="1" i="1" dirty="0">
              <a:solidFill>
                <a:schemeClr val="tx1"/>
              </a:solidFill>
            </a:endParaRPr>
          </a:p>
          <a:p>
            <a:pPr algn="ctr"/>
            <a:endParaRPr lang="en-GB" sz="1200" b="1" i="1" dirty="0">
              <a:solidFill>
                <a:schemeClr val="tx1"/>
              </a:solidFill>
            </a:endParaRPr>
          </a:p>
          <a:p>
            <a:pPr algn="ctr"/>
            <a:endParaRPr lang="en-GB" sz="1200" b="1" i="1" dirty="0">
              <a:solidFill>
                <a:schemeClr val="tx1"/>
              </a:solidFill>
            </a:endParaRPr>
          </a:p>
          <a:p>
            <a:pPr algn="ctr"/>
            <a:r>
              <a:rPr lang="en-GB" sz="1200" b="1" i="1" dirty="0">
                <a:solidFill>
                  <a:schemeClr val="tx1"/>
                </a:solidFill>
              </a:rPr>
              <a:t>Quote search</a:t>
            </a:r>
          </a:p>
          <a:p>
            <a:pPr algn="ctr"/>
            <a:endParaRPr lang="en-GB" sz="1200" b="1" i="1" dirty="0">
              <a:solidFill>
                <a:schemeClr val="tx1"/>
              </a:solidFill>
            </a:endParaRPr>
          </a:p>
          <a:p>
            <a:pPr algn="ctr"/>
            <a:r>
              <a:rPr lang="en-GB" sz="1200" b="1" i="1" dirty="0">
                <a:solidFill>
                  <a:schemeClr val="tx1"/>
                </a:solidFill>
              </a:rPr>
              <a:t>Use Stave 1 and find 4 quotes that show different aspects of Marley’s Ghost.</a:t>
            </a:r>
          </a:p>
          <a:p>
            <a:pPr algn="ctr"/>
            <a:r>
              <a:rPr lang="en-GB" sz="1200" b="1" i="1" dirty="0">
                <a:solidFill>
                  <a:schemeClr val="tx1"/>
                </a:solidFill>
              </a:rPr>
              <a:t>What he looks like..</a:t>
            </a:r>
          </a:p>
          <a:p>
            <a:pPr algn="ctr"/>
            <a:r>
              <a:rPr lang="en-GB" sz="1200" b="1" i="1" dirty="0">
                <a:solidFill>
                  <a:schemeClr val="tx1"/>
                </a:solidFill>
              </a:rPr>
              <a:t>How he speaks to Scrooge..</a:t>
            </a:r>
          </a:p>
          <a:p>
            <a:pPr algn="ctr"/>
            <a:r>
              <a:rPr lang="en-GB" sz="1200" b="1" i="1" dirty="0">
                <a:solidFill>
                  <a:schemeClr val="tx1"/>
                </a:solidFill>
              </a:rPr>
              <a:t>Why he is there.</a:t>
            </a:r>
          </a:p>
          <a:p>
            <a:pPr algn="ctr"/>
            <a:r>
              <a:rPr lang="en-GB" sz="1200" b="1" i="1" dirty="0">
                <a:solidFill>
                  <a:schemeClr val="tx1"/>
                </a:solidFill>
              </a:rPr>
              <a:t>How Scrooge reacts to him</a:t>
            </a:r>
          </a:p>
          <a:p>
            <a:pPr algn="ctr"/>
            <a:endParaRPr lang="en-GB" sz="1200" b="1" i="1" dirty="0">
              <a:solidFill>
                <a:schemeClr val="tx1"/>
              </a:solidFill>
            </a:endParaRPr>
          </a:p>
          <a:p>
            <a:pPr algn="ctr"/>
            <a:endParaRPr lang="en-GB" sz="1200" b="1" i="1" dirty="0">
              <a:solidFill>
                <a:schemeClr val="tx1"/>
              </a:solidFill>
            </a:endParaRPr>
          </a:p>
          <a:p>
            <a:pPr algn="ctr"/>
            <a:r>
              <a:rPr lang="en-GB" sz="1200" b="1" i="1" dirty="0">
                <a:solidFill>
                  <a:schemeClr val="tx1"/>
                </a:solidFill>
              </a:rPr>
              <a:t>Write each quote in your book and annotate techniques used and </a:t>
            </a:r>
            <a:r>
              <a:rPr lang="en-GB" sz="1200" b="1" i="1" dirty="0" err="1">
                <a:solidFill>
                  <a:schemeClr val="tx1"/>
                </a:solidFill>
              </a:rPr>
              <a:t>theor</a:t>
            </a:r>
            <a:r>
              <a:rPr lang="en-GB" sz="1200" b="1" i="1" dirty="0">
                <a:solidFill>
                  <a:schemeClr val="tx1"/>
                </a:solidFill>
              </a:rPr>
              <a:t> </a:t>
            </a: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p:txBody>
      </p:sp>
      <p:sp>
        <p:nvSpPr>
          <p:cNvPr id="11" name="Rectangle 10"/>
          <p:cNvSpPr/>
          <p:nvPr/>
        </p:nvSpPr>
        <p:spPr>
          <a:xfrm>
            <a:off x="9060285" y="2447419"/>
            <a:ext cx="2910625" cy="42740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r>
              <a:rPr lang="en-GB" sz="1100" b="1" dirty="0">
                <a:solidFill>
                  <a:schemeClr val="tx1"/>
                </a:solidFill>
              </a:rPr>
              <a:t>Criticise</a:t>
            </a:r>
          </a:p>
          <a:p>
            <a:pPr algn="ctr"/>
            <a:r>
              <a:rPr lang="en-GB" sz="1100" b="1" i="1" dirty="0">
                <a:solidFill>
                  <a:schemeClr val="tx1"/>
                </a:solidFill>
              </a:rPr>
              <a:t>‘Marley’s Ghost does more harm to Scrooge than good”. Explain how the ghost influences Scrooge and what Scrooge learns from Marley at this point in the novel.</a:t>
            </a:r>
          </a:p>
          <a:p>
            <a:pPr algn="ctr"/>
            <a:endParaRPr lang="en-GB" sz="1100" b="1" i="1" dirty="0">
              <a:solidFill>
                <a:schemeClr val="tx1"/>
              </a:solidFill>
            </a:endParaRPr>
          </a:p>
          <a:p>
            <a:pPr algn="ctr"/>
            <a:endParaRPr lang="en-GB" sz="1100" b="1"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1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600" i="1" dirty="0">
              <a:solidFill>
                <a:schemeClr val="tx1"/>
              </a:solidFill>
            </a:endParaRPr>
          </a:p>
          <a:p>
            <a:pPr algn="ctr"/>
            <a:endParaRPr lang="en-GB" sz="1600" i="1" dirty="0">
              <a:solidFill>
                <a:schemeClr val="tx1"/>
              </a:solidFill>
            </a:endParaRPr>
          </a:p>
          <a:p>
            <a:pPr algn="ctr"/>
            <a:endParaRPr lang="en-GB" sz="1600" i="1" dirty="0">
              <a:solidFill>
                <a:schemeClr val="tx1"/>
              </a:solidFill>
            </a:endParaRPr>
          </a:p>
          <a:p>
            <a:pPr algn="ctr"/>
            <a:endParaRPr lang="en-GB" sz="1600" i="1" dirty="0">
              <a:solidFill>
                <a:schemeClr val="tx1"/>
              </a:solidFill>
            </a:endParaRPr>
          </a:p>
        </p:txBody>
      </p:sp>
      <p:sp>
        <p:nvSpPr>
          <p:cNvPr id="12" name="Rectangle 11"/>
          <p:cNvSpPr/>
          <p:nvPr/>
        </p:nvSpPr>
        <p:spPr>
          <a:xfrm>
            <a:off x="9066725" y="516020"/>
            <a:ext cx="2897747" cy="18794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endParaRPr lang="en-GB" sz="1100" b="1" dirty="0">
              <a:solidFill>
                <a:schemeClr val="tx1"/>
              </a:solidFill>
            </a:endParaRPr>
          </a:p>
          <a:p>
            <a:pPr algn="ctr"/>
            <a:r>
              <a:rPr lang="en-GB" sz="1100" b="1" dirty="0">
                <a:solidFill>
                  <a:schemeClr val="tx1"/>
                </a:solidFill>
              </a:rPr>
              <a:t>Success Criteria</a:t>
            </a:r>
          </a:p>
          <a:p>
            <a:pPr algn="ctr"/>
            <a:r>
              <a:rPr lang="en-GB" sz="1050" i="1" dirty="0">
                <a:solidFill>
                  <a:schemeClr val="tx1"/>
                </a:solidFill>
              </a:rPr>
              <a:t>Using the mark scheme, highlight where the assessment objectives have been met in the model paragraph.</a:t>
            </a:r>
          </a:p>
          <a:p>
            <a:pPr algn="ctr"/>
            <a:endParaRPr lang="en-GB" sz="1050" i="1" dirty="0">
              <a:solidFill>
                <a:schemeClr val="tx1"/>
              </a:solidFill>
            </a:endParaRPr>
          </a:p>
          <a:p>
            <a:r>
              <a:rPr lang="en-GB" sz="1050" dirty="0">
                <a:solidFill>
                  <a:schemeClr val="tx1"/>
                </a:solidFill>
              </a:rPr>
              <a:t>AO1 – Read, understand and respond to texts. Use quotations and discuss them.</a:t>
            </a:r>
          </a:p>
          <a:p>
            <a:endParaRPr lang="en-GB" sz="1050" dirty="0">
              <a:solidFill>
                <a:schemeClr val="tx1"/>
              </a:solidFill>
            </a:endParaRPr>
          </a:p>
          <a:p>
            <a:r>
              <a:rPr lang="en-GB" sz="1050" dirty="0">
                <a:solidFill>
                  <a:schemeClr val="tx1"/>
                </a:solidFill>
              </a:rPr>
              <a:t>AO2 – Analyse the text using subject terminology.</a:t>
            </a:r>
          </a:p>
          <a:p>
            <a:endParaRPr lang="en-GB" sz="1050" dirty="0">
              <a:solidFill>
                <a:schemeClr val="tx1"/>
              </a:solidFill>
            </a:endParaRPr>
          </a:p>
          <a:p>
            <a:r>
              <a:rPr lang="en-GB" sz="1050" dirty="0">
                <a:solidFill>
                  <a:schemeClr val="tx1"/>
                </a:solidFill>
              </a:rPr>
              <a:t>AO3 – Include social and historical context.</a:t>
            </a:r>
          </a:p>
          <a:p>
            <a:pPr marL="171450" indent="-171450" algn="ctr">
              <a:buFontTx/>
              <a:buChar char="-"/>
            </a:pPr>
            <a:endParaRPr lang="en-GB" sz="1200" i="1" dirty="0">
              <a:solidFill>
                <a:schemeClr val="tx1"/>
              </a:solidFill>
            </a:endParaRPr>
          </a:p>
          <a:p>
            <a:pPr marL="171450" indent="-171450" algn="ctr">
              <a:buFontTx/>
              <a:buChar char="-"/>
            </a:pPr>
            <a:endParaRPr lang="en-GB" sz="1200" i="1" dirty="0">
              <a:solidFill>
                <a:schemeClr val="tx1"/>
              </a:solidFill>
            </a:endParaRPr>
          </a:p>
          <a:p>
            <a:pPr marL="171450" indent="-171450" algn="ctr">
              <a:buFontTx/>
              <a:buChar char="-"/>
            </a:pPr>
            <a:endParaRPr lang="en-GB" sz="1200" i="1" dirty="0">
              <a:solidFill>
                <a:schemeClr val="tx1"/>
              </a:solidFill>
            </a:endParaRPr>
          </a:p>
          <a:p>
            <a:pPr marL="171450" indent="-171450" algn="ctr">
              <a:buFontTx/>
              <a:buChar char="-"/>
            </a:pPr>
            <a:endParaRPr lang="en-GB" sz="1200" i="1" dirty="0">
              <a:solidFill>
                <a:schemeClr val="tx1"/>
              </a:solidFill>
            </a:endParaRPr>
          </a:p>
          <a:p>
            <a:pPr marL="171450" indent="-171450" algn="ctr">
              <a:buFontTx/>
              <a:buChar char="-"/>
            </a:pP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r>
              <a:rPr lang="en-GB" sz="1200" i="1" dirty="0">
                <a:solidFill>
                  <a:schemeClr val="tx1"/>
                </a:solidFill>
              </a:rPr>
              <a:t>How is Scrooge’s reaction to the Ghost of Christmas Past and The Ghost of Christmas Present different to his reaction to Marley’s ghost?</a:t>
            </a: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marL="171450" indent="-171450" algn="ctr">
              <a:buFontTx/>
              <a:buChar char="-"/>
            </a:pPr>
            <a:endParaRPr lang="en-GB" sz="1200" i="1" dirty="0">
              <a:solidFill>
                <a:schemeClr val="tx1"/>
              </a:solidFill>
            </a:endParaRPr>
          </a:p>
          <a:p>
            <a:pPr marL="171450" indent="-171450" algn="ctr">
              <a:buFontTx/>
              <a:buChar char="-"/>
            </a:pPr>
            <a:endParaRPr lang="en-GB" sz="1200" i="1" dirty="0">
              <a:solidFill>
                <a:schemeClr val="tx1"/>
              </a:solidFill>
            </a:endParaRPr>
          </a:p>
        </p:txBody>
      </p:sp>
      <p:sp>
        <p:nvSpPr>
          <p:cNvPr id="13" name="Rectangle 12"/>
          <p:cNvSpPr/>
          <p:nvPr/>
        </p:nvSpPr>
        <p:spPr>
          <a:xfrm>
            <a:off x="3193959" y="4448787"/>
            <a:ext cx="5769736" cy="22267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Magpie</a:t>
            </a:r>
          </a:p>
          <a:p>
            <a:pPr algn="ctr"/>
            <a:r>
              <a:rPr lang="en-GB" sz="1200" i="1" dirty="0">
                <a:solidFill>
                  <a:schemeClr val="tx1"/>
                </a:solidFill>
              </a:rPr>
              <a:t>Select at least 3 key words from the response that you could use when writing about Marley. Make sure you define them.</a:t>
            </a:r>
          </a:p>
          <a:p>
            <a:pPr algn="ctr"/>
            <a:endParaRPr lang="en-GB" sz="1200" i="1" dirty="0">
              <a:solidFill>
                <a:schemeClr val="tx1"/>
              </a:solidFill>
            </a:endParaRPr>
          </a:p>
          <a:p>
            <a:pPr algn="ctr"/>
            <a:endParaRPr lang="en-GB" sz="1200" i="1" dirty="0">
              <a:solidFill>
                <a:schemeClr val="tx1"/>
              </a:solidFill>
            </a:endParaRPr>
          </a:p>
          <a:p>
            <a:pPr algn="ctr"/>
            <a:endParaRPr lang="en-GB" sz="1200" i="1" dirty="0">
              <a:solidFill>
                <a:schemeClr val="tx1"/>
              </a:solidFill>
            </a:endParaRPr>
          </a:p>
          <a:p>
            <a:pPr algn="ctr"/>
            <a:endParaRPr lang="en-GB" sz="1600" i="1" dirty="0">
              <a:solidFill>
                <a:schemeClr val="tx1"/>
              </a:solidFill>
            </a:endParaRPr>
          </a:p>
          <a:p>
            <a:pPr algn="ctr"/>
            <a:endParaRPr lang="en-GB" sz="1600" i="1" dirty="0">
              <a:solidFill>
                <a:schemeClr val="tx1"/>
              </a:solidFill>
            </a:endParaRPr>
          </a:p>
          <a:p>
            <a:pPr algn="ctr"/>
            <a:endParaRPr lang="en-GB" sz="1600" i="1" dirty="0">
              <a:solidFill>
                <a:schemeClr val="tx1"/>
              </a:solidFill>
            </a:endParaRPr>
          </a:p>
          <a:p>
            <a:pPr algn="ctr"/>
            <a:endParaRPr lang="en-GB" sz="1600" i="1" dirty="0">
              <a:solidFill>
                <a:schemeClr val="tx1"/>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2567611194"/>
              </p:ext>
            </p:extLst>
          </p:nvPr>
        </p:nvGraphicFramePr>
        <p:xfrm>
          <a:off x="3335627" y="5192190"/>
          <a:ext cx="5486400" cy="1371600"/>
        </p:xfrm>
        <a:graphic>
          <a:graphicData uri="http://schemas.openxmlformats.org/drawingml/2006/table">
            <a:tbl>
              <a:tblPr firstRow="1" bandRow="1">
                <a:tableStyleId>{5940675A-B579-460E-94D1-54222C63F5DA}</a:tableStyleId>
              </a:tblPr>
              <a:tblGrid>
                <a:gridCol w="1867438">
                  <a:extLst>
                    <a:ext uri="{9D8B030D-6E8A-4147-A177-3AD203B41FA5}">
                      <a16:colId xmlns:a16="http://schemas.microsoft.com/office/drawing/2014/main" val="20000"/>
                    </a:ext>
                  </a:extLst>
                </a:gridCol>
                <a:gridCol w="3618962">
                  <a:extLst>
                    <a:ext uri="{9D8B030D-6E8A-4147-A177-3AD203B41FA5}">
                      <a16:colId xmlns:a16="http://schemas.microsoft.com/office/drawing/2014/main" val="20001"/>
                    </a:ext>
                  </a:extLst>
                </a:gridCol>
              </a:tblGrid>
              <a:tr h="237120">
                <a:tc>
                  <a:txBody>
                    <a:bodyPr/>
                    <a:lstStyle/>
                    <a:p>
                      <a:pPr algn="ctr"/>
                      <a:r>
                        <a:rPr lang="en-GB" sz="1100" b="1" dirty="0">
                          <a:solidFill>
                            <a:schemeClr val="tx1"/>
                          </a:solidFill>
                        </a:rPr>
                        <a:t>KEY WORD</a:t>
                      </a:r>
                    </a:p>
                  </a:txBody>
                  <a:tcPr/>
                </a:tc>
                <a:tc>
                  <a:txBody>
                    <a:bodyPr/>
                    <a:lstStyle/>
                    <a:p>
                      <a:pPr algn="ctr"/>
                      <a:r>
                        <a:rPr lang="en-GB" sz="1100" b="1" dirty="0">
                          <a:solidFill>
                            <a:schemeClr val="tx1"/>
                          </a:solidFill>
                        </a:rPr>
                        <a:t>DEFINITION</a:t>
                      </a:r>
                    </a:p>
                  </a:txBody>
                  <a:tcPr/>
                </a:tc>
                <a:extLst>
                  <a:ext uri="{0D108BD9-81ED-4DB2-BD59-A6C34878D82A}">
                    <a16:rowId xmlns:a16="http://schemas.microsoft.com/office/drawing/2014/main" val="10000"/>
                  </a:ext>
                </a:extLst>
              </a:tr>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10001"/>
                  </a:ext>
                </a:extLst>
              </a:tr>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10002"/>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94431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546</Words>
  <Application>Microsoft Office PowerPoint</Application>
  <PresentationFormat>Widescreen</PresentationFormat>
  <Paragraphs>161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Pryke</dc:creator>
  <cp:lastModifiedBy>Beverley Graham</cp:lastModifiedBy>
  <cp:revision>49</cp:revision>
  <dcterms:created xsi:type="dcterms:W3CDTF">2018-05-20T15:06:39Z</dcterms:created>
  <dcterms:modified xsi:type="dcterms:W3CDTF">2020-11-20T11:26:03Z</dcterms:modified>
</cp:coreProperties>
</file>