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59" r:id="rId4"/>
    <p:sldId id="260" r:id="rId5"/>
    <p:sldId id="263" r:id="rId6"/>
    <p:sldId id="264" r:id="rId7"/>
    <p:sldId id="262" r:id="rId8"/>
    <p:sldId id="265" r:id="rId9"/>
    <p:sldId id="266" r:id="rId10"/>
    <p:sldId id="267" r:id="rId11"/>
    <p:sldId id="268" r:id="rId12"/>
    <p:sldId id="271"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11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45FABD-DF59-4ABB-AA6E-68B04B528999}" type="datetimeFigureOut">
              <a:rPr lang="en-GB" smtClean="0"/>
              <a:t>20/09/2020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52682A-B953-4DEB-99EC-0C5E535FFBC6}" type="slidenum">
              <a:rPr lang="en-GB" smtClean="0"/>
              <a:t>‹#›</a:t>
            </a:fld>
            <a:endParaRPr lang="en-GB"/>
          </a:p>
        </p:txBody>
      </p:sp>
    </p:spTree>
    <p:extLst>
      <p:ext uri="{BB962C8B-B14F-4D97-AF65-F5344CB8AC3E}">
        <p14:creationId xmlns:p14="http://schemas.microsoft.com/office/powerpoint/2010/main" val="127724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0"/>
              </a:spcBef>
            </a:pPr>
            <a:r>
              <a:rPr lang="en-GB" dirty="0" err="1"/>
              <a:t>Eg</a:t>
            </a:r>
            <a:r>
              <a:rPr lang="en-GB" sz="1200" dirty="0" err="1">
                <a:solidFill>
                  <a:srgbClr val="FF0000"/>
                </a:solidFill>
              </a:rPr>
              <a:t>‘broken</a:t>
            </a:r>
            <a:r>
              <a:rPr lang="en-GB" sz="1200" dirty="0">
                <a:solidFill>
                  <a:srgbClr val="FF0000"/>
                </a:solidFill>
              </a:rPr>
              <a:t> bird’s egg’ – delicate, fragile, new birth or death.</a:t>
            </a:r>
          </a:p>
          <a:p>
            <a:pPr>
              <a:lnSpc>
                <a:spcPct val="120000"/>
              </a:lnSpc>
              <a:spcBef>
                <a:spcPts val="0"/>
              </a:spcBef>
            </a:pPr>
            <a:endParaRPr lang="en-GB" sz="1200" dirty="0">
              <a:solidFill>
                <a:srgbClr val="FF0000"/>
              </a:solidFill>
            </a:endParaRPr>
          </a:p>
          <a:p>
            <a:pPr>
              <a:lnSpc>
                <a:spcPct val="120000"/>
              </a:lnSpc>
              <a:spcBef>
                <a:spcPts val="0"/>
              </a:spcBef>
            </a:pPr>
            <a:r>
              <a:rPr lang="en-GB" sz="1200" dirty="0">
                <a:solidFill>
                  <a:srgbClr val="FF0000"/>
                </a:solidFill>
              </a:rPr>
              <a:t>‘nesting machine guns’ – oxymoronic, violent set against home, guns altogether like baby</a:t>
            </a:r>
            <a:r>
              <a:rPr lang="en-GB" sz="1200" baseline="0" dirty="0">
                <a:solidFill>
                  <a:srgbClr val="FF0000"/>
                </a:solidFill>
              </a:rPr>
              <a:t> birds waiting to be fed.</a:t>
            </a:r>
            <a:endParaRPr lang="en-GB" sz="1200" dirty="0">
              <a:solidFill>
                <a:srgbClr val="FF0000"/>
              </a:solidFill>
            </a:endParaRPr>
          </a:p>
          <a:p>
            <a:pPr>
              <a:lnSpc>
                <a:spcPct val="120000"/>
              </a:lnSpc>
              <a:spcBef>
                <a:spcPts val="0"/>
              </a:spcBef>
            </a:pPr>
            <a:endParaRPr lang="en-GB" sz="1200" dirty="0">
              <a:solidFill>
                <a:srgbClr val="FF0000"/>
              </a:solidFill>
            </a:endParaRPr>
          </a:p>
          <a:p>
            <a:pPr>
              <a:lnSpc>
                <a:spcPct val="120000"/>
              </a:lnSpc>
              <a:spcBef>
                <a:spcPts val="0"/>
              </a:spcBef>
            </a:pPr>
            <a:r>
              <a:rPr lang="en-GB" sz="1200" dirty="0">
                <a:solidFill>
                  <a:srgbClr val="FF0000"/>
                </a:solidFill>
              </a:rPr>
              <a:t>‘linked arm in arm’ – solidarity, togetherness, a barrier strength .</a:t>
            </a:r>
          </a:p>
          <a:p>
            <a:endParaRPr lang="en-GB" dirty="0"/>
          </a:p>
          <a:p>
            <a:endParaRPr lang="en-GB" dirty="0"/>
          </a:p>
        </p:txBody>
      </p:sp>
      <p:sp>
        <p:nvSpPr>
          <p:cNvPr id="4" name="Slide Number Placeholder 3"/>
          <p:cNvSpPr>
            <a:spLocks noGrp="1"/>
          </p:cNvSpPr>
          <p:nvPr>
            <p:ph type="sldNum" sz="quarter" idx="10"/>
          </p:nvPr>
        </p:nvSpPr>
        <p:spPr/>
        <p:txBody>
          <a:bodyPr/>
          <a:lstStyle/>
          <a:p>
            <a:fld id="{D7C15334-36AA-4353-A2E1-DCCDEB38739B}" type="slidenum">
              <a:rPr lang="en-GB" smtClean="0"/>
              <a:t>2</a:t>
            </a:fld>
            <a:endParaRPr lang="en-GB"/>
          </a:p>
        </p:txBody>
      </p:sp>
    </p:spTree>
    <p:extLst>
      <p:ext uri="{BB962C8B-B14F-4D97-AF65-F5344CB8AC3E}">
        <p14:creationId xmlns:p14="http://schemas.microsoft.com/office/powerpoint/2010/main" val="1424313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C15334-36AA-4353-A2E1-DCCDEB38739B}" type="slidenum">
              <a:rPr lang="en-GB" smtClean="0"/>
              <a:t>4</a:t>
            </a:fld>
            <a:endParaRPr lang="en-GB"/>
          </a:p>
        </p:txBody>
      </p:sp>
    </p:spTree>
    <p:extLst>
      <p:ext uri="{BB962C8B-B14F-4D97-AF65-F5344CB8AC3E}">
        <p14:creationId xmlns:p14="http://schemas.microsoft.com/office/powerpoint/2010/main" val="1366970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196AABF-4A12-46B6-9B27-2ECDF06BFF64}" type="datetimeFigureOut">
              <a:rPr lang="en-GB" smtClean="0"/>
              <a:t>20/09/2020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E00077-80E1-4BA0-8FB8-AD0745199780}" type="slidenum">
              <a:rPr lang="en-GB" smtClean="0"/>
              <a:t>‹#›</a:t>
            </a:fld>
            <a:endParaRPr lang="en-GB"/>
          </a:p>
        </p:txBody>
      </p:sp>
    </p:spTree>
    <p:extLst>
      <p:ext uri="{BB962C8B-B14F-4D97-AF65-F5344CB8AC3E}">
        <p14:creationId xmlns:p14="http://schemas.microsoft.com/office/powerpoint/2010/main" val="2158017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196AABF-4A12-46B6-9B27-2ECDF06BFF64}" type="datetimeFigureOut">
              <a:rPr lang="en-GB" smtClean="0"/>
              <a:t>20/09/2020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E00077-80E1-4BA0-8FB8-AD0745199780}" type="slidenum">
              <a:rPr lang="en-GB" smtClean="0"/>
              <a:t>‹#›</a:t>
            </a:fld>
            <a:endParaRPr lang="en-GB"/>
          </a:p>
        </p:txBody>
      </p:sp>
    </p:spTree>
    <p:extLst>
      <p:ext uri="{BB962C8B-B14F-4D97-AF65-F5344CB8AC3E}">
        <p14:creationId xmlns:p14="http://schemas.microsoft.com/office/powerpoint/2010/main" val="3218208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196AABF-4A12-46B6-9B27-2ECDF06BFF64}" type="datetimeFigureOut">
              <a:rPr lang="en-GB" smtClean="0"/>
              <a:t>20/09/2020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E00077-80E1-4BA0-8FB8-AD0745199780}" type="slidenum">
              <a:rPr lang="en-GB" smtClean="0"/>
              <a:t>‹#›</a:t>
            </a:fld>
            <a:endParaRPr lang="en-GB"/>
          </a:p>
        </p:txBody>
      </p:sp>
    </p:spTree>
    <p:extLst>
      <p:ext uri="{BB962C8B-B14F-4D97-AF65-F5344CB8AC3E}">
        <p14:creationId xmlns:p14="http://schemas.microsoft.com/office/powerpoint/2010/main" val="901762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550468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196AABF-4A12-46B6-9B27-2ECDF06BFF64}" type="datetimeFigureOut">
              <a:rPr lang="en-GB" smtClean="0"/>
              <a:t>20/09/2020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E00077-80E1-4BA0-8FB8-AD0745199780}" type="slidenum">
              <a:rPr lang="en-GB" smtClean="0"/>
              <a:t>‹#›</a:t>
            </a:fld>
            <a:endParaRPr lang="en-GB"/>
          </a:p>
        </p:txBody>
      </p:sp>
    </p:spTree>
    <p:extLst>
      <p:ext uri="{BB962C8B-B14F-4D97-AF65-F5344CB8AC3E}">
        <p14:creationId xmlns:p14="http://schemas.microsoft.com/office/powerpoint/2010/main" val="3131441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96AABF-4A12-46B6-9B27-2ECDF06BFF64}" type="datetimeFigureOut">
              <a:rPr lang="en-GB" smtClean="0"/>
              <a:t>20/09/2020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E00077-80E1-4BA0-8FB8-AD0745199780}" type="slidenum">
              <a:rPr lang="en-GB" smtClean="0"/>
              <a:t>‹#›</a:t>
            </a:fld>
            <a:endParaRPr lang="en-GB"/>
          </a:p>
        </p:txBody>
      </p:sp>
    </p:spTree>
    <p:extLst>
      <p:ext uri="{BB962C8B-B14F-4D97-AF65-F5344CB8AC3E}">
        <p14:creationId xmlns:p14="http://schemas.microsoft.com/office/powerpoint/2010/main" val="3587954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196AABF-4A12-46B6-9B27-2ECDF06BFF64}" type="datetimeFigureOut">
              <a:rPr lang="en-GB" smtClean="0"/>
              <a:t>20/09/2020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E00077-80E1-4BA0-8FB8-AD0745199780}" type="slidenum">
              <a:rPr lang="en-GB" smtClean="0"/>
              <a:t>‹#›</a:t>
            </a:fld>
            <a:endParaRPr lang="en-GB"/>
          </a:p>
        </p:txBody>
      </p:sp>
    </p:spTree>
    <p:extLst>
      <p:ext uri="{BB962C8B-B14F-4D97-AF65-F5344CB8AC3E}">
        <p14:creationId xmlns:p14="http://schemas.microsoft.com/office/powerpoint/2010/main" val="1227185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196AABF-4A12-46B6-9B27-2ECDF06BFF64}" type="datetimeFigureOut">
              <a:rPr lang="en-GB" smtClean="0"/>
              <a:t>20/09/2020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BE00077-80E1-4BA0-8FB8-AD0745199780}" type="slidenum">
              <a:rPr lang="en-GB" smtClean="0"/>
              <a:t>‹#›</a:t>
            </a:fld>
            <a:endParaRPr lang="en-GB"/>
          </a:p>
        </p:txBody>
      </p:sp>
    </p:spTree>
    <p:extLst>
      <p:ext uri="{BB962C8B-B14F-4D97-AF65-F5344CB8AC3E}">
        <p14:creationId xmlns:p14="http://schemas.microsoft.com/office/powerpoint/2010/main" val="1312113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196AABF-4A12-46B6-9B27-2ECDF06BFF64}" type="datetimeFigureOut">
              <a:rPr lang="en-GB" smtClean="0"/>
              <a:t>20/09/2020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BE00077-80E1-4BA0-8FB8-AD0745199780}" type="slidenum">
              <a:rPr lang="en-GB" smtClean="0"/>
              <a:t>‹#›</a:t>
            </a:fld>
            <a:endParaRPr lang="en-GB"/>
          </a:p>
        </p:txBody>
      </p:sp>
    </p:spTree>
    <p:extLst>
      <p:ext uri="{BB962C8B-B14F-4D97-AF65-F5344CB8AC3E}">
        <p14:creationId xmlns:p14="http://schemas.microsoft.com/office/powerpoint/2010/main" val="197289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96AABF-4A12-46B6-9B27-2ECDF06BFF64}" type="datetimeFigureOut">
              <a:rPr lang="en-GB" smtClean="0"/>
              <a:t>20/09/2020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BE00077-80E1-4BA0-8FB8-AD0745199780}" type="slidenum">
              <a:rPr lang="en-GB" smtClean="0"/>
              <a:t>‹#›</a:t>
            </a:fld>
            <a:endParaRPr lang="en-GB"/>
          </a:p>
        </p:txBody>
      </p:sp>
    </p:spTree>
    <p:extLst>
      <p:ext uri="{BB962C8B-B14F-4D97-AF65-F5344CB8AC3E}">
        <p14:creationId xmlns:p14="http://schemas.microsoft.com/office/powerpoint/2010/main" val="1174021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96AABF-4A12-46B6-9B27-2ECDF06BFF64}" type="datetimeFigureOut">
              <a:rPr lang="en-GB" smtClean="0"/>
              <a:t>20/09/2020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E00077-80E1-4BA0-8FB8-AD0745199780}" type="slidenum">
              <a:rPr lang="en-GB" smtClean="0"/>
              <a:t>‹#›</a:t>
            </a:fld>
            <a:endParaRPr lang="en-GB"/>
          </a:p>
        </p:txBody>
      </p:sp>
    </p:spTree>
    <p:extLst>
      <p:ext uri="{BB962C8B-B14F-4D97-AF65-F5344CB8AC3E}">
        <p14:creationId xmlns:p14="http://schemas.microsoft.com/office/powerpoint/2010/main" val="3870083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96AABF-4A12-46B6-9B27-2ECDF06BFF64}" type="datetimeFigureOut">
              <a:rPr lang="en-GB" smtClean="0"/>
              <a:t>20/09/2020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E00077-80E1-4BA0-8FB8-AD0745199780}" type="slidenum">
              <a:rPr lang="en-GB" smtClean="0"/>
              <a:t>‹#›</a:t>
            </a:fld>
            <a:endParaRPr lang="en-GB"/>
          </a:p>
        </p:txBody>
      </p:sp>
    </p:spTree>
    <p:extLst>
      <p:ext uri="{BB962C8B-B14F-4D97-AF65-F5344CB8AC3E}">
        <p14:creationId xmlns:p14="http://schemas.microsoft.com/office/powerpoint/2010/main" val="3735299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96AABF-4A12-46B6-9B27-2ECDF06BFF64}" type="datetimeFigureOut">
              <a:rPr lang="en-GB" smtClean="0"/>
              <a:t>20/09/2020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E00077-80E1-4BA0-8FB8-AD0745199780}" type="slidenum">
              <a:rPr lang="en-GB" smtClean="0"/>
              <a:t>‹#›</a:t>
            </a:fld>
            <a:endParaRPr lang="en-GB"/>
          </a:p>
        </p:txBody>
      </p:sp>
    </p:spTree>
    <p:extLst>
      <p:ext uri="{BB962C8B-B14F-4D97-AF65-F5344CB8AC3E}">
        <p14:creationId xmlns:p14="http://schemas.microsoft.com/office/powerpoint/2010/main" val="1382798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youtube.com/watch?v=r6eCsXibJWo"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607977"/>
            <a:ext cx="4617107" cy="3250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762" y="0"/>
            <a:ext cx="4482238" cy="358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7107" y="3605545"/>
            <a:ext cx="4526893" cy="325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637145" cy="360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1436745" y="3634051"/>
            <a:ext cx="6400800" cy="1752600"/>
          </a:xfrm>
          <a:solidFill>
            <a:schemeClr val="accent1">
              <a:lumMod val="20000"/>
              <a:lumOff val="80000"/>
            </a:schemeClr>
          </a:solidFill>
        </p:spPr>
        <p:txBody>
          <a:bodyPr/>
          <a:lstStyle/>
          <a:p>
            <a:r>
              <a:rPr lang="en-GB" dirty="0">
                <a:solidFill>
                  <a:schemeClr val="tx1"/>
                </a:solidFill>
              </a:rPr>
              <a:t>LO: To develop poetry analysis skills. ST: I can understand writers’ methods and use subject terminology.</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0750" y="116632"/>
            <a:ext cx="285750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p>
        </p:txBody>
      </p:sp>
      <p:sp>
        <p:nvSpPr>
          <p:cNvPr id="13" name="Title 1"/>
          <p:cNvSpPr txBox="1">
            <a:spLocks/>
          </p:cNvSpPr>
          <p:nvPr/>
        </p:nvSpPr>
        <p:spPr>
          <a:xfrm>
            <a:off x="2318572" y="1728639"/>
            <a:ext cx="4413668" cy="1240482"/>
          </a:xfrm>
          <a:prstGeom prst="rect">
            <a:avLst/>
          </a:prstGeom>
          <a:solidFill>
            <a:schemeClr val="bg1">
              <a:alpha val="4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b="1" u="sng" dirty="0">
                <a:latin typeface="AR BERKLEY" panose="02000000000000000000" pitchFamily="2" charset="0"/>
              </a:rPr>
              <a:t>‘War Poems’ </a:t>
            </a:r>
          </a:p>
          <a:p>
            <a:pPr algn="ctr"/>
            <a:r>
              <a:rPr lang="en-GB" sz="6000" b="1" u="sng" dirty="0">
                <a:latin typeface="AR BERKLEY" panose="02000000000000000000" pitchFamily="2" charset="0"/>
              </a:rPr>
              <a:t>Mametz Wood</a:t>
            </a:r>
          </a:p>
        </p:txBody>
      </p:sp>
    </p:spTree>
    <p:extLst>
      <p:ext uri="{BB962C8B-B14F-4D97-AF65-F5344CB8AC3E}">
        <p14:creationId xmlns:p14="http://schemas.microsoft.com/office/powerpoint/2010/main" val="2242659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p:nvPr/>
        </p:nvSpPr>
        <p:spPr>
          <a:xfrm>
            <a:off x="2164300" y="1030333"/>
            <a:ext cx="6911700" cy="40000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a:solidFill>
                  <a:schemeClr val="dk1"/>
                </a:solidFill>
                <a:highlight>
                  <a:srgbClr val="FFFFFF"/>
                </a:highlight>
              </a:rPr>
              <a:t>This morning, twenty men buried in one long grave,</a:t>
            </a:r>
            <a:endParaRPr>
              <a:solidFill>
                <a:schemeClr val="dk1"/>
              </a:solidFill>
              <a:highlight>
                <a:srgbClr val="FFFFFF"/>
              </a:highlight>
            </a:endParaRPr>
          </a:p>
          <a:p>
            <a:pPr marL="0" lvl="0" indent="0" rtl="0">
              <a:lnSpc>
                <a:spcPct val="115000"/>
              </a:lnSpc>
              <a:spcBef>
                <a:spcPts val="1100"/>
              </a:spcBef>
              <a:spcAft>
                <a:spcPts val="0"/>
              </a:spcAft>
              <a:buNone/>
            </a:pPr>
            <a:r>
              <a:rPr lang="en" b="1">
                <a:solidFill>
                  <a:srgbClr val="CC0000"/>
                </a:solidFill>
                <a:highlight>
                  <a:srgbClr val="FFFFFF"/>
                </a:highlight>
              </a:rPr>
              <a:t>a broken mosaic of bone linked arm in arm,</a:t>
            </a:r>
            <a:endParaRPr b="1">
              <a:solidFill>
                <a:srgbClr val="CC0000"/>
              </a:solidFill>
              <a:highlight>
                <a:srgbClr val="FFFFFF"/>
              </a:highlight>
            </a:endParaRPr>
          </a:p>
          <a:p>
            <a:pPr marL="0" lvl="0" indent="0" rtl="0">
              <a:lnSpc>
                <a:spcPct val="115000"/>
              </a:lnSpc>
              <a:spcBef>
                <a:spcPts val="1100"/>
              </a:spcBef>
              <a:spcAft>
                <a:spcPts val="0"/>
              </a:spcAft>
              <a:buNone/>
            </a:pPr>
            <a:r>
              <a:rPr lang="en">
                <a:solidFill>
                  <a:schemeClr val="dk1"/>
                </a:solidFill>
                <a:highlight>
                  <a:srgbClr val="FFFFFF"/>
                </a:highlight>
              </a:rPr>
              <a:t>their skeletons paused mid </a:t>
            </a:r>
            <a:r>
              <a:rPr lang="en" b="1">
                <a:solidFill>
                  <a:srgbClr val="1155CC"/>
                </a:solidFill>
                <a:highlight>
                  <a:srgbClr val="FFFFFF"/>
                </a:highlight>
              </a:rPr>
              <a:t>dance-macabre</a:t>
            </a:r>
            <a:endParaRPr b="1">
              <a:solidFill>
                <a:srgbClr val="1155CC"/>
              </a:solidFill>
              <a:highlight>
                <a:srgbClr val="FFFFFF"/>
              </a:highlight>
            </a:endParaRPr>
          </a:p>
          <a:p>
            <a:pPr marL="0" lvl="0" indent="0" rtl="0">
              <a:lnSpc>
                <a:spcPct val="115000"/>
              </a:lnSpc>
              <a:spcBef>
                <a:spcPts val="1100"/>
              </a:spcBef>
              <a:spcAft>
                <a:spcPts val="0"/>
              </a:spcAft>
              <a:buNone/>
            </a:pPr>
            <a:endParaRPr b="1">
              <a:solidFill>
                <a:srgbClr val="E69138"/>
              </a:solidFill>
              <a:highlight>
                <a:srgbClr val="FFFFFF"/>
              </a:highlight>
            </a:endParaRPr>
          </a:p>
          <a:p>
            <a:pPr marL="0" lvl="0" indent="0" rtl="0">
              <a:lnSpc>
                <a:spcPct val="115000"/>
              </a:lnSpc>
              <a:spcBef>
                <a:spcPts val="1100"/>
              </a:spcBef>
              <a:spcAft>
                <a:spcPts val="0"/>
              </a:spcAft>
              <a:buNone/>
            </a:pPr>
            <a:r>
              <a:rPr lang="en" b="1">
                <a:solidFill>
                  <a:srgbClr val="E69138"/>
                </a:solidFill>
                <a:highlight>
                  <a:srgbClr val="FFFFFF"/>
                </a:highlight>
              </a:rPr>
              <a:t>in boots that outlasted them,</a:t>
            </a:r>
            <a:endParaRPr b="1">
              <a:solidFill>
                <a:srgbClr val="E69138"/>
              </a:solidFill>
              <a:highlight>
                <a:srgbClr val="FFFFFF"/>
              </a:highlight>
            </a:endParaRPr>
          </a:p>
          <a:p>
            <a:pPr marL="0" lvl="0" indent="0" rtl="0">
              <a:lnSpc>
                <a:spcPct val="115000"/>
              </a:lnSpc>
              <a:spcBef>
                <a:spcPts val="1100"/>
              </a:spcBef>
              <a:spcAft>
                <a:spcPts val="0"/>
              </a:spcAft>
              <a:buNone/>
            </a:pPr>
            <a:r>
              <a:rPr lang="en">
                <a:solidFill>
                  <a:schemeClr val="dk1"/>
                </a:solidFill>
                <a:highlight>
                  <a:srgbClr val="FFFFFF"/>
                </a:highlight>
              </a:rPr>
              <a:t>their socketed heads tilted back at an angle</a:t>
            </a:r>
            <a:endParaRPr>
              <a:solidFill>
                <a:schemeClr val="dk1"/>
              </a:solidFill>
              <a:highlight>
                <a:srgbClr val="FFFFFF"/>
              </a:highlight>
            </a:endParaRPr>
          </a:p>
          <a:p>
            <a:pPr marL="0" lvl="0" indent="0" rtl="0">
              <a:lnSpc>
                <a:spcPct val="115000"/>
              </a:lnSpc>
              <a:spcBef>
                <a:spcPts val="1100"/>
              </a:spcBef>
              <a:spcAft>
                <a:spcPts val="1100"/>
              </a:spcAft>
              <a:buNone/>
            </a:pPr>
            <a:r>
              <a:rPr lang="en" b="1">
                <a:solidFill>
                  <a:srgbClr val="6AA84F"/>
                </a:solidFill>
                <a:highlight>
                  <a:srgbClr val="FFFFFF"/>
                </a:highlight>
              </a:rPr>
              <a:t>and their jaws, those that have them, dropped open.</a:t>
            </a:r>
            <a:endParaRPr b="1">
              <a:solidFill>
                <a:srgbClr val="6AA84F"/>
              </a:solidFill>
              <a:highlight>
                <a:srgbClr val="FFFFFF"/>
              </a:highlight>
            </a:endParaRPr>
          </a:p>
        </p:txBody>
      </p:sp>
      <p:sp>
        <p:nvSpPr>
          <p:cNvPr id="90" name="Shape 90"/>
          <p:cNvSpPr txBox="1"/>
          <p:nvPr/>
        </p:nvSpPr>
        <p:spPr>
          <a:xfrm>
            <a:off x="68025" y="515100"/>
            <a:ext cx="1650600" cy="2068800"/>
          </a:xfrm>
          <a:prstGeom prst="rect">
            <a:avLst/>
          </a:prstGeom>
          <a:noFill/>
          <a:ln>
            <a:noFill/>
          </a:ln>
        </p:spPr>
        <p:txBody>
          <a:bodyPr spcFirstLastPara="1" wrap="square" lIns="91425" tIns="91425" rIns="91425" bIns="91425" anchor="t" anchorCtr="0">
            <a:noAutofit/>
          </a:bodyPr>
          <a:lstStyle/>
          <a:p>
            <a:pPr marL="457200" lvl="0" indent="-317500" rtl="0">
              <a:spcBef>
                <a:spcPts val="0"/>
              </a:spcBef>
              <a:spcAft>
                <a:spcPts val="0"/>
              </a:spcAft>
              <a:buClr>
                <a:srgbClr val="CC0000"/>
              </a:buClr>
              <a:buSzPts val="1400"/>
              <a:buAutoNum type="arabicPeriod"/>
            </a:pPr>
            <a:r>
              <a:rPr lang="en" b="1">
                <a:solidFill>
                  <a:srgbClr val="CC0000"/>
                </a:solidFill>
              </a:rPr>
              <a:t>What does this metaphor suggest?</a:t>
            </a:r>
            <a:endParaRPr b="1">
              <a:solidFill>
                <a:srgbClr val="CC0000"/>
              </a:solidFill>
            </a:endParaRPr>
          </a:p>
        </p:txBody>
      </p:sp>
      <p:sp>
        <p:nvSpPr>
          <p:cNvPr id="91" name="Shape 91"/>
          <p:cNvSpPr txBox="1"/>
          <p:nvPr/>
        </p:nvSpPr>
        <p:spPr>
          <a:xfrm>
            <a:off x="7039275" y="668833"/>
            <a:ext cx="1650600" cy="2068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rgbClr val="1155CC"/>
                </a:solidFill>
              </a:rPr>
              <a:t>2. This means ‘dance of death’. What does this suggest?</a:t>
            </a:r>
            <a:endParaRPr b="1">
              <a:solidFill>
                <a:srgbClr val="1155CC"/>
              </a:solidFill>
            </a:endParaRPr>
          </a:p>
        </p:txBody>
      </p:sp>
      <p:sp>
        <p:nvSpPr>
          <p:cNvPr id="92" name="Shape 92"/>
          <p:cNvSpPr txBox="1"/>
          <p:nvPr/>
        </p:nvSpPr>
        <p:spPr>
          <a:xfrm>
            <a:off x="267725" y="3336633"/>
            <a:ext cx="1650600" cy="2068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rgbClr val="E69138"/>
                </a:solidFill>
              </a:rPr>
              <a:t>3. What does this suggest about the men who died?</a:t>
            </a:r>
            <a:endParaRPr b="1">
              <a:solidFill>
                <a:srgbClr val="E69138"/>
              </a:solidFill>
            </a:endParaRPr>
          </a:p>
        </p:txBody>
      </p:sp>
      <p:sp>
        <p:nvSpPr>
          <p:cNvPr id="93" name="Shape 93"/>
          <p:cNvSpPr txBox="1"/>
          <p:nvPr/>
        </p:nvSpPr>
        <p:spPr>
          <a:xfrm>
            <a:off x="7201875" y="3218400"/>
            <a:ext cx="1650600" cy="2068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rgbClr val="6AA84F"/>
                </a:solidFill>
              </a:rPr>
              <a:t>4. What is the significance of their jaws being open?</a:t>
            </a:r>
            <a:endParaRPr b="1">
              <a:solidFill>
                <a:srgbClr val="6AA84F"/>
              </a:solidFill>
            </a:endParaRPr>
          </a:p>
        </p:txBody>
      </p:sp>
    </p:spTree>
    <p:extLst>
      <p:ext uri="{BB962C8B-B14F-4D97-AF65-F5344CB8AC3E}">
        <p14:creationId xmlns:p14="http://schemas.microsoft.com/office/powerpoint/2010/main" val="3669658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p:nvPr/>
        </p:nvSpPr>
        <p:spPr>
          <a:xfrm>
            <a:off x="2299725" y="873733"/>
            <a:ext cx="4797300" cy="4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800" b="1">
                <a:solidFill>
                  <a:srgbClr val="CC0000"/>
                </a:solidFill>
                <a:highlight>
                  <a:srgbClr val="FFFFFF"/>
                </a:highlight>
              </a:rPr>
              <a:t>As if the notes they had sung</a:t>
            </a:r>
            <a:endParaRPr sz="1800" b="1">
              <a:solidFill>
                <a:srgbClr val="CC0000"/>
              </a:solidFill>
              <a:highlight>
                <a:srgbClr val="FFFFFF"/>
              </a:highlight>
            </a:endParaRPr>
          </a:p>
          <a:p>
            <a:pPr marL="0" lvl="0" indent="0" rtl="0">
              <a:spcBef>
                <a:spcPts val="0"/>
              </a:spcBef>
              <a:spcAft>
                <a:spcPts val="0"/>
              </a:spcAft>
              <a:buNone/>
            </a:pPr>
            <a:r>
              <a:rPr lang="en" sz="1800">
                <a:solidFill>
                  <a:schemeClr val="dk1"/>
                </a:solidFill>
                <a:highlight>
                  <a:srgbClr val="FFFFFF"/>
                </a:highlight>
              </a:rPr>
              <a:t>have only now, with this unearthing,</a:t>
            </a:r>
            <a:endParaRPr sz="1800">
              <a:solidFill>
                <a:schemeClr val="dk1"/>
              </a:solidFill>
              <a:highlight>
                <a:srgbClr val="FFFFFF"/>
              </a:highlight>
            </a:endParaRPr>
          </a:p>
          <a:p>
            <a:pPr marL="0" lvl="0" indent="0" rtl="0">
              <a:spcBef>
                <a:spcPts val="0"/>
              </a:spcBef>
              <a:spcAft>
                <a:spcPts val="0"/>
              </a:spcAft>
              <a:buNone/>
            </a:pPr>
            <a:r>
              <a:rPr lang="en" sz="1800">
                <a:solidFill>
                  <a:schemeClr val="dk1"/>
                </a:solidFill>
                <a:highlight>
                  <a:srgbClr val="FFFFFF"/>
                </a:highlight>
              </a:rPr>
              <a:t>slipped from their </a:t>
            </a:r>
            <a:r>
              <a:rPr lang="en" sz="1800" b="1">
                <a:solidFill>
                  <a:srgbClr val="1155CC"/>
                </a:solidFill>
                <a:highlight>
                  <a:srgbClr val="FFFFFF"/>
                </a:highlight>
              </a:rPr>
              <a:t>absent tongues.</a:t>
            </a:r>
            <a:endParaRPr sz="1800" b="1">
              <a:solidFill>
                <a:srgbClr val="1155CC"/>
              </a:solidFill>
            </a:endParaRPr>
          </a:p>
        </p:txBody>
      </p:sp>
      <p:sp>
        <p:nvSpPr>
          <p:cNvPr id="99" name="Shape 99"/>
          <p:cNvSpPr txBox="1"/>
          <p:nvPr/>
        </p:nvSpPr>
        <p:spPr>
          <a:xfrm>
            <a:off x="216400" y="523367"/>
            <a:ext cx="1650600" cy="2456400"/>
          </a:xfrm>
          <a:prstGeom prst="rect">
            <a:avLst/>
          </a:prstGeom>
          <a:noFill/>
          <a:ln>
            <a:noFill/>
          </a:ln>
        </p:spPr>
        <p:txBody>
          <a:bodyPr spcFirstLastPara="1" wrap="square" lIns="91425" tIns="91425" rIns="91425" bIns="91425" anchor="t" anchorCtr="0">
            <a:noAutofit/>
          </a:bodyPr>
          <a:lstStyle/>
          <a:p>
            <a:pPr marL="457200" lvl="0" indent="-317500" rtl="0">
              <a:spcBef>
                <a:spcPts val="0"/>
              </a:spcBef>
              <a:spcAft>
                <a:spcPts val="0"/>
              </a:spcAft>
              <a:buClr>
                <a:srgbClr val="CC0000"/>
              </a:buClr>
              <a:buSzPts val="1400"/>
              <a:buAutoNum type="arabicPeriod"/>
            </a:pPr>
            <a:r>
              <a:rPr lang="en" b="1">
                <a:solidFill>
                  <a:srgbClr val="CC0000"/>
                </a:solidFill>
              </a:rPr>
              <a:t>How does the verb ‘sung’ relate to the Welsh soldiers?</a:t>
            </a:r>
            <a:endParaRPr b="1">
              <a:solidFill>
                <a:srgbClr val="CC0000"/>
              </a:solidFill>
            </a:endParaRPr>
          </a:p>
        </p:txBody>
      </p:sp>
      <p:sp>
        <p:nvSpPr>
          <p:cNvPr id="100" name="Shape 100"/>
          <p:cNvSpPr txBox="1"/>
          <p:nvPr/>
        </p:nvSpPr>
        <p:spPr>
          <a:xfrm>
            <a:off x="6643600" y="2394600"/>
            <a:ext cx="1650600" cy="2068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rgbClr val="1155CC"/>
                </a:solidFill>
              </a:rPr>
              <a:t>2. What does this image suggest about the men who died?</a:t>
            </a:r>
            <a:endParaRPr b="1">
              <a:solidFill>
                <a:srgbClr val="1155CC"/>
              </a:solidFill>
            </a:endParaRPr>
          </a:p>
        </p:txBody>
      </p:sp>
    </p:spTree>
    <p:extLst>
      <p:ext uri="{BB962C8B-B14F-4D97-AF65-F5344CB8AC3E}">
        <p14:creationId xmlns:p14="http://schemas.microsoft.com/office/powerpoint/2010/main" val="1642681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185312" y="5229200"/>
            <a:ext cx="4912592" cy="1338828"/>
          </a:xfrm>
          <a:prstGeom prst="rect">
            <a:avLst/>
          </a:prstGeom>
          <a:solidFill>
            <a:srgbClr val="FFFF00"/>
          </a:solidFill>
          <a:ln>
            <a:solidFill>
              <a:srgbClr val="FF0000"/>
            </a:solidFill>
          </a:ln>
        </p:spPr>
        <p:txBody>
          <a:bodyPr wrap="square" rtlCol="0">
            <a:spAutoFit/>
          </a:bodyPr>
          <a:lstStyle/>
          <a:p>
            <a:r>
              <a:rPr lang="en-GB" sz="1350" b="1" i="1" dirty="0" err="1"/>
              <a:t>Mametz</a:t>
            </a:r>
            <a:r>
              <a:rPr lang="en-GB" sz="1350" b="1" i="1" dirty="0"/>
              <a:t> Wood Images Task </a:t>
            </a:r>
            <a:r>
              <a:rPr lang="en-GB" sz="1350" dirty="0"/>
              <a:t>– </a:t>
            </a:r>
          </a:p>
          <a:p>
            <a:r>
              <a:rPr lang="en-GB" sz="1350" dirty="0"/>
              <a:t>Step1. Highlight quotations in the poem that match these images. </a:t>
            </a:r>
          </a:p>
          <a:p>
            <a:r>
              <a:rPr lang="en-GB" sz="1350" dirty="0"/>
              <a:t>Step 2. Identify language techniques and word types in at least SIX of these quotations. </a:t>
            </a:r>
          </a:p>
          <a:p>
            <a:r>
              <a:rPr lang="en-GB" sz="1350" dirty="0"/>
              <a:t>THEN answer this question: “How does Sheers present the horror of war in the poem?</a:t>
            </a:r>
          </a:p>
        </p:txBody>
      </p:sp>
      <p:pic>
        <p:nvPicPr>
          <p:cNvPr id="2" name="Picture 1"/>
          <p:cNvPicPr>
            <a:picLocks noChangeAspect="1"/>
          </p:cNvPicPr>
          <p:nvPr/>
        </p:nvPicPr>
        <p:blipFill>
          <a:blip r:embed="rId2"/>
          <a:stretch>
            <a:fillRect/>
          </a:stretch>
        </p:blipFill>
        <p:spPr>
          <a:xfrm>
            <a:off x="251520" y="188640"/>
            <a:ext cx="2619375" cy="1743075"/>
          </a:xfrm>
          <a:prstGeom prst="rect">
            <a:avLst/>
          </a:prstGeom>
        </p:spPr>
      </p:pic>
      <p:pic>
        <p:nvPicPr>
          <p:cNvPr id="3" name="Picture 2"/>
          <p:cNvPicPr>
            <a:picLocks noChangeAspect="1"/>
          </p:cNvPicPr>
          <p:nvPr/>
        </p:nvPicPr>
        <p:blipFill>
          <a:blip r:embed="rId3"/>
          <a:stretch>
            <a:fillRect/>
          </a:stretch>
        </p:blipFill>
        <p:spPr>
          <a:xfrm>
            <a:off x="7502893" y="5111645"/>
            <a:ext cx="1431602" cy="1431602"/>
          </a:xfrm>
          <a:prstGeom prst="rect">
            <a:avLst/>
          </a:prstGeom>
        </p:spPr>
      </p:pic>
      <p:pic>
        <p:nvPicPr>
          <p:cNvPr id="8" name="Picture 7"/>
          <p:cNvPicPr>
            <a:picLocks noChangeAspect="1"/>
          </p:cNvPicPr>
          <p:nvPr/>
        </p:nvPicPr>
        <p:blipFill>
          <a:blip r:embed="rId4"/>
          <a:stretch>
            <a:fillRect/>
          </a:stretch>
        </p:blipFill>
        <p:spPr>
          <a:xfrm>
            <a:off x="3707904" y="1484784"/>
            <a:ext cx="2495550" cy="1828800"/>
          </a:xfrm>
          <a:prstGeom prst="rect">
            <a:avLst/>
          </a:prstGeom>
        </p:spPr>
      </p:pic>
      <p:pic>
        <p:nvPicPr>
          <p:cNvPr id="13" name="Picture 12"/>
          <p:cNvPicPr>
            <a:picLocks noChangeAspect="1"/>
          </p:cNvPicPr>
          <p:nvPr/>
        </p:nvPicPr>
        <p:blipFill>
          <a:blip r:embed="rId5"/>
          <a:stretch>
            <a:fillRect/>
          </a:stretch>
        </p:blipFill>
        <p:spPr>
          <a:xfrm>
            <a:off x="428133" y="2434414"/>
            <a:ext cx="2857500" cy="1600200"/>
          </a:xfrm>
          <a:prstGeom prst="rect">
            <a:avLst/>
          </a:prstGeom>
        </p:spPr>
      </p:pic>
      <p:pic>
        <p:nvPicPr>
          <p:cNvPr id="14" name="Picture 13"/>
          <p:cNvPicPr>
            <a:picLocks noChangeAspect="1"/>
          </p:cNvPicPr>
          <p:nvPr/>
        </p:nvPicPr>
        <p:blipFill>
          <a:blip r:embed="rId6"/>
          <a:stretch>
            <a:fillRect/>
          </a:stretch>
        </p:blipFill>
        <p:spPr>
          <a:xfrm>
            <a:off x="6410307" y="2318321"/>
            <a:ext cx="2317800" cy="1542391"/>
          </a:xfrm>
          <a:prstGeom prst="rect">
            <a:avLst/>
          </a:prstGeom>
        </p:spPr>
      </p:pic>
      <p:pic>
        <p:nvPicPr>
          <p:cNvPr id="15" name="Picture 14"/>
          <p:cNvPicPr>
            <a:picLocks noChangeAspect="1"/>
          </p:cNvPicPr>
          <p:nvPr/>
        </p:nvPicPr>
        <p:blipFill>
          <a:blip r:embed="rId7"/>
          <a:stretch>
            <a:fillRect/>
          </a:stretch>
        </p:blipFill>
        <p:spPr>
          <a:xfrm>
            <a:off x="3735307" y="3643031"/>
            <a:ext cx="1737544" cy="1301481"/>
          </a:xfrm>
          <a:prstGeom prst="rect">
            <a:avLst/>
          </a:prstGeom>
        </p:spPr>
      </p:pic>
      <p:pic>
        <p:nvPicPr>
          <p:cNvPr id="16" name="Picture 15"/>
          <p:cNvPicPr>
            <a:picLocks noChangeAspect="1"/>
          </p:cNvPicPr>
          <p:nvPr/>
        </p:nvPicPr>
        <p:blipFill>
          <a:blip r:embed="rId8"/>
          <a:stretch>
            <a:fillRect/>
          </a:stretch>
        </p:blipFill>
        <p:spPr>
          <a:xfrm>
            <a:off x="243114" y="4324603"/>
            <a:ext cx="1853253" cy="1583689"/>
          </a:xfrm>
          <a:prstGeom prst="rect">
            <a:avLst/>
          </a:prstGeom>
        </p:spPr>
      </p:pic>
      <p:pic>
        <p:nvPicPr>
          <p:cNvPr id="18" name="Picture 17"/>
          <p:cNvPicPr>
            <a:picLocks noChangeAspect="1"/>
          </p:cNvPicPr>
          <p:nvPr/>
        </p:nvPicPr>
        <p:blipFill>
          <a:blip r:embed="rId9"/>
          <a:stretch>
            <a:fillRect/>
          </a:stretch>
        </p:blipFill>
        <p:spPr>
          <a:xfrm>
            <a:off x="3338879" y="118003"/>
            <a:ext cx="2133972" cy="1108024"/>
          </a:xfrm>
          <a:prstGeom prst="rect">
            <a:avLst/>
          </a:prstGeom>
        </p:spPr>
      </p:pic>
      <p:pic>
        <p:nvPicPr>
          <p:cNvPr id="19" name="Picture 18"/>
          <p:cNvPicPr>
            <a:picLocks noChangeAspect="1"/>
          </p:cNvPicPr>
          <p:nvPr/>
        </p:nvPicPr>
        <p:blipFill>
          <a:blip r:embed="rId10"/>
          <a:stretch>
            <a:fillRect/>
          </a:stretch>
        </p:blipFill>
        <p:spPr>
          <a:xfrm>
            <a:off x="6593641" y="3978335"/>
            <a:ext cx="1951132" cy="1200697"/>
          </a:xfrm>
          <a:prstGeom prst="rect">
            <a:avLst/>
          </a:prstGeom>
        </p:spPr>
      </p:pic>
      <p:pic>
        <p:nvPicPr>
          <p:cNvPr id="20" name="Picture 19"/>
          <p:cNvPicPr>
            <a:picLocks noChangeAspect="1"/>
          </p:cNvPicPr>
          <p:nvPr/>
        </p:nvPicPr>
        <p:blipFill>
          <a:blip r:embed="rId11"/>
          <a:stretch>
            <a:fillRect/>
          </a:stretch>
        </p:blipFill>
        <p:spPr>
          <a:xfrm>
            <a:off x="6234437" y="130340"/>
            <a:ext cx="2619375" cy="1743075"/>
          </a:xfrm>
          <a:prstGeom prst="rect">
            <a:avLst/>
          </a:prstGeom>
        </p:spPr>
      </p:pic>
    </p:spTree>
    <p:extLst>
      <p:ext uri="{BB962C8B-B14F-4D97-AF65-F5344CB8AC3E}">
        <p14:creationId xmlns:p14="http://schemas.microsoft.com/office/powerpoint/2010/main" val="1704960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607977"/>
            <a:ext cx="4617107" cy="3250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762" y="0"/>
            <a:ext cx="4482238" cy="358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7107" y="3605545"/>
            <a:ext cx="4526893" cy="325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21" y="29344"/>
            <a:ext cx="4637145" cy="360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1547664" y="476672"/>
            <a:ext cx="7272808" cy="4968552"/>
          </a:xfrm>
          <a:solidFill>
            <a:srgbClr val="FFFF00"/>
          </a:solidFill>
        </p:spPr>
        <p:txBody>
          <a:bodyPr>
            <a:noAutofit/>
          </a:bodyPr>
          <a:lstStyle/>
          <a:p>
            <a:r>
              <a:rPr lang="en-GB" sz="4800" b="1" dirty="0">
                <a:solidFill>
                  <a:schemeClr val="tx1"/>
                </a:solidFill>
                <a:effectLst>
                  <a:outerShdw blurRad="38100" dist="38100" dir="2700000" algn="tl">
                    <a:srgbClr val="000000">
                      <a:alpha val="43137"/>
                    </a:srgbClr>
                  </a:outerShdw>
                </a:effectLst>
              </a:rPr>
              <a:t>Task: </a:t>
            </a:r>
            <a:r>
              <a:rPr lang="en-US" sz="4800" b="1" dirty="0">
                <a:solidFill>
                  <a:schemeClr val="tx1"/>
                </a:solidFill>
                <a:effectLst>
                  <a:outerShdw blurRad="38100" dist="38100" dir="2700000" algn="tl">
                    <a:srgbClr val="000000">
                      <a:alpha val="43137"/>
                    </a:srgbClr>
                  </a:outerShdw>
                </a:effectLst>
              </a:rPr>
              <a:t>How does Owen Sheers present the horrors of war and how these men died?</a:t>
            </a:r>
          </a:p>
          <a:p>
            <a:r>
              <a:rPr lang="en-GB" sz="1800" b="1" dirty="0">
                <a:solidFill>
                  <a:schemeClr val="tx1"/>
                </a:solidFill>
                <a:effectLst>
                  <a:outerShdw blurRad="38100" dist="38100" dir="2700000" algn="tl">
                    <a:srgbClr val="000000">
                      <a:alpha val="43137"/>
                    </a:srgbClr>
                  </a:outerShdw>
                </a:effectLst>
              </a:rPr>
              <a:t>refer to the text – included quotations</a:t>
            </a:r>
          </a:p>
          <a:p>
            <a:pPr algn="l"/>
            <a:r>
              <a:rPr lang="en-GB" sz="1800" b="1" dirty="0">
                <a:solidFill>
                  <a:schemeClr val="tx1"/>
                </a:solidFill>
                <a:effectLst>
                  <a:outerShdw blurRad="38100" dist="38100" dir="2700000" algn="tl">
                    <a:srgbClr val="000000">
                      <a:alpha val="43137"/>
                    </a:srgbClr>
                  </a:outerShdw>
                </a:effectLst>
              </a:rPr>
              <a:t>Write as:</a:t>
            </a:r>
          </a:p>
          <a:p>
            <a:pPr algn="l"/>
            <a:r>
              <a:rPr lang="en-GB" sz="1800" b="1" dirty="0">
                <a:solidFill>
                  <a:schemeClr val="tx1"/>
                </a:solidFill>
                <a:effectLst>
                  <a:outerShdw blurRad="38100" dist="38100" dir="2700000" algn="tl">
                    <a:srgbClr val="000000">
                      <a:alpha val="43137"/>
                    </a:srgbClr>
                  </a:outerShdw>
                </a:effectLst>
              </a:rPr>
              <a:t>P</a:t>
            </a:r>
          </a:p>
          <a:p>
            <a:pPr algn="l"/>
            <a:r>
              <a:rPr lang="en-GB" sz="1800" b="1" dirty="0">
                <a:solidFill>
                  <a:schemeClr val="tx1"/>
                </a:solidFill>
                <a:effectLst>
                  <a:outerShdw blurRad="38100" dist="38100" dir="2700000" algn="tl">
                    <a:srgbClr val="000000">
                      <a:alpha val="43137"/>
                    </a:srgbClr>
                  </a:outerShdw>
                </a:effectLst>
              </a:rPr>
              <a:t>E</a:t>
            </a:r>
          </a:p>
          <a:p>
            <a:pPr algn="l"/>
            <a:r>
              <a:rPr lang="en-GB" sz="1800" b="1" dirty="0">
                <a:solidFill>
                  <a:schemeClr val="tx1"/>
                </a:solidFill>
                <a:effectLst>
                  <a:outerShdw blurRad="38100" dist="38100" dir="2700000" algn="tl">
                    <a:srgbClr val="000000">
                      <a:alpha val="43137"/>
                    </a:srgbClr>
                  </a:outerShdw>
                </a:effectLst>
              </a:rPr>
              <a:t>E</a:t>
            </a:r>
          </a:p>
          <a:p>
            <a:pPr algn="l"/>
            <a:r>
              <a:rPr lang="en-GB" sz="1800" b="1" dirty="0">
                <a:solidFill>
                  <a:schemeClr val="tx1"/>
                </a:solidFill>
                <a:effectLst>
                  <a:outerShdw blurRad="38100" dist="38100" dir="2700000" algn="tl">
                    <a:srgbClr val="000000">
                      <a:alpha val="43137"/>
                    </a:srgbClr>
                  </a:outerShdw>
                </a:effectLst>
              </a:rPr>
              <a:t>D</a:t>
            </a:r>
            <a:endParaRPr lang="en-US" sz="1800" b="1" dirty="0">
              <a:solidFill>
                <a:schemeClr val="tx1"/>
              </a:solidFill>
              <a:effectLst>
                <a:outerShdw blurRad="38100" dist="38100" dir="2700000" algn="tl">
                  <a:srgbClr val="000000">
                    <a:alpha val="43137"/>
                  </a:srgbClr>
                </a:outerShdw>
              </a:effectLst>
            </a:endParaRPr>
          </a:p>
        </p:txBody>
      </p:sp>
      <p:sp>
        <p:nvSpPr>
          <p:cNvPr id="12"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p>
        </p:txBody>
      </p:sp>
      <p:sp>
        <p:nvSpPr>
          <p:cNvPr id="10" name="Rounded Rectangular Callout 9"/>
          <p:cNvSpPr/>
          <p:nvPr/>
        </p:nvSpPr>
        <p:spPr>
          <a:xfrm>
            <a:off x="0" y="1"/>
            <a:ext cx="1979712" cy="1268759"/>
          </a:xfrm>
          <a:prstGeom prst="wedgeRoundRectCallout">
            <a:avLst>
              <a:gd name="adj1" fmla="val 64038"/>
              <a:gd name="adj2" fmla="val 37718"/>
              <a:gd name="adj3" fmla="val 16667"/>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b="1" u="sng" dirty="0">
                <a:latin typeface="Comic Sans MS" panose="030F0702030302020204" pitchFamily="66" charset="0"/>
              </a:rPr>
              <a:t>Key Words:</a:t>
            </a:r>
          </a:p>
          <a:p>
            <a:pPr algn="ctr"/>
            <a:r>
              <a:rPr lang="en-GB" sz="1400" b="1" dirty="0">
                <a:latin typeface="Comic Sans MS" panose="030F0702030302020204" pitchFamily="66" charset="0"/>
              </a:rPr>
              <a:t>Battle of the Somme</a:t>
            </a:r>
          </a:p>
          <a:p>
            <a:pPr algn="ctr"/>
            <a:r>
              <a:rPr lang="en-GB" sz="1400" b="1" dirty="0">
                <a:latin typeface="Comic Sans MS" panose="030F0702030302020204" pitchFamily="66" charset="0"/>
              </a:rPr>
              <a:t>Fragility</a:t>
            </a:r>
          </a:p>
          <a:p>
            <a:pPr algn="ctr"/>
            <a:r>
              <a:rPr lang="en-GB" sz="1400" b="1" dirty="0">
                <a:latin typeface="Comic Sans MS" panose="030F0702030302020204" pitchFamily="66" charset="0"/>
              </a:rPr>
              <a:t>Relic</a:t>
            </a:r>
          </a:p>
          <a:p>
            <a:pPr algn="ctr"/>
            <a:r>
              <a:rPr lang="en-GB" sz="1400" b="1" dirty="0">
                <a:latin typeface="Comic Sans MS" panose="030F0702030302020204" pitchFamily="66" charset="0"/>
              </a:rPr>
              <a:t>sentinel</a:t>
            </a:r>
          </a:p>
        </p:txBody>
      </p:sp>
    </p:spTree>
    <p:extLst>
      <p:ext uri="{BB962C8B-B14F-4D97-AF65-F5344CB8AC3E}">
        <p14:creationId xmlns:p14="http://schemas.microsoft.com/office/powerpoint/2010/main" val="1755442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5518" t="58622" r="33243" b="32543"/>
          <a:stretch/>
        </p:blipFill>
        <p:spPr>
          <a:xfrm>
            <a:off x="179483" y="372060"/>
            <a:ext cx="4755673" cy="820116"/>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329717774"/>
              </p:ext>
            </p:extLst>
          </p:nvPr>
        </p:nvGraphicFramePr>
        <p:xfrm>
          <a:off x="130067" y="1141501"/>
          <a:ext cx="8927224" cy="5181600"/>
        </p:xfrm>
        <a:graphic>
          <a:graphicData uri="http://schemas.openxmlformats.org/drawingml/2006/table">
            <a:tbl>
              <a:tblPr firstRow="1" bandRow="1">
                <a:tableStyleId>{5C22544A-7EE6-4342-B048-85BDC9FD1C3A}</a:tableStyleId>
              </a:tblPr>
              <a:tblGrid>
                <a:gridCol w="2722464">
                  <a:extLst>
                    <a:ext uri="{9D8B030D-6E8A-4147-A177-3AD203B41FA5}">
                      <a16:colId xmlns:a16="http://schemas.microsoft.com/office/drawing/2014/main" val="20000"/>
                    </a:ext>
                  </a:extLst>
                </a:gridCol>
                <a:gridCol w="2186609">
                  <a:extLst>
                    <a:ext uri="{9D8B030D-6E8A-4147-A177-3AD203B41FA5}">
                      <a16:colId xmlns:a16="http://schemas.microsoft.com/office/drawing/2014/main" val="20001"/>
                    </a:ext>
                  </a:extLst>
                </a:gridCol>
                <a:gridCol w="2087218">
                  <a:extLst>
                    <a:ext uri="{9D8B030D-6E8A-4147-A177-3AD203B41FA5}">
                      <a16:colId xmlns:a16="http://schemas.microsoft.com/office/drawing/2014/main" val="20002"/>
                    </a:ext>
                  </a:extLst>
                </a:gridCol>
                <a:gridCol w="1930933">
                  <a:extLst>
                    <a:ext uri="{9D8B030D-6E8A-4147-A177-3AD203B41FA5}">
                      <a16:colId xmlns:a16="http://schemas.microsoft.com/office/drawing/2014/main" val="20003"/>
                    </a:ext>
                  </a:extLst>
                </a:gridCol>
              </a:tblGrid>
              <a:tr h="915787">
                <a:tc>
                  <a:txBody>
                    <a:bodyPr/>
                    <a:lstStyle/>
                    <a:p>
                      <a:r>
                        <a:rPr lang="en-GB" sz="1400" b="0" baseline="0" dirty="0">
                          <a:solidFill>
                            <a:schemeClr val="tx1"/>
                          </a:solidFill>
                        </a:rPr>
                        <a:t>‘The poem demonstrates the soldiers’ struggle to be remembered and refusal to be forgotten.’ To what extent do you agree with this statement?</a:t>
                      </a:r>
                    </a:p>
                  </a:txBody>
                  <a:tcPr marL="68580" marR="68580">
                    <a:solidFill>
                      <a:srgbClr val="FF9999"/>
                    </a:solidFill>
                  </a:tcPr>
                </a:tc>
                <a:tc>
                  <a:txBody>
                    <a:bodyPr/>
                    <a:lstStyle/>
                    <a:p>
                      <a:r>
                        <a:rPr lang="en-GB" sz="1400" b="0" dirty="0">
                          <a:solidFill>
                            <a:schemeClr val="tx1"/>
                          </a:solidFill>
                        </a:rPr>
                        <a:t>Sheers is a Welshman, interested in the struggles that people face trying to live. How is this relevant to the poem?</a:t>
                      </a:r>
                    </a:p>
                  </a:txBody>
                  <a:tcPr marL="68580" marR="68580">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dk1"/>
                          </a:solidFill>
                          <a:effectLst/>
                          <a:latin typeface="+mn-lt"/>
                          <a:ea typeface="+mn-ea"/>
                          <a:cs typeface="+mn-cs"/>
                        </a:rPr>
                        <a:t>‘The final stanza draws a conclusion to the poem by remembering the fallen soldiers in death.’ To what extent do you agree with this statement?</a:t>
                      </a:r>
                    </a:p>
                  </a:txBody>
                  <a:tcPr marL="68580" marR="68580">
                    <a:solidFill>
                      <a:schemeClr val="accent1">
                        <a:lumMod val="40000"/>
                        <a:lumOff val="60000"/>
                      </a:schemeClr>
                    </a:solidFill>
                  </a:tcPr>
                </a:tc>
                <a:tc>
                  <a:txBody>
                    <a:bodyPr/>
                    <a:lstStyle/>
                    <a:p>
                      <a:r>
                        <a:rPr lang="en-GB" sz="1400" b="0" dirty="0">
                          <a:solidFill>
                            <a:schemeClr val="tx1"/>
                          </a:solidFill>
                        </a:rPr>
                        <a:t>Explore three words that show repeated ideas of delicate or fragile things; how were the soldiers fragile?</a:t>
                      </a:r>
                    </a:p>
                  </a:txBody>
                  <a:tcPr marL="68580" marR="68580">
                    <a:solidFill>
                      <a:schemeClr val="accent6">
                        <a:lumMod val="40000"/>
                        <a:lumOff val="60000"/>
                      </a:schemeClr>
                    </a:solidFill>
                  </a:tcPr>
                </a:tc>
                <a:extLst>
                  <a:ext uri="{0D108BD9-81ED-4DB2-BD59-A6C34878D82A}">
                    <a16:rowId xmlns:a16="http://schemas.microsoft.com/office/drawing/2014/main" val="10000"/>
                  </a:ext>
                </a:extLst>
              </a:tr>
              <a:tr h="915787">
                <a:tc>
                  <a:txBody>
                    <a:bodyPr/>
                    <a:lstStyle/>
                    <a:p>
                      <a:r>
                        <a:rPr lang="en-GB" sz="1400" b="0" dirty="0">
                          <a:solidFill>
                            <a:schemeClr val="tx1"/>
                          </a:solidFill>
                        </a:rPr>
                        <a:t>Explore the simile, ‘like a wound working a foreign body to the surface…’ What is being unearthed? The bodies? Memories? The truth? The enemy’s actions?</a:t>
                      </a:r>
                    </a:p>
                  </a:txBody>
                  <a:tcPr marL="68580" marR="68580">
                    <a:solidFill>
                      <a:schemeClr val="accent6">
                        <a:lumMod val="40000"/>
                        <a:lumOff val="60000"/>
                      </a:schemeClr>
                    </a:solidFill>
                  </a:tcPr>
                </a:tc>
                <a:tc>
                  <a:txBody>
                    <a:bodyPr/>
                    <a:lstStyle/>
                    <a:p>
                      <a:r>
                        <a:rPr lang="en-GB" sz="1400" b="0" dirty="0">
                          <a:solidFill>
                            <a:schemeClr val="tx1"/>
                          </a:solidFill>
                        </a:rPr>
                        <a:t>The lines within the poem vary in length and rhythm, creating a disjointed, disordered effect. What might this reflect? A) the bones of the soldiers or b) the disturbed earth.</a:t>
                      </a:r>
                    </a:p>
                  </a:txBody>
                  <a:tcPr marL="68580" marR="68580">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dk1"/>
                          </a:solidFill>
                          <a:effectLst/>
                          <a:latin typeface="+mn-lt"/>
                          <a:ea typeface="+mn-ea"/>
                          <a:cs typeface="+mn-cs"/>
                        </a:rPr>
                        <a:t>The poem is from a collection of poetry entitled </a:t>
                      </a:r>
                      <a:r>
                        <a:rPr lang="en-GB" sz="1400" b="0" kern="1200" dirty="0" err="1">
                          <a:solidFill>
                            <a:schemeClr val="dk1"/>
                          </a:solidFill>
                          <a:effectLst/>
                          <a:latin typeface="+mn-lt"/>
                          <a:ea typeface="+mn-ea"/>
                          <a:cs typeface="+mn-cs"/>
                        </a:rPr>
                        <a:t>Skirrid</a:t>
                      </a:r>
                      <a:r>
                        <a:rPr lang="en-GB" sz="1400" b="0" kern="1200" dirty="0">
                          <a:solidFill>
                            <a:schemeClr val="dk1"/>
                          </a:solidFill>
                          <a:effectLst/>
                          <a:latin typeface="+mn-lt"/>
                          <a:ea typeface="+mn-ea"/>
                          <a:cs typeface="+mn-cs"/>
                        </a:rPr>
                        <a:t> Hill : the word </a:t>
                      </a:r>
                      <a:r>
                        <a:rPr lang="en-GB" sz="1400" b="0" kern="1200" dirty="0" err="1">
                          <a:solidFill>
                            <a:schemeClr val="dk1"/>
                          </a:solidFill>
                          <a:effectLst/>
                          <a:latin typeface="+mn-lt"/>
                          <a:ea typeface="+mn-ea"/>
                          <a:cs typeface="+mn-cs"/>
                        </a:rPr>
                        <a:t>Skirrid</a:t>
                      </a:r>
                      <a:r>
                        <a:rPr lang="en-GB" sz="1400" b="0" kern="1200" dirty="0">
                          <a:solidFill>
                            <a:schemeClr val="dk1"/>
                          </a:solidFill>
                          <a:effectLst/>
                          <a:latin typeface="+mn-lt"/>
                          <a:ea typeface="+mn-ea"/>
                          <a:cs typeface="+mn-cs"/>
                        </a:rPr>
                        <a:t> means divorce or separation. How might this link to the ideas within the poem?</a:t>
                      </a:r>
                    </a:p>
                  </a:txBody>
                  <a:tcPr marL="68580" marR="68580">
                    <a:solidFill>
                      <a:srgbClr val="CCCCFF"/>
                    </a:solidFill>
                  </a:tcPr>
                </a:tc>
                <a:tc>
                  <a:txBody>
                    <a:bodyPr/>
                    <a:lstStyle/>
                    <a:p>
                      <a:r>
                        <a:rPr lang="en-GB" sz="1400" b="0" dirty="0">
                          <a:solidFill>
                            <a:schemeClr val="tx1"/>
                          </a:solidFill>
                        </a:rPr>
                        <a:t>Consider the line, ‘slipped from their absent tongues;’ Does it hint that the soldiers were found as accidentally as they were discarded OR hints at their lack of voice to tell their final stories?</a:t>
                      </a:r>
                    </a:p>
                  </a:txBody>
                  <a:tcPr marL="68580" marR="68580">
                    <a:solidFill>
                      <a:srgbClr val="FF9999"/>
                    </a:solidFill>
                  </a:tcPr>
                </a:tc>
                <a:extLst>
                  <a:ext uri="{0D108BD9-81ED-4DB2-BD59-A6C34878D82A}">
                    <a16:rowId xmlns:a16="http://schemas.microsoft.com/office/drawing/2014/main" val="10001"/>
                  </a:ext>
                </a:extLst>
              </a:tr>
              <a:tr h="915787">
                <a:tc>
                  <a:txBody>
                    <a:bodyPr/>
                    <a:lstStyle/>
                    <a:p>
                      <a:pPr lvl="0"/>
                      <a:r>
                        <a:rPr lang="en-GB" sz="1400" b="0" i="0" kern="1200" dirty="0">
                          <a:solidFill>
                            <a:schemeClr val="dk1"/>
                          </a:solidFill>
                          <a:effectLst/>
                          <a:latin typeface="+mn-lt"/>
                          <a:ea typeface="+mn-ea"/>
                          <a:cs typeface="+mn-cs"/>
                        </a:rPr>
                        <a:t>During the battle of the Somme, the 38th Welsh Division was ordered to take </a:t>
                      </a:r>
                      <a:r>
                        <a:rPr lang="en-GB" sz="1400" b="0" i="0" kern="1200" dirty="0" err="1">
                          <a:solidFill>
                            <a:schemeClr val="dk1"/>
                          </a:solidFill>
                          <a:effectLst/>
                          <a:latin typeface="+mn-lt"/>
                          <a:ea typeface="+mn-ea"/>
                          <a:cs typeface="+mn-cs"/>
                        </a:rPr>
                        <a:t>Mametz</a:t>
                      </a:r>
                      <a:r>
                        <a:rPr lang="en-GB" sz="1400" b="0" i="0" kern="1200" dirty="0">
                          <a:solidFill>
                            <a:schemeClr val="dk1"/>
                          </a:solidFill>
                          <a:effectLst/>
                          <a:latin typeface="+mn-lt"/>
                          <a:ea typeface="+mn-ea"/>
                          <a:cs typeface="+mn-cs"/>
                        </a:rPr>
                        <a:t> Wood. The objective was finally achieved a week later but over four thousand men were lost. Owen visited the site- why might he have written this poem as a result?</a:t>
                      </a:r>
                      <a:endParaRPr lang="en-GB" sz="1400" b="0" kern="1200" dirty="0">
                        <a:solidFill>
                          <a:schemeClr val="dk1"/>
                        </a:solidFill>
                        <a:effectLst/>
                        <a:latin typeface="+mn-lt"/>
                        <a:ea typeface="+mn-ea"/>
                        <a:cs typeface="+mn-cs"/>
                      </a:endParaRPr>
                    </a:p>
                  </a:txBody>
                  <a:tcPr marL="68580" marR="68580">
                    <a:solidFill>
                      <a:srgbClr val="CCCCFF"/>
                    </a:solidFill>
                  </a:tcPr>
                </a:tc>
                <a:tc>
                  <a:txBody>
                    <a:bodyPr/>
                    <a:lstStyle/>
                    <a:p>
                      <a:r>
                        <a:rPr lang="en-GB" sz="1400" b="0" dirty="0">
                          <a:solidFill>
                            <a:schemeClr val="tx1"/>
                          </a:solidFill>
                        </a:rPr>
                        <a:t>Where is death presented at its most ugly within the poem (don’t pick your first idea- it is the most obvious!). What is Sheers showing us about death?</a:t>
                      </a:r>
                    </a:p>
                  </a:txBody>
                  <a:tcPr marL="68580" marR="68580">
                    <a:solidFill>
                      <a:srgbClr val="FF9999"/>
                    </a:solidFill>
                  </a:tcPr>
                </a:tc>
                <a:tc>
                  <a:txBody>
                    <a:bodyPr/>
                    <a:lstStyle/>
                    <a:p>
                      <a:r>
                        <a:rPr lang="en-GB" sz="1400" b="0" dirty="0">
                          <a:solidFill>
                            <a:schemeClr val="tx1"/>
                          </a:solidFill>
                        </a:rPr>
                        <a:t>The stanza topics rotate as follows: land/remains/soldiers/land/remains/soldiers. Why might the speaker go round in circles in this way? </a:t>
                      </a:r>
                    </a:p>
                  </a:txBody>
                  <a:tcPr marL="68580" marR="68580">
                    <a:solidFill>
                      <a:schemeClr val="accent1">
                        <a:lumMod val="40000"/>
                        <a:lumOff val="60000"/>
                      </a:schemeClr>
                    </a:solidFill>
                  </a:tcPr>
                </a:tc>
                <a:tc>
                  <a:txBody>
                    <a:bodyPr/>
                    <a:lstStyle/>
                    <a:p>
                      <a:r>
                        <a:rPr lang="en-GB" sz="1400" b="0" dirty="0">
                          <a:solidFill>
                            <a:schemeClr val="tx1"/>
                          </a:solidFill>
                        </a:rPr>
                        <a:t>How is the metaphor of a ‘broken mosaic of bone’ and imagery of ‘paused mid-dance’ disturbing to the reader?</a:t>
                      </a:r>
                    </a:p>
                  </a:txBody>
                  <a:tcPr marL="68580" marR="68580">
                    <a:solidFill>
                      <a:schemeClr val="accent6">
                        <a:lumMod val="40000"/>
                        <a:lumOff val="60000"/>
                      </a:schemeClr>
                    </a:solidFill>
                  </a:tcPr>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01392112"/>
              </p:ext>
            </p:extLst>
          </p:nvPr>
        </p:nvGraphicFramePr>
        <p:xfrm>
          <a:off x="0" y="6434082"/>
          <a:ext cx="6096000" cy="3962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r>
                        <a:rPr lang="en-GB" sz="2000" dirty="0">
                          <a:solidFill>
                            <a:schemeClr val="tx1"/>
                          </a:solidFill>
                        </a:rPr>
                        <a:t>Meaning</a:t>
                      </a:r>
                    </a:p>
                  </a:txBody>
                  <a:tcPr marL="68580" marR="68580">
                    <a:solidFill>
                      <a:srgbClr val="FF9999"/>
                    </a:solidFill>
                  </a:tcPr>
                </a:tc>
                <a:tc>
                  <a:txBody>
                    <a:bodyPr/>
                    <a:lstStyle/>
                    <a:p>
                      <a:r>
                        <a:rPr lang="en-GB" sz="2000" dirty="0">
                          <a:solidFill>
                            <a:schemeClr val="tx1"/>
                          </a:solidFill>
                        </a:rPr>
                        <a:t>Context</a:t>
                      </a:r>
                    </a:p>
                  </a:txBody>
                  <a:tcPr marL="68580" marR="68580">
                    <a:solidFill>
                      <a:srgbClr val="CCCCFF"/>
                    </a:solidFill>
                  </a:tcPr>
                </a:tc>
                <a:tc>
                  <a:txBody>
                    <a:bodyPr/>
                    <a:lstStyle/>
                    <a:p>
                      <a:r>
                        <a:rPr lang="en-GB" sz="2000" dirty="0">
                          <a:solidFill>
                            <a:schemeClr val="tx1"/>
                          </a:solidFill>
                        </a:rPr>
                        <a:t>Structure</a:t>
                      </a:r>
                    </a:p>
                  </a:txBody>
                  <a:tcPr marL="68580" marR="68580">
                    <a:solidFill>
                      <a:schemeClr val="accent1">
                        <a:lumMod val="40000"/>
                        <a:lumOff val="60000"/>
                      </a:schemeClr>
                    </a:solidFill>
                  </a:tcPr>
                </a:tc>
                <a:tc>
                  <a:txBody>
                    <a:bodyPr/>
                    <a:lstStyle/>
                    <a:p>
                      <a:r>
                        <a:rPr lang="en-GB" dirty="0">
                          <a:solidFill>
                            <a:schemeClr val="tx1"/>
                          </a:solidFill>
                        </a:rPr>
                        <a:t>Language</a:t>
                      </a:r>
                    </a:p>
                  </a:txBody>
                  <a:tcPr marL="68580" marR="68580">
                    <a:solidFill>
                      <a:schemeClr val="accent6">
                        <a:lumMod val="40000"/>
                        <a:lumOff val="60000"/>
                      </a:schemeClr>
                    </a:solidFill>
                  </a:tcPr>
                </a:tc>
                <a:extLst>
                  <a:ext uri="{0D108BD9-81ED-4DB2-BD59-A6C34878D82A}">
                    <a16:rowId xmlns:a16="http://schemas.microsoft.com/office/drawing/2014/main" val="10000"/>
                  </a:ext>
                </a:extLst>
              </a:tr>
            </a:tbl>
          </a:graphicData>
        </a:graphic>
      </p:graphicFrame>
      <p:sp>
        <p:nvSpPr>
          <p:cNvPr id="8" name="TextBox 7"/>
          <p:cNvSpPr txBox="1"/>
          <p:nvPr/>
        </p:nvSpPr>
        <p:spPr>
          <a:xfrm>
            <a:off x="4649231" y="-99392"/>
            <a:ext cx="4463612" cy="1446550"/>
          </a:xfrm>
          <a:prstGeom prst="rect">
            <a:avLst/>
          </a:prstGeom>
          <a:noFill/>
        </p:spPr>
        <p:txBody>
          <a:bodyPr wrap="square" rtlCol="0">
            <a:spAutoFit/>
          </a:bodyPr>
          <a:lstStyle/>
          <a:p>
            <a:pPr algn="ctr"/>
            <a:r>
              <a:rPr lang="en-GB" sz="4400" b="1" dirty="0" err="1">
                <a:latin typeface="Eras Bold ITC" panose="020B0907030504020204" pitchFamily="34" charset="0"/>
                <a:ea typeface="Meiryo UI" panose="020B0604030504040204" pitchFamily="34" charset="-128"/>
                <a:cs typeface="Aparajita" panose="020B0604020202020204" pitchFamily="34" charset="0"/>
              </a:rPr>
              <a:t>Mamtez</a:t>
            </a:r>
            <a:r>
              <a:rPr lang="en-GB" sz="4400" b="1" dirty="0">
                <a:latin typeface="Eras Bold ITC" panose="020B0907030504020204" pitchFamily="34" charset="0"/>
                <a:ea typeface="Meiryo UI" panose="020B0604030504040204" pitchFamily="34" charset="-128"/>
                <a:cs typeface="Aparajita" panose="020B0604020202020204" pitchFamily="34" charset="0"/>
              </a:rPr>
              <a:t> Wood</a:t>
            </a:r>
          </a:p>
        </p:txBody>
      </p:sp>
      <p:sp>
        <p:nvSpPr>
          <p:cNvPr id="4" name="TextBox 3">
            <a:extLst>
              <a:ext uri="{FF2B5EF4-FFF2-40B4-BE49-F238E27FC236}">
                <a16:creationId xmlns:a16="http://schemas.microsoft.com/office/drawing/2014/main" id="{E47E4020-6B22-486A-9689-4099F269AFF2}"/>
              </a:ext>
            </a:extLst>
          </p:cNvPr>
          <p:cNvSpPr txBox="1"/>
          <p:nvPr/>
        </p:nvSpPr>
        <p:spPr>
          <a:xfrm>
            <a:off x="179483" y="77659"/>
            <a:ext cx="3168381" cy="369332"/>
          </a:xfrm>
          <a:prstGeom prst="rect">
            <a:avLst/>
          </a:prstGeom>
          <a:noFill/>
        </p:spPr>
        <p:txBody>
          <a:bodyPr wrap="square" rtlCol="0">
            <a:spAutoFit/>
          </a:bodyPr>
          <a:lstStyle/>
          <a:p>
            <a:r>
              <a:rPr lang="en-GB" b="1" dirty="0">
                <a:solidFill>
                  <a:srgbClr val="FF0000"/>
                </a:solidFill>
              </a:rPr>
              <a:t>Extension work - optional</a:t>
            </a:r>
          </a:p>
        </p:txBody>
      </p:sp>
    </p:spTree>
    <p:extLst>
      <p:ext uri="{BB962C8B-B14F-4D97-AF65-F5344CB8AC3E}">
        <p14:creationId xmlns:p14="http://schemas.microsoft.com/office/powerpoint/2010/main" val="906089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607977"/>
            <a:ext cx="4617107" cy="3250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1762" y="0"/>
            <a:ext cx="4482238" cy="358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7107" y="3605545"/>
            <a:ext cx="4526893" cy="325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4637145" cy="360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2627784" y="2132856"/>
            <a:ext cx="4347105" cy="2376264"/>
          </a:xfrm>
          <a:solidFill>
            <a:schemeClr val="accent1">
              <a:lumMod val="20000"/>
              <a:lumOff val="80000"/>
            </a:schemeClr>
          </a:solidFill>
        </p:spPr>
        <p:txBody>
          <a:bodyPr>
            <a:normAutofit fontScale="62500" lnSpcReduction="20000"/>
          </a:bodyPr>
          <a:lstStyle/>
          <a:p>
            <a:endParaRPr lang="en-GB" dirty="0">
              <a:solidFill>
                <a:schemeClr val="tx1"/>
              </a:solidFill>
            </a:endParaRPr>
          </a:p>
          <a:p>
            <a:pPr>
              <a:lnSpc>
                <a:spcPct val="120000"/>
              </a:lnSpc>
              <a:spcBef>
                <a:spcPts val="0"/>
              </a:spcBef>
            </a:pPr>
            <a:r>
              <a:rPr lang="en-GB" sz="4100" dirty="0">
                <a:solidFill>
                  <a:srgbClr val="FF0000"/>
                </a:solidFill>
              </a:rPr>
              <a:t>‘broken bird’s egg’</a:t>
            </a:r>
          </a:p>
          <a:p>
            <a:pPr>
              <a:lnSpc>
                <a:spcPct val="120000"/>
              </a:lnSpc>
              <a:spcBef>
                <a:spcPts val="0"/>
              </a:spcBef>
            </a:pPr>
            <a:endParaRPr lang="en-GB" sz="4100" dirty="0">
              <a:solidFill>
                <a:srgbClr val="FF0000"/>
              </a:solidFill>
            </a:endParaRPr>
          </a:p>
          <a:p>
            <a:pPr>
              <a:lnSpc>
                <a:spcPct val="120000"/>
              </a:lnSpc>
              <a:spcBef>
                <a:spcPts val="0"/>
              </a:spcBef>
            </a:pPr>
            <a:r>
              <a:rPr lang="en-GB" sz="4100" dirty="0">
                <a:solidFill>
                  <a:srgbClr val="FF0000"/>
                </a:solidFill>
              </a:rPr>
              <a:t>‘nesting machine guns’</a:t>
            </a:r>
          </a:p>
          <a:p>
            <a:pPr>
              <a:lnSpc>
                <a:spcPct val="120000"/>
              </a:lnSpc>
              <a:spcBef>
                <a:spcPts val="0"/>
              </a:spcBef>
            </a:pPr>
            <a:endParaRPr lang="en-GB" sz="4100" dirty="0">
              <a:solidFill>
                <a:srgbClr val="FF0000"/>
              </a:solidFill>
            </a:endParaRPr>
          </a:p>
          <a:p>
            <a:pPr>
              <a:lnSpc>
                <a:spcPct val="120000"/>
              </a:lnSpc>
              <a:spcBef>
                <a:spcPts val="0"/>
              </a:spcBef>
            </a:pPr>
            <a:r>
              <a:rPr lang="en-GB" sz="4100" dirty="0">
                <a:solidFill>
                  <a:srgbClr val="FF0000"/>
                </a:solidFill>
              </a:rPr>
              <a:t>‘linked arm in arm’</a:t>
            </a:r>
          </a:p>
          <a:p>
            <a:endParaRPr lang="en-GB" sz="4100" dirty="0">
              <a:solidFill>
                <a:schemeClr val="tx1"/>
              </a:solidFill>
            </a:endParaRPr>
          </a:p>
        </p:txBody>
      </p:sp>
      <p:sp>
        <p:nvSpPr>
          <p:cNvPr id="12"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p>
        </p:txBody>
      </p:sp>
      <p:sp>
        <p:nvSpPr>
          <p:cNvPr id="13" name="Title 1"/>
          <p:cNvSpPr txBox="1">
            <a:spLocks/>
          </p:cNvSpPr>
          <p:nvPr/>
        </p:nvSpPr>
        <p:spPr>
          <a:xfrm>
            <a:off x="1979712" y="59788"/>
            <a:ext cx="7164287" cy="1744200"/>
          </a:xfrm>
          <a:prstGeom prst="rect">
            <a:avLst/>
          </a:prstGeom>
          <a:solidFill>
            <a:schemeClr val="bg1">
              <a:alpha val="4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dirty="0">
                <a:latin typeface="AR BERKLEY" panose="02000000000000000000" pitchFamily="2" charset="0"/>
              </a:rPr>
              <a:t>In your book write down the following quotes. Annotate your ideas around them. What do these THREE phrases make you think of?</a:t>
            </a:r>
          </a:p>
        </p:txBody>
      </p:sp>
      <p:sp>
        <p:nvSpPr>
          <p:cNvPr id="10" name="Rounded Rectangular Callout 9"/>
          <p:cNvSpPr/>
          <p:nvPr/>
        </p:nvSpPr>
        <p:spPr>
          <a:xfrm>
            <a:off x="0" y="0"/>
            <a:ext cx="1979712" cy="1794681"/>
          </a:xfrm>
          <a:prstGeom prst="wedgeRoundRectCallout">
            <a:avLst>
              <a:gd name="adj1" fmla="val 38844"/>
              <a:gd name="adj2" fmla="val 74662"/>
              <a:gd name="adj3" fmla="val 16667"/>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b="1" u="sng" dirty="0">
                <a:latin typeface="Comic Sans MS" panose="030F0702030302020204" pitchFamily="66" charset="0"/>
              </a:rPr>
              <a:t>Key Words:</a:t>
            </a:r>
          </a:p>
          <a:p>
            <a:pPr algn="ctr"/>
            <a:r>
              <a:rPr lang="en-GB" sz="1400" b="1" dirty="0">
                <a:latin typeface="Comic Sans MS" panose="030F0702030302020204" pitchFamily="66" charset="0"/>
              </a:rPr>
              <a:t>Battle of the Somme</a:t>
            </a:r>
          </a:p>
          <a:p>
            <a:pPr algn="ctr"/>
            <a:r>
              <a:rPr lang="en-GB" sz="1400" b="1" dirty="0">
                <a:latin typeface="Comic Sans MS" panose="030F0702030302020204" pitchFamily="66" charset="0"/>
              </a:rPr>
              <a:t>Fragility</a:t>
            </a:r>
          </a:p>
          <a:p>
            <a:pPr algn="ctr"/>
            <a:r>
              <a:rPr lang="en-GB" sz="1400" b="1" dirty="0">
                <a:latin typeface="Comic Sans MS" panose="030F0702030302020204" pitchFamily="66" charset="0"/>
              </a:rPr>
              <a:t>Relic</a:t>
            </a:r>
          </a:p>
          <a:p>
            <a:pPr algn="ctr"/>
            <a:r>
              <a:rPr lang="en-GB" sz="1400" b="1" dirty="0">
                <a:latin typeface="Comic Sans MS" panose="030F0702030302020204" pitchFamily="66" charset="0"/>
              </a:rPr>
              <a:t>sentinel</a:t>
            </a:r>
          </a:p>
        </p:txBody>
      </p:sp>
    </p:spTree>
    <p:extLst>
      <p:ext uri="{BB962C8B-B14F-4D97-AF65-F5344CB8AC3E}">
        <p14:creationId xmlns:p14="http://schemas.microsoft.com/office/powerpoint/2010/main" val="618414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607977"/>
            <a:ext cx="4617107" cy="3250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762" y="0"/>
            <a:ext cx="4482238" cy="358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4119" y="3609020"/>
            <a:ext cx="4526893" cy="325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637145" cy="360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p>
        </p:txBody>
      </p:sp>
      <p:sp>
        <p:nvSpPr>
          <p:cNvPr id="13" name="Title 1"/>
          <p:cNvSpPr txBox="1">
            <a:spLocks/>
          </p:cNvSpPr>
          <p:nvPr/>
        </p:nvSpPr>
        <p:spPr>
          <a:xfrm>
            <a:off x="17659" y="1474342"/>
            <a:ext cx="2898157" cy="1478389"/>
          </a:xfrm>
          <a:prstGeom prst="rect">
            <a:avLst/>
          </a:prstGeom>
          <a:solidFill>
            <a:schemeClr val="bg1">
              <a:lumMod val="50000"/>
              <a:alpha val="4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rgbClr val="FFFF00"/>
                </a:solidFill>
                <a:latin typeface="AR BERKLEY" panose="02000000000000000000" pitchFamily="2" charset="0"/>
              </a:rPr>
              <a:t>Let’s read our poem Mametz Wood by Owen Sheers</a:t>
            </a:r>
          </a:p>
        </p:txBody>
      </p:sp>
      <p:sp>
        <p:nvSpPr>
          <p:cNvPr id="9" name="Subtitle 2"/>
          <p:cNvSpPr>
            <a:spLocks noGrp="1"/>
          </p:cNvSpPr>
          <p:nvPr>
            <p:ph type="subTitle" idx="1"/>
          </p:nvPr>
        </p:nvSpPr>
        <p:spPr>
          <a:xfrm>
            <a:off x="2627784" y="0"/>
            <a:ext cx="5237238" cy="5949280"/>
          </a:xfrm>
          <a:solidFill>
            <a:schemeClr val="accent1">
              <a:lumMod val="20000"/>
              <a:lumOff val="80000"/>
            </a:schemeClr>
          </a:solidFill>
        </p:spPr>
        <p:txBody>
          <a:bodyPr>
            <a:normAutofit fontScale="92500" lnSpcReduction="20000"/>
          </a:bodyPr>
          <a:lstStyle/>
          <a:p>
            <a:pPr algn="l"/>
            <a:endParaRPr lang="en-GB" sz="1400" dirty="0">
              <a:solidFill>
                <a:schemeClr val="tx1"/>
              </a:solidFill>
            </a:endParaRPr>
          </a:p>
          <a:p>
            <a:pPr algn="l"/>
            <a:r>
              <a:rPr lang="en-GB" sz="1400" dirty="0">
                <a:solidFill>
                  <a:schemeClr val="tx1"/>
                </a:solidFill>
              </a:rPr>
              <a:t>For years afterwards the farmers found them –</a:t>
            </a:r>
          </a:p>
          <a:p>
            <a:pPr algn="l"/>
            <a:r>
              <a:rPr lang="en-GB" sz="1400" dirty="0">
                <a:solidFill>
                  <a:schemeClr val="tx1"/>
                </a:solidFill>
              </a:rPr>
              <a:t>the wasted young, turning up under their plough blades</a:t>
            </a:r>
          </a:p>
          <a:p>
            <a:pPr algn="l"/>
            <a:r>
              <a:rPr lang="en-GB" sz="1400" dirty="0">
                <a:solidFill>
                  <a:schemeClr val="tx1"/>
                </a:solidFill>
              </a:rPr>
              <a:t>as they tended the land back into itself.</a:t>
            </a:r>
          </a:p>
          <a:p>
            <a:pPr algn="l"/>
            <a:endParaRPr lang="en-GB" sz="1400" dirty="0">
              <a:solidFill>
                <a:schemeClr val="tx1"/>
              </a:solidFill>
            </a:endParaRPr>
          </a:p>
          <a:p>
            <a:pPr algn="l"/>
            <a:r>
              <a:rPr lang="en-GB" sz="1400" dirty="0">
                <a:solidFill>
                  <a:schemeClr val="tx1"/>
                </a:solidFill>
              </a:rPr>
              <a:t>A chit of bone, the china plate of a shoulder blade,</a:t>
            </a:r>
          </a:p>
          <a:p>
            <a:pPr algn="l"/>
            <a:r>
              <a:rPr lang="en-GB" sz="1400" dirty="0">
                <a:solidFill>
                  <a:schemeClr val="tx1"/>
                </a:solidFill>
              </a:rPr>
              <a:t>the relic of a finger, the blown</a:t>
            </a:r>
          </a:p>
          <a:p>
            <a:pPr algn="l"/>
            <a:r>
              <a:rPr lang="en-GB" sz="1400" dirty="0">
                <a:solidFill>
                  <a:schemeClr val="tx1"/>
                </a:solidFill>
              </a:rPr>
              <a:t>and broken bird’s egg of a skull,</a:t>
            </a:r>
          </a:p>
          <a:p>
            <a:pPr algn="l"/>
            <a:endParaRPr lang="en-GB" sz="1400" dirty="0">
              <a:solidFill>
                <a:schemeClr val="tx1"/>
              </a:solidFill>
            </a:endParaRPr>
          </a:p>
          <a:p>
            <a:pPr algn="l"/>
            <a:r>
              <a:rPr lang="en-GB" sz="1400" dirty="0">
                <a:solidFill>
                  <a:schemeClr val="tx1"/>
                </a:solidFill>
              </a:rPr>
              <a:t>all mimicked now in flint, breaking blue in white</a:t>
            </a:r>
          </a:p>
          <a:p>
            <a:pPr algn="l"/>
            <a:r>
              <a:rPr lang="en-GB" sz="1400" dirty="0">
                <a:solidFill>
                  <a:schemeClr val="tx1"/>
                </a:solidFill>
              </a:rPr>
              <a:t>across this field where they were told to walk, not run,</a:t>
            </a:r>
          </a:p>
          <a:p>
            <a:pPr algn="l"/>
            <a:r>
              <a:rPr lang="en-GB" sz="1400" dirty="0">
                <a:solidFill>
                  <a:schemeClr val="tx1"/>
                </a:solidFill>
              </a:rPr>
              <a:t>towards the wood and its nesting machine guns.</a:t>
            </a:r>
          </a:p>
          <a:p>
            <a:pPr algn="l"/>
            <a:endParaRPr lang="en-GB" sz="1400" dirty="0">
              <a:solidFill>
                <a:schemeClr val="tx1"/>
              </a:solidFill>
            </a:endParaRPr>
          </a:p>
          <a:p>
            <a:pPr algn="l"/>
            <a:r>
              <a:rPr lang="en-GB" sz="1400" dirty="0">
                <a:solidFill>
                  <a:schemeClr val="tx1"/>
                </a:solidFill>
              </a:rPr>
              <a:t>And even now the earth stands sentinel,</a:t>
            </a:r>
          </a:p>
          <a:p>
            <a:pPr algn="l"/>
            <a:r>
              <a:rPr lang="en-GB" sz="1400" dirty="0">
                <a:solidFill>
                  <a:schemeClr val="tx1"/>
                </a:solidFill>
              </a:rPr>
              <a:t>reaching back into itself for reminders of what happened</a:t>
            </a:r>
          </a:p>
          <a:p>
            <a:pPr algn="l"/>
            <a:r>
              <a:rPr lang="en-GB" sz="1400" dirty="0">
                <a:solidFill>
                  <a:schemeClr val="tx1"/>
                </a:solidFill>
              </a:rPr>
              <a:t>like a wound working a foreign body to the surface of the skin.</a:t>
            </a:r>
          </a:p>
          <a:p>
            <a:pPr algn="l"/>
            <a:endParaRPr lang="en-GB" sz="1400" dirty="0">
              <a:solidFill>
                <a:schemeClr val="tx1"/>
              </a:solidFill>
            </a:endParaRPr>
          </a:p>
          <a:p>
            <a:pPr algn="l"/>
            <a:r>
              <a:rPr lang="en-GB" sz="1400" dirty="0">
                <a:solidFill>
                  <a:schemeClr val="tx1"/>
                </a:solidFill>
              </a:rPr>
              <a:t>This morning, twenty men buried in one long grave,</a:t>
            </a:r>
          </a:p>
          <a:p>
            <a:pPr algn="l"/>
            <a:r>
              <a:rPr lang="en-GB" sz="1400" dirty="0">
                <a:solidFill>
                  <a:schemeClr val="tx1"/>
                </a:solidFill>
              </a:rPr>
              <a:t>a broken mosaic of bone linked arm in arm,</a:t>
            </a:r>
          </a:p>
          <a:p>
            <a:pPr algn="l"/>
            <a:r>
              <a:rPr lang="en-GB" sz="1400" dirty="0">
                <a:solidFill>
                  <a:schemeClr val="tx1"/>
                </a:solidFill>
              </a:rPr>
              <a:t>their skeletons paused mid dance-macabre</a:t>
            </a:r>
          </a:p>
          <a:p>
            <a:pPr algn="l"/>
            <a:endParaRPr lang="en-GB" sz="1400" dirty="0">
              <a:solidFill>
                <a:schemeClr val="tx1"/>
              </a:solidFill>
            </a:endParaRPr>
          </a:p>
          <a:p>
            <a:pPr algn="l"/>
            <a:r>
              <a:rPr lang="en-GB" sz="1400" dirty="0">
                <a:solidFill>
                  <a:schemeClr val="tx1"/>
                </a:solidFill>
              </a:rPr>
              <a:t>in boots that outlasted them,</a:t>
            </a:r>
          </a:p>
          <a:p>
            <a:pPr algn="l"/>
            <a:r>
              <a:rPr lang="en-GB" sz="1400" dirty="0">
                <a:solidFill>
                  <a:schemeClr val="tx1"/>
                </a:solidFill>
              </a:rPr>
              <a:t>their socketed heads tilted back at an angle</a:t>
            </a:r>
          </a:p>
          <a:p>
            <a:pPr algn="l"/>
            <a:r>
              <a:rPr lang="en-GB" sz="1400" dirty="0">
                <a:solidFill>
                  <a:schemeClr val="tx1"/>
                </a:solidFill>
              </a:rPr>
              <a:t>and their jaws, those that have them, dropped open.</a:t>
            </a:r>
          </a:p>
          <a:p>
            <a:pPr algn="l"/>
            <a:endParaRPr lang="en-GB" sz="1400" dirty="0">
              <a:solidFill>
                <a:schemeClr val="tx1"/>
              </a:solidFill>
            </a:endParaRPr>
          </a:p>
          <a:p>
            <a:pPr algn="l"/>
            <a:r>
              <a:rPr lang="en-GB" sz="1400" dirty="0">
                <a:solidFill>
                  <a:schemeClr val="tx1"/>
                </a:solidFill>
              </a:rPr>
              <a:t>As if the notes they had sung</a:t>
            </a:r>
          </a:p>
          <a:p>
            <a:pPr algn="l"/>
            <a:r>
              <a:rPr lang="en-GB" sz="1400" dirty="0">
                <a:solidFill>
                  <a:schemeClr val="tx1"/>
                </a:solidFill>
              </a:rPr>
              <a:t>have only now, with this unearthing,</a:t>
            </a:r>
          </a:p>
          <a:p>
            <a:pPr algn="l"/>
            <a:r>
              <a:rPr lang="en-GB" sz="1400" dirty="0">
                <a:solidFill>
                  <a:schemeClr val="tx1"/>
                </a:solidFill>
              </a:rPr>
              <a:t>slipped from their absent tongues.</a:t>
            </a:r>
          </a:p>
        </p:txBody>
      </p:sp>
      <p:sp>
        <p:nvSpPr>
          <p:cNvPr id="2" name="Rounded Rectangle 1"/>
          <p:cNvSpPr/>
          <p:nvPr/>
        </p:nvSpPr>
        <p:spPr>
          <a:xfrm>
            <a:off x="6372200" y="4941168"/>
            <a:ext cx="2585193" cy="101678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What are your initial thoughts?</a:t>
            </a:r>
          </a:p>
        </p:txBody>
      </p:sp>
      <p:sp>
        <p:nvSpPr>
          <p:cNvPr id="3" name="Oval 2"/>
          <p:cNvSpPr/>
          <p:nvPr/>
        </p:nvSpPr>
        <p:spPr>
          <a:xfrm>
            <a:off x="6837565" y="476672"/>
            <a:ext cx="2054915" cy="13273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Start with the title, </a:t>
            </a:r>
            <a:r>
              <a:rPr lang="en-GB" b="1" i="1" dirty="0">
                <a:solidFill>
                  <a:schemeClr val="tx1"/>
                </a:solidFill>
              </a:rPr>
              <a:t>Mametz Wood.</a:t>
            </a:r>
          </a:p>
        </p:txBody>
      </p:sp>
      <p:sp>
        <p:nvSpPr>
          <p:cNvPr id="15" name="Rounded Rectangular Callout 14"/>
          <p:cNvSpPr/>
          <p:nvPr/>
        </p:nvSpPr>
        <p:spPr>
          <a:xfrm>
            <a:off x="0" y="0"/>
            <a:ext cx="1979712" cy="1794681"/>
          </a:xfrm>
          <a:prstGeom prst="wedgeRoundRectCallout">
            <a:avLst>
              <a:gd name="adj1" fmla="val 38844"/>
              <a:gd name="adj2" fmla="val 74662"/>
              <a:gd name="adj3" fmla="val 16667"/>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b="1" u="sng" dirty="0">
                <a:latin typeface="Comic Sans MS" panose="030F0702030302020204" pitchFamily="66" charset="0"/>
              </a:rPr>
              <a:t>Key Words:</a:t>
            </a:r>
          </a:p>
          <a:p>
            <a:pPr algn="ctr"/>
            <a:r>
              <a:rPr lang="en-GB" sz="1400" b="1" dirty="0">
                <a:latin typeface="Comic Sans MS" panose="030F0702030302020204" pitchFamily="66" charset="0"/>
              </a:rPr>
              <a:t>Battle of the Somme</a:t>
            </a:r>
          </a:p>
          <a:p>
            <a:pPr algn="ctr"/>
            <a:r>
              <a:rPr lang="en-GB" sz="1400" b="1" dirty="0">
                <a:latin typeface="Comic Sans MS" panose="030F0702030302020204" pitchFamily="66" charset="0"/>
              </a:rPr>
              <a:t>Fragility</a:t>
            </a:r>
          </a:p>
          <a:p>
            <a:pPr algn="ctr"/>
            <a:r>
              <a:rPr lang="en-GB" sz="1400" b="1" dirty="0">
                <a:latin typeface="Comic Sans MS" panose="030F0702030302020204" pitchFamily="66" charset="0"/>
              </a:rPr>
              <a:t>Relic</a:t>
            </a:r>
          </a:p>
          <a:p>
            <a:pPr algn="ctr"/>
            <a:r>
              <a:rPr lang="en-GB" sz="1400" b="1" dirty="0">
                <a:latin typeface="Comic Sans MS" panose="030F0702030302020204" pitchFamily="66" charset="0"/>
              </a:rPr>
              <a:t>sentinel</a:t>
            </a:r>
          </a:p>
        </p:txBody>
      </p:sp>
    </p:spTree>
    <p:extLst>
      <p:ext uri="{BB962C8B-B14F-4D97-AF65-F5344CB8AC3E}">
        <p14:creationId xmlns:p14="http://schemas.microsoft.com/office/powerpoint/2010/main" val="731319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07286939"/>
              </p:ext>
            </p:extLst>
          </p:nvPr>
        </p:nvGraphicFramePr>
        <p:xfrm>
          <a:off x="88175" y="116632"/>
          <a:ext cx="8983980" cy="1224136"/>
        </p:xfrm>
        <a:graphic>
          <a:graphicData uri="http://schemas.openxmlformats.org/drawingml/2006/table">
            <a:tbl>
              <a:tblPr firstRow="1" bandRow="1">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effectLst>
                  <a:outerShdw blurRad="40000" dist="23000" dir="5400000" rotWithShape="0">
                    <a:srgbClr val="000000">
                      <a:alpha val="35000"/>
                    </a:srgbClr>
                  </a:outerShdw>
                </a:effectLst>
              </a:tblPr>
              <a:tblGrid>
                <a:gridCol w="523338">
                  <a:extLst>
                    <a:ext uri="{9D8B030D-6E8A-4147-A177-3AD203B41FA5}">
                      <a16:colId xmlns:a16="http://schemas.microsoft.com/office/drawing/2014/main" val="20000"/>
                    </a:ext>
                  </a:extLst>
                </a:gridCol>
                <a:gridCol w="2703916">
                  <a:extLst>
                    <a:ext uri="{9D8B030D-6E8A-4147-A177-3AD203B41FA5}">
                      <a16:colId xmlns:a16="http://schemas.microsoft.com/office/drawing/2014/main" val="20001"/>
                    </a:ext>
                  </a:extLst>
                </a:gridCol>
                <a:gridCol w="2993295">
                  <a:extLst>
                    <a:ext uri="{9D8B030D-6E8A-4147-A177-3AD203B41FA5}">
                      <a16:colId xmlns:a16="http://schemas.microsoft.com/office/drawing/2014/main" val="20002"/>
                    </a:ext>
                  </a:extLst>
                </a:gridCol>
                <a:gridCol w="2763431">
                  <a:extLst>
                    <a:ext uri="{9D8B030D-6E8A-4147-A177-3AD203B41FA5}">
                      <a16:colId xmlns:a16="http://schemas.microsoft.com/office/drawing/2014/main" val="20003"/>
                    </a:ext>
                  </a:extLst>
                </a:gridCol>
              </a:tblGrid>
              <a:tr h="612068">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dirty="0">
                          <a:solidFill>
                            <a:schemeClr val="tx1"/>
                          </a:solidFill>
                          <a:latin typeface="Century Gothic"/>
                          <a:cs typeface="Century Gothic"/>
                        </a:rPr>
                        <a:t>Structure</a:t>
                      </a:r>
                      <a:endParaRPr lang="en-GB" sz="1200" b="1" dirty="0">
                        <a:solidFill>
                          <a:schemeClr val="tx1"/>
                        </a:solidFill>
                        <a:latin typeface="Century Gothic"/>
                        <a:cs typeface="Century Gothic"/>
                      </a:endParaRPr>
                    </a:p>
                  </a:txBody>
                  <a:tcPr marL="68580" marR="6858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dirty="0">
                          <a:solidFill>
                            <a:schemeClr val="tx1"/>
                          </a:solidFill>
                          <a:latin typeface="Century Gothic"/>
                          <a:cs typeface="Century Gothic"/>
                        </a:rPr>
                        <a:t>How is the</a:t>
                      </a:r>
                      <a:r>
                        <a:rPr lang="en-GB" sz="1050" baseline="0" dirty="0">
                          <a:solidFill>
                            <a:schemeClr val="tx1"/>
                          </a:solidFill>
                          <a:latin typeface="Century Gothic"/>
                          <a:cs typeface="Century Gothic"/>
                        </a:rPr>
                        <a:t> piece organised on the page? Think punctuation?</a:t>
                      </a:r>
                      <a:endParaRPr lang="en-GB" sz="105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baseline="0" dirty="0">
                          <a:solidFill>
                            <a:schemeClr val="tx1"/>
                          </a:solidFill>
                          <a:latin typeface="Century Gothic"/>
                          <a:cs typeface="Century Gothic"/>
                        </a:rPr>
                        <a:t>Can you identify the topic of each stanza?</a:t>
                      </a:r>
                      <a:endParaRPr lang="en-GB" sz="105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b="1" dirty="0">
                          <a:solidFill>
                            <a:schemeClr val="tx1"/>
                          </a:solidFill>
                          <a:latin typeface="Century Gothic"/>
                          <a:cs typeface="Century Gothic"/>
                        </a:rPr>
                        <a:t>Are</a:t>
                      </a:r>
                      <a:r>
                        <a:rPr lang="en-GB" sz="1050" b="1" baseline="0" dirty="0">
                          <a:solidFill>
                            <a:schemeClr val="tx1"/>
                          </a:solidFill>
                          <a:latin typeface="Century Gothic"/>
                          <a:cs typeface="Century Gothic"/>
                        </a:rPr>
                        <a:t> the stanzas equal or unequal?</a:t>
                      </a:r>
                      <a:endParaRPr lang="en-GB" sz="105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12068">
                <a:tc vMerge="1">
                  <a:txBody>
                    <a:bodyPr/>
                    <a:lstStyle/>
                    <a:p>
                      <a:endParaRPr lang="en-GB" dirty="0"/>
                    </a:p>
                  </a:txBody>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a:solidFill>
                            <a:schemeClr val="tx1"/>
                          </a:solidFill>
                          <a:latin typeface="Century Gothic"/>
                          <a:cs typeface="Century Gothic"/>
                        </a:rPr>
                        <a:t>How</a:t>
                      </a:r>
                      <a:r>
                        <a:rPr lang="en-GB" sz="1050" baseline="0" dirty="0">
                          <a:solidFill>
                            <a:schemeClr val="tx1"/>
                          </a:solidFill>
                          <a:latin typeface="Century Gothic"/>
                          <a:cs typeface="Century Gothic"/>
                        </a:rPr>
                        <a:t> many stanzas/verses?</a:t>
                      </a:r>
                      <a:endParaRPr lang="en-GB" sz="105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a:solidFill>
                            <a:schemeClr val="tx1"/>
                          </a:solidFill>
                          <a:latin typeface="Century Gothic"/>
                          <a:cs typeface="Century Gothic"/>
                        </a:rPr>
                        <a:t>Is there rhythm/repetition/enjambment?</a:t>
                      </a:r>
                      <a:endParaRPr lang="en-GB" sz="105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a:solidFill>
                            <a:schemeClr val="tx1"/>
                          </a:solidFill>
                          <a:latin typeface="Century Gothic"/>
                          <a:cs typeface="Century Gothic"/>
                        </a:rPr>
                        <a:t>What is the line length/rhyme scheme? </a:t>
                      </a:r>
                      <a:endParaRPr lang="en-GB" sz="105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747762070"/>
              </p:ext>
            </p:extLst>
          </p:nvPr>
        </p:nvGraphicFramePr>
        <p:xfrm>
          <a:off x="7992034" y="1451965"/>
          <a:ext cx="1080120" cy="4248472"/>
        </p:xfrm>
        <a:graphic>
          <a:graphicData uri="http://schemas.openxmlformats.org/drawingml/2006/table">
            <a:tbl>
              <a:tblPr firstRow="1" bandRow="1">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effectLst>
                  <a:outerShdw blurRad="40000" dist="23000" dir="5400000" rotWithShape="0">
                    <a:srgbClr val="000000">
                      <a:alpha val="35000"/>
                    </a:srgbClr>
                  </a:outerShdw>
                </a:effectLst>
              </a:tblPr>
              <a:tblGrid>
                <a:gridCol w="1080120">
                  <a:extLst>
                    <a:ext uri="{9D8B030D-6E8A-4147-A177-3AD203B41FA5}">
                      <a16:colId xmlns:a16="http://schemas.microsoft.com/office/drawing/2014/main" val="20000"/>
                    </a:ext>
                  </a:extLst>
                </a:gridCol>
              </a:tblGrid>
              <a:tr h="37347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dirty="0">
                          <a:solidFill>
                            <a:schemeClr val="tx1"/>
                          </a:solidFill>
                          <a:latin typeface="Century Gothic"/>
                          <a:cs typeface="Century Gothic"/>
                        </a:rPr>
                        <a:t>Meaning</a:t>
                      </a:r>
                      <a:endParaRPr lang="en-GB" sz="120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57281">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a:solidFill>
                            <a:schemeClr val="tx1"/>
                          </a:solidFill>
                          <a:latin typeface="Century Gothic"/>
                          <a:cs typeface="Century Gothic"/>
                        </a:rPr>
                        <a:t>What is the</a:t>
                      </a:r>
                      <a:r>
                        <a:rPr lang="en-GB" sz="1050" baseline="0" dirty="0">
                          <a:solidFill>
                            <a:schemeClr val="tx1"/>
                          </a:solidFill>
                          <a:latin typeface="Century Gothic"/>
                          <a:cs typeface="Century Gothic"/>
                        </a:rPr>
                        <a:t> poem about?</a:t>
                      </a:r>
                      <a:endParaRPr lang="en-GB" sz="105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10001"/>
                  </a:ext>
                </a:extLst>
              </a:tr>
              <a:tr h="1005906">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a:solidFill>
                            <a:schemeClr val="tx1"/>
                          </a:solidFill>
                          <a:latin typeface="Century Gothic"/>
                          <a:cs typeface="Century Gothic"/>
                        </a:rPr>
                        <a:t>Can</a:t>
                      </a:r>
                      <a:r>
                        <a:rPr lang="en-GB" sz="1050" baseline="0" dirty="0">
                          <a:solidFill>
                            <a:schemeClr val="tx1"/>
                          </a:solidFill>
                          <a:latin typeface="Century Gothic"/>
                          <a:cs typeface="Century Gothic"/>
                        </a:rPr>
                        <a:t> you discover more than one meaning of the poem?</a:t>
                      </a:r>
                      <a:endParaRPr lang="en-GB" sz="105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05906">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a:solidFill>
                            <a:schemeClr val="tx1"/>
                          </a:solidFill>
                          <a:latin typeface="Century Gothic"/>
                          <a:cs typeface="Century Gothic"/>
                        </a:rPr>
                        <a:t>What</a:t>
                      </a:r>
                      <a:r>
                        <a:rPr lang="en-GB" sz="1050" baseline="0" dirty="0">
                          <a:solidFill>
                            <a:schemeClr val="tx1"/>
                          </a:solidFill>
                          <a:latin typeface="Century Gothic"/>
                          <a:cs typeface="Century Gothic"/>
                        </a:rPr>
                        <a:t> ideas and themes is the poet portraying?</a:t>
                      </a:r>
                      <a:endParaRPr lang="en-GB" sz="105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10003"/>
                  </a:ext>
                </a:extLst>
              </a:tr>
              <a:tr h="1005906">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a:solidFill>
                            <a:schemeClr val="tx1"/>
                          </a:solidFill>
                          <a:latin typeface="Century Gothic"/>
                          <a:cs typeface="Century Gothic"/>
                        </a:rPr>
                        <a:t>What</a:t>
                      </a:r>
                      <a:r>
                        <a:rPr lang="en-GB" sz="1050" baseline="0" dirty="0">
                          <a:solidFill>
                            <a:schemeClr val="tx1"/>
                          </a:solidFill>
                          <a:latin typeface="Century Gothic"/>
                          <a:cs typeface="Century Gothic"/>
                        </a:rPr>
                        <a:t> is the poet’s point of view?</a:t>
                      </a:r>
                      <a:endParaRPr lang="en-GB" sz="105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05391679"/>
              </p:ext>
            </p:extLst>
          </p:nvPr>
        </p:nvGraphicFramePr>
        <p:xfrm>
          <a:off x="6012161" y="5705468"/>
          <a:ext cx="3059994" cy="1052736"/>
        </p:xfrm>
        <a:graphic>
          <a:graphicData uri="http://schemas.openxmlformats.org/drawingml/2006/table">
            <a:tbl>
              <a:tblPr firstRow="1" bandRow="1">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effectLst>
                  <a:outerShdw blurRad="40000" dist="23000" dir="5400000" rotWithShape="0">
                    <a:srgbClr val="000000">
                      <a:alpha val="35000"/>
                    </a:srgbClr>
                  </a:outerShdw>
                </a:effectLst>
              </a:tblPr>
              <a:tblGrid>
                <a:gridCol w="263965">
                  <a:extLst>
                    <a:ext uri="{9D8B030D-6E8A-4147-A177-3AD203B41FA5}">
                      <a16:colId xmlns:a16="http://schemas.microsoft.com/office/drawing/2014/main" val="20000"/>
                    </a:ext>
                  </a:extLst>
                </a:gridCol>
                <a:gridCol w="744146">
                  <a:extLst>
                    <a:ext uri="{9D8B030D-6E8A-4147-A177-3AD203B41FA5}">
                      <a16:colId xmlns:a16="http://schemas.microsoft.com/office/drawing/2014/main" val="20001"/>
                    </a:ext>
                  </a:extLst>
                </a:gridCol>
                <a:gridCol w="1119873">
                  <a:extLst>
                    <a:ext uri="{9D8B030D-6E8A-4147-A177-3AD203B41FA5}">
                      <a16:colId xmlns:a16="http://schemas.microsoft.com/office/drawing/2014/main" val="20002"/>
                    </a:ext>
                  </a:extLst>
                </a:gridCol>
                <a:gridCol w="932010">
                  <a:extLst>
                    <a:ext uri="{9D8B030D-6E8A-4147-A177-3AD203B41FA5}">
                      <a16:colId xmlns:a16="http://schemas.microsoft.com/office/drawing/2014/main" val="20003"/>
                    </a:ext>
                  </a:extLst>
                </a:gridCol>
              </a:tblGrid>
              <a:tr h="105273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dirty="0">
                          <a:solidFill>
                            <a:schemeClr val="tx1"/>
                          </a:solidFill>
                          <a:latin typeface="Century Gothic"/>
                          <a:cs typeface="Century Gothic"/>
                        </a:rPr>
                        <a:t>Imagery</a:t>
                      </a:r>
                      <a:endParaRPr lang="en-GB" sz="1200" b="1" dirty="0">
                        <a:solidFill>
                          <a:schemeClr val="tx1"/>
                        </a:solidFill>
                        <a:latin typeface="Century Gothic"/>
                        <a:cs typeface="Century Gothic"/>
                      </a:endParaRPr>
                    </a:p>
                  </a:txBody>
                  <a:tcPr marL="68580" marR="68580" vert="vert27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dirty="0">
                          <a:solidFill>
                            <a:schemeClr val="tx1"/>
                          </a:solidFill>
                          <a:latin typeface="Century Gothic"/>
                          <a:cs typeface="Century Gothic"/>
                        </a:rPr>
                        <a:t>Which</a:t>
                      </a:r>
                      <a:r>
                        <a:rPr lang="en-GB" sz="1000" b="0" baseline="0" dirty="0">
                          <a:solidFill>
                            <a:schemeClr val="tx1"/>
                          </a:solidFill>
                          <a:latin typeface="Century Gothic"/>
                          <a:cs typeface="Century Gothic"/>
                        </a:rPr>
                        <a:t> images are conveyed to the reader?</a:t>
                      </a:r>
                      <a:endParaRPr lang="en-GB" sz="1000" b="0" dirty="0">
                        <a:solidFill>
                          <a:schemeClr val="tx1"/>
                        </a:solidFill>
                        <a:latin typeface="Century Gothic"/>
                        <a:cs typeface="Century Gothic"/>
                      </a:endParaRPr>
                    </a:p>
                  </a:txBody>
                  <a:tcPr marL="68580" marR="6858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dirty="0">
                          <a:solidFill>
                            <a:schemeClr val="tx1"/>
                          </a:solidFill>
                          <a:latin typeface="Century Gothic"/>
                          <a:cs typeface="Century Gothic"/>
                        </a:rPr>
                        <a:t>Does the poem</a:t>
                      </a:r>
                      <a:r>
                        <a:rPr lang="en-GB" sz="1000" b="0" baseline="0" dirty="0">
                          <a:solidFill>
                            <a:schemeClr val="tx1"/>
                          </a:solidFill>
                          <a:latin typeface="Century Gothic"/>
                          <a:cs typeface="Century Gothic"/>
                        </a:rPr>
                        <a:t> contain metaphors, similes or personification?</a:t>
                      </a:r>
                      <a:endParaRPr lang="en-GB" sz="1000" b="0" dirty="0">
                        <a:solidFill>
                          <a:schemeClr val="tx1"/>
                        </a:solidFill>
                        <a:latin typeface="Century Gothic"/>
                        <a:cs typeface="Century Gothic"/>
                      </a:endParaRPr>
                    </a:p>
                  </a:txBody>
                  <a:tcPr marL="68580" marR="6858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dirty="0">
                          <a:solidFill>
                            <a:schemeClr val="tx1"/>
                          </a:solidFill>
                          <a:latin typeface="Century Gothic"/>
                          <a:cs typeface="Century Gothic"/>
                        </a:rPr>
                        <a:t>Why do you think the poet has</a:t>
                      </a:r>
                      <a:r>
                        <a:rPr lang="en-GB" sz="1000" b="0" baseline="0" dirty="0">
                          <a:solidFill>
                            <a:schemeClr val="tx1"/>
                          </a:solidFill>
                          <a:latin typeface="Century Gothic"/>
                          <a:cs typeface="Century Gothic"/>
                        </a:rPr>
                        <a:t> included the images in the poem?</a:t>
                      </a:r>
                      <a:endParaRPr lang="en-GB" sz="1000" b="0" dirty="0">
                        <a:solidFill>
                          <a:schemeClr val="tx1"/>
                        </a:solidFill>
                        <a:latin typeface="Century Gothic"/>
                        <a:cs typeface="Century Gothic"/>
                      </a:endParaRPr>
                    </a:p>
                  </a:txBody>
                  <a:tcPr marL="68580" marR="6858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733269617"/>
              </p:ext>
            </p:extLst>
          </p:nvPr>
        </p:nvGraphicFramePr>
        <p:xfrm>
          <a:off x="80628" y="5733256"/>
          <a:ext cx="5915226" cy="1066800"/>
        </p:xfrm>
        <a:graphic>
          <a:graphicData uri="http://schemas.openxmlformats.org/drawingml/2006/table">
            <a:tbl>
              <a:tblPr firstRow="1" bandRow="1">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effectLst>
                  <a:outerShdw blurRad="40000" dist="23000" dir="5400000" rotWithShape="0">
                    <a:srgbClr val="000000">
                      <a:alpha val="35000"/>
                    </a:srgbClr>
                  </a:outerShdw>
                </a:effectLst>
              </a:tblPr>
              <a:tblGrid>
                <a:gridCol w="391135">
                  <a:extLst>
                    <a:ext uri="{9D8B030D-6E8A-4147-A177-3AD203B41FA5}">
                      <a16:colId xmlns:a16="http://schemas.microsoft.com/office/drawing/2014/main" val="20000"/>
                    </a:ext>
                  </a:extLst>
                </a:gridCol>
                <a:gridCol w="1174661">
                  <a:extLst>
                    <a:ext uri="{9D8B030D-6E8A-4147-A177-3AD203B41FA5}">
                      <a16:colId xmlns:a16="http://schemas.microsoft.com/office/drawing/2014/main" val="20001"/>
                    </a:ext>
                  </a:extLst>
                </a:gridCol>
                <a:gridCol w="1739772">
                  <a:extLst>
                    <a:ext uri="{9D8B030D-6E8A-4147-A177-3AD203B41FA5}">
                      <a16:colId xmlns:a16="http://schemas.microsoft.com/office/drawing/2014/main" val="20002"/>
                    </a:ext>
                  </a:extLst>
                </a:gridCol>
                <a:gridCol w="1391818">
                  <a:extLst>
                    <a:ext uri="{9D8B030D-6E8A-4147-A177-3AD203B41FA5}">
                      <a16:colId xmlns:a16="http://schemas.microsoft.com/office/drawing/2014/main" val="20003"/>
                    </a:ext>
                  </a:extLst>
                </a:gridCol>
                <a:gridCol w="1217840">
                  <a:extLst>
                    <a:ext uri="{9D8B030D-6E8A-4147-A177-3AD203B41FA5}">
                      <a16:colId xmlns:a16="http://schemas.microsoft.com/office/drawing/2014/main" val="20004"/>
                    </a:ext>
                  </a:extLst>
                </a:gridCol>
              </a:tblGrid>
              <a:tr h="105273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dirty="0">
                          <a:solidFill>
                            <a:schemeClr val="tx1"/>
                          </a:solidFill>
                          <a:latin typeface="Century Gothic"/>
                          <a:cs typeface="Century Gothic"/>
                        </a:rPr>
                        <a:t>Language</a:t>
                      </a:r>
                      <a:endParaRPr lang="en-GB" sz="1000" b="0" dirty="0">
                        <a:solidFill>
                          <a:schemeClr val="tx1"/>
                        </a:solidFill>
                        <a:latin typeface="Century Gothic"/>
                        <a:cs typeface="Century Gothic"/>
                      </a:endParaRPr>
                    </a:p>
                  </a:txBody>
                  <a:tcPr marL="68580" marR="6858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dirty="0">
                          <a:solidFill>
                            <a:schemeClr val="tx1"/>
                          </a:solidFill>
                          <a:latin typeface="Century Gothic"/>
                          <a:cs typeface="Century Gothic"/>
                        </a:rPr>
                        <a:t>Which</a:t>
                      </a:r>
                      <a:r>
                        <a:rPr lang="en-GB" sz="1000" b="0" baseline="0" dirty="0">
                          <a:solidFill>
                            <a:schemeClr val="tx1"/>
                          </a:solidFill>
                          <a:latin typeface="Century Gothic"/>
                          <a:cs typeface="Century Gothic"/>
                        </a:rPr>
                        <a:t> words has the poet used to convey meaning?</a:t>
                      </a:r>
                      <a:endParaRPr lang="en-GB" sz="100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dirty="0">
                          <a:solidFill>
                            <a:schemeClr val="tx1"/>
                          </a:solidFill>
                          <a:latin typeface="Century Gothic"/>
                          <a:cs typeface="Century Gothic"/>
                        </a:rPr>
                        <a:t>What are</a:t>
                      </a:r>
                      <a:r>
                        <a:rPr lang="en-GB" sz="1000" b="0" baseline="0" dirty="0">
                          <a:solidFill>
                            <a:schemeClr val="tx1"/>
                          </a:solidFill>
                          <a:latin typeface="Century Gothic"/>
                          <a:cs typeface="Century Gothic"/>
                        </a:rPr>
                        <a:t> the connotations of the language used?</a:t>
                      </a:r>
                    </a:p>
                    <a:p>
                      <a:pPr algn="ctr"/>
                      <a:endParaRPr lang="en-GB" sz="400" b="0" baseline="0" dirty="0">
                        <a:solidFill>
                          <a:schemeClr val="tx1"/>
                        </a:solidFill>
                        <a:latin typeface="Century Gothic"/>
                        <a:cs typeface="Century Gothic"/>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baseline="0" dirty="0">
                          <a:solidFill>
                            <a:schemeClr val="tx1"/>
                          </a:solidFill>
                          <a:latin typeface="Century Gothic"/>
                          <a:cs typeface="Century Gothic"/>
                        </a:rPr>
                        <a:t>Is there more than one meaning of the word/phrase?</a:t>
                      </a:r>
                      <a:endParaRPr lang="en-GB" sz="100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i="0" dirty="0">
                          <a:solidFill>
                            <a:schemeClr val="tx1"/>
                          </a:solidFill>
                          <a:latin typeface="Century Gothic"/>
                          <a:cs typeface="Century Gothic"/>
                        </a:rPr>
                        <a:t>Has the poet</a:t>
                      </a:r>
                      <a:r>
                        <a:rPr lang="en-GB" sz="1000" b="0" i="0" baseline="0" dirty="0">
                          <a:solidFill>
                            <a:schemeClr val="tx1"/>
                          </a:solidFill>
                          <a:latin typeface="Century Gothic"/>
                          <a:cs typeface="Century Gothic"/>
                        </a:rPr>
                        <a:t> used figurative language? </a:t>
                      </a:r>
                      <a:r>
                        <a:rPr lang="en-GB" sz="700" b="0" i="0" baseline="0" dirty="0">
                          <a:solidFill>
                            <a:schemeClr val="tx1"/>
                          </a:solidFill>
                          <a:latin typeface="Century Gothic"/>
                          <a:cs typeface="Century Gothic"/>
                        </a:rPr>
                        <a:t>(onomatopoeia, alliteration, assonance…)</a:t>
                      </a:r>
                      <a:endParaRPr lang="en-GB" sz="700" b="0" i="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dirty="0">
                          <a:solidFill>
                            <a:schemeClr val="tx1"/>
                          </a:solidFill>
                          <a:latin typeface="Century Gothic"/>
                          <a:cs typeface="Century Gothic"/>
                        </a:rPr>
                        <a:t>How</a:t>
                      </a:r>
                      <a:r>
                        <a:rPr lang="en-GB" sz="1000" b="0" baseline="0" dirty="0">
                          <a:solidFill>
                            <a:schemeClr val="tx1"/>
                          </a:solidFill>
                          <a:latin typeface="Century Gothic"/>
                          <a:cs typeface="Century Gothic"/>
                        </a:rPr>
                        <a:t> has the poet used language to </a:t>
                      </a:r>
                      <a:r>
                        <a:rPr lang="en-GB" sz="1000" b="1" u="sng" baseline="0" dirty="0">
                          <a:solidFill>
                            <a:schemeClr val="tx1"/>
                          </a:solidFill>
                          <a:latin typeface="Century Gothic"/>
                          <a:cs typeface="Century Gothic"/>
                        </a:rPr>
                        <a:t>infer </a:t>
                      </a:r>
                      <a:r>
                        <a:rPr lang="en-GB" sz="1000" b="0" baseline="0" dirty="0">
                          <a:solidFill>
                            <a:schemeClr val="tx1"/>
                          </a:solidFill>
                          <a:latin typeface="Century Gothic"/>
                          <a:cs typeface="Century Gothic"/>
                        </a:rPr>
                        <a:t>meaning?</a:t>
                      </a:r>
                    </a:p>
                    <a:p>
                      <a:pPr algn="ctr"/>
                      <a:endParaRPr lang="en-GB" sz="400" b="0" baseline="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399470098"/>
              </p:ext>
            </p:extLst>
          </p:nvPr>
        </p:nvGraphicFramePr>
        <p:xfrm>
          <a:off x="80628" y="1412776"/>
          <a:ext cx="1026114" cy="4342159"/>
        </p:xfrm>
        <a:graphic>
          <a:graphicData uri="http://schemas.openxmlformats.org/drawingml/2006/table">
            <a:tbl>
              <a:tblPr firstRow="1" bandRow="1">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effectLst>
                  <a:outerShdw blurRad="40000" dist="23000" dir="5400000" rotWithShape="0">
                    <a:srgbClr val="000000">
                      <a:alpha val="35000"/>
                    </a:srgbClr>
                  </a:outerShdw>
                </a:effectLst>
              </a:tblPr>
              <a:tblGrid>
                <a:gridCol w="1026114">
                  <a:extLst>
                    <a:ext uri="{9D8B030D-6E8A-4147-A177-3AD203B41FA5}">
                      <a16:colId xmlns:a16="http://schemas.microsoft.com/office/drawing/2014/main" val="20000"/>
                    </a:ext>
                  </a:extLst>
                </a:gridCol>
              </a:tblGrid>
              <a:tr h="39187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dirty="0">
                          <a:solidFill>
                            <a:schemeClr val="tx1"/>
                          </a:solidFill>
                          <a:latin typeface="Century Gothic"/>
                          <a:cs typeface="Century Gothic"/>
                        </a:rPr>
                        <a:t>Effect</a:t>
                      </a: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85532">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a:solidFill>
                            <a:schemeClr val="tx1"/>
                          </a:solidFill>
                          <a:latin typeface="Century Gothic"/>
                          <a:cs typeface="Century Gothic"/>
                        </a:rPr>
                        <a:t>What effect on the reader is the poet aiming to achieve?</a:t>
                      </a:r>
                    </a:p>
                    <a:p>
                      <a:pPr algn="ctr"/>
                      <a:r>
                        <a:rPr lang="en-GB" sz="800" b="0" i="1" dirty="0">
                          <a:solidFill>
                            <a:schemeClr val="tx1"/>
                          </a:solidFill>
                          <a:latin typeface="Century Gothic"/>
                          <a:cs typeface="Century Gothic"/>
                        </a:rPr>
                        <a:t>(How</a:t>
                      </a:r>
                      <a:r>
                        <a:rPr lang="en-GB" sz="800" b="0" i="1" baseline="0" dirty="0">
                          <a:solidFill>
                            <a:schemeClr val="tx1"/>
                          </a:solidFill>
                          <a:latin typeface="Century Gothic"/>
                          <a:cs typeface="Century Gothic"/>
                        </a:rPr>
                        <a:t> is it intended to make you think/feel?)</a:t>
                      </a:r>
                      <a:endParaRPr lang="en-GB" sz="800" b="0" i="1"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10001"/>
                  </a:ext>
                </a:extLst>
              </a:tr>
              <a:tr h="1285532">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a:solidFill>
                            <a:schemeClr val="tx1"/>
                          </a:solidFill>
                          <a:latin typeface="Century Gothic"/>
                          <a:cs typeface="Century Gothic"/>
                        </a:rPr>
                        <a:t>What opinion</a:t>
                      </a:r>
                      <a:r>
                        <a:rPr lang="en-GB" sz="1050" baseline="0" dirty="0">
                          <a:solidFill>
                            <a:schemeClr val="tx1"/>
                          </a:solidFill>
                          <a:latin typeface="Century Gothic"/>
                          <a:cs typeface="Century Gothic"/>
                        </a:rPr>
                        <a:t> is conveyed by the poet?</a:t>
                      </a:r>
                      <a:endParaRPr lang="en-GB" sz="105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85532">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a:solidFill>
                            <a:schemeClr val="tx1"/>
                          </a:solidFill>
                          <a:latin typeface="Century Gothic"/>
                          <a:cs typeface="Century Gothic"/>
                        </a:rPr>
                        <a:t>Wha</a:t>
                      </a:r>
                      <a:r>
                        <a:rPr lang="en-GB" sz="1050" baseline="0" dirty="0">
                          <a:solidFill>
                            <a:schemeClr val="tx1"/>
                          </a:solidFill>
                          <a:latin typeface="Century Gothic"/>
                          <a:cs typeface="Century Gothic"/>
                        </a:rPr>
                        <a:t>t is the purpose of the poet’s choice of language/opinion/theme?</a:t>
                      </a:r>
                      <a:endParaRPr lang="en-GB" sz="105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10003"/>
                  </a:ext>
                </a:extLst>
              </a:tr>
            </a:tbl>
          </a:graphicData>
        </a:graphic>
      </p:graphicFrame>
      <p:sp>
        <p:nvSpPr>
          <p:cNvPr id="9" name="Subtitle 2"/>
          <p:cNvSpPr txBox="1">
            <a:spLocks/>
          </p:cNvSpPr>
          <p:nvPr/>
        </p:nvSpPr>
        <p:spPr>
          <a:xfrm>
            <a:off x="3059832" y="1340768"/>
            <a:ext cx="3528392" cy="4320480"/>
          </a:xfrm>
          <a:prstGeom prst="rect">
            <a:avLst/>
          </a:prstGeom>
          <a:noFill/>
        </p:spPr>
        <p:txBody>
          <a:bodyP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100" dirty="0"/>
          </a:p>
          <a:p>
            <a:pPr marL="0" indent="0">
              <a:buNone/>
            </a:pPr>
            <a:r>
              <a:rPr lang="en-GB" sz="1100" dirty="0"/>
              <a:t>For years afterwards the farmers found them –</a:t>
            </a:r>
          </a:p>
          <a:p>
            <a:pPr marL="0" indent="0">
              <a:buNone/>
            </a:pPr>
            <a:r>
              <a:rPr lang="en-GB" sz="1100" dirty="0"/>
              <a:t>the wasted young, turning up under their plough blades</a:t>
            </a:r>
          </a:p>
          <a:p>
            <a:pPr marL="0" indent="0">
              <a:buNone/>
            </a:pPr>
            <a:r>
              <a:rPr lang="en-GB" sz="1100" dirty="0"/>
              <a:t>as they tended the land back into itself.</a:t>
            </a:r>
          </a:p>
          <a:p>
            <a:pPr marL="0" indent="0">
              <a:buNone/>
            </a:pPr>
            <a:endParaRPr lang="en-GB" sz="1100" dirty="0"/>
          </a:p>
          <a:p>
            <a:pPr marL="0" indent="0">
              <a:buNone/>
            </a:pPr>
            <a:r>
              <a:rPr lang="en-GB" sz="1100" dirty="0"/>
              <a:t>A chit of bone, the china plate of a shoulder blade,</a:t>
            </a:r>
          </a:p>
          <a:p>
            <a:pPr marL="0" indent="0">
              <a:buNone/>
            </a:pPr>
            <a:r>
              <a:rPr lang="en-GB" sz="1100" dirty="0"/>
              <a:t>the relic of a finger, the blown</a:t>
            </a:r>
          </a:p>
          <a:p>
            <a:pPr marL="0" indent="0">
              <a:buNone/>
            </a:pPr>
            <a:r>
              <a:rPr lang="en-GB" sz="1100" dirty="0"/>
              <a:t>and broken bird’s egg of a skull,</a:t>
            </a:r>
          </a:p>
          <a:p>
            <a:pPr marL="0" indent="0">
              <a:buNone/>
            </a:pPr>
            <a:endParaRPr lang="en-GB" sz="1100" dirty="0"/>
          </a:p>
          <a:p>
            <a:pPr marL="0" indent="0">
              <a:buNone/>
            </a:pPr>
            <a:r>
              <a:rPr lang="en-GB" sz="1100" dirty="0"/>
              <a:t>all mimicked now in flint, breaking blue in white</a:t>
            </a:r>
          </a:p>
          <a:p>
            <a:pPr marL="0" indent="0">
              <a:buNone/>
            </a:pPr>
            <a:r>
              <a:rPr lang="en-GB" sz="1100" dirty="0"/>
              <a:t>across this field where they were told to walk, not run,</a:t>
            </a:r>
          </a:p>
          <a:p>
            <a:pPr marL="0" indent="0">
              <a:buNone/>
            </a:pPr>
            <a:r>
              <a:rPr lang="en-GB" sz="1100" dirty="0"/>
              <a:t>towards the wood and its nesting machine guns.</a:t>
            </a:r>
          </a:p>
          <a:p>
            <a:pPr marL="0" indent="0">
              <a:buNone/>
            </a:pPr>
            <a:endParaRPr lang="en-GB" sz="1100" dirty="0"/>
          </a:p>
          <a:p>
            <a:pPr marL="0" indent="0">
              <a:buNone/>
            </a:pPr>
            <a:r>
              <a:rPr lang="en-GB" sz="1100" dirty="0"/>
              <a:t>And even now the earth stands sentinel,</a:t>
            </a:r>
          </a:p>
          <a:p>
            <a:pPr marL="0" indent="0">
              <a:buNone/>
            </a:pPr>
            <a:r>
              <a:rPr lang="en-GB" sz="1100" dirty="0"/>
              <a:t>reaching back into itself for reminders of what happened</a:t>
            </a:r>
          </a:p>
          <a:p>
            <a:pPr marL="0" indent="0">
              <a:buNone/>
            </a:pPr>
            <a:r>
              <a:rPr lang="en-GB" sz="1100" dirty="0"/>
              <a:t>like a wound working a foreign body to the surface of the skin.</a:t>
            </a:r>
          </a:p>
          <a:p>
            <a:pPr marL="0" indent="0">
              <a:buNone/>
            </a:pPr>
            <a:endParaRPr lang="en-GB" sz="1100" dirty="0"/>
          </a:p>
          <a:p>
            <a:pPr marL="0" indent="0">
              <a:buNone/>
            </a:pPr>
            <a:r>
              <a:rPr lang="en-GB" sz="1100" dirty="0"/>
              <a:t>This morning, twenty men buried in one long grave,</a:t>
            </a:r>
          </a:p>
          <a:p>
            <a:pPr marL="0" indent="0">
              <a:buNone/>
            </a:pPr>
            <a:r>
              <a:rPr lang="en-GB" sz="1100" dirty="0"/>
              <a:t>a broken mosaic of bone linked arm in arm,</a:t>
            </a:r>
          </a:p>
          <a:p>
            <a:pPr marL="0" indent="0">
              <a:buNone/>
            </a:pPr>
            <a:r>
              <a:rPr lang="en-GB" sz="1100" dirty="0"/>
              <a:t>their skeletons paused mid dance-macabre</a:t>
            </a:r>
          </a:p>
          <a:p>
            <a:pPr marL="0" indent="0">
              <a:buNone/>
            </a:pPr>
            <a:endParaRPr lang="en-GB" sz="1100" dirty="0"/>
          </a:p>
          <a:p>
            <a:pPr marL="0" indent="0">
              <a:buNone/>
            </a:pPr>
            <a:r>
              <a:rPr lang="en-GB" sz="1100" dirty="0"/>
              <a:t>in boots that outlasted them,</a:t>
            </a:r>
          </a:p>
          <a:p>
            <a:pPr marL="0" indent="0">
              <a:buNone/>
            </a:pPr>
            <a:r>
              <a:rPr lang="en-GB" sz="1100" dirty="0"/>
              <a:t>their socketed heads tilted back at an angle</a:t>
            </a:r>
          </a:p>
          <a:p>
            <a:pPr marL="0" indent="0">
              <a:buNone/>
            </a:pPr>
            <a:r>
              <a:rPr lang="en-GB" sz="1100" dirty="0"/>
              <a:t>and their jaws, those that have them, dropped open.</a:t>
            </a:r>
          </a:p>
          <a:p>
            <a:pPr marL="0" indent="0">
              <a:buNone/>
            </a:pPr>
            <a:endParaRPr lang="en-GB" sz="1100" dirty="0"/>
          </a:p>
          <a:p>
            <a:pPr marL="0" indent="0">
              <a:buNone/>
            </a:pPr>
            <a:r>
              <a:rPr lang="en-GB" sz="1100" dirty="0"/>
              <a:t>As if the notes they had sung</a:t>
            </a:r>
          </a:p>
          <a:p>
            <a:pPr marL="0" indent="0">
              <a:buNone/>
            </a:pPr>
            <a:r>
              <a:rPr lang="en-GB" sz="1100" dirty="0"/>
              <a:t>have only now, with this unearthing,</a:t>
            </a:r>
          </a:p>
          <a:p>
            <a:pPr marL="0" indent="0">
              <a:buNone/>
            </a:pPr>
            <a:r>
              <a:rPr lang="en-GB" sz="1100" dirty="0"/>
              <a:t>slipped from their absent tongues.</a:t>
            </a:r>
          </a:p>
        </p:txBody>
      </p:sp>
    </p:spTree>
    <p:extLst>
      <p:ext uri="{BB962C8B-B14F-4D97-AF65-F5344CB8AC3E}">
        <p14:creationId xmlns:p14="http://schemas.microsoft.com/office/powerpoint/2010/main" val="3528541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607977"/>
            <a:ext cx="4617107" cy="3250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762" y="0"/>
            <a:ext cx="4482238" cy="358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7107" y="3605545"/>
            <a:ext cx="4526893" cy="325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637145" cy="360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2308552" y="0"/>
            <a:ext cx="6400800" cy="1364010"/>
          </a:xfrm>
          <a:solidFill>
            <a:srgbClr val="FFFF00"/>
          </a:solidFill>
        </p:spPr>
        <p:txBody>
          <a:bodyPr>
            <a:normAutofit/>
          </a:bodyPr>
          <a:lstStyle/>
          <a:p>
            <a:r>
              <a:rPr lang="en-GB" sz="7200" b="1" dirty="0">
                <a:solidFill>
                  <a:schemeClr val="tx1"/>
                </a:solidFill>
                <a:effectLst>
                  <a:outerShdw blurRad="38100" dist="38100" dir="2700000" algn="tl">
                    <a:srgbClr val="000000">
                      <a:alpha val="43137"/>
                    </a:srgbClr>
                  </a:outerShdw>
                </a:effectLst>
              </a:rPr>
              <a:t>Context</a:t>
            </a:r>
          </a:p>
        </p:txBody>
      </p:sp>
      <p:sp>
        <p:nvSpPr>
          <p:cNvPr id="12"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p>
        </p:txBody>
      </p:sp>
      <p:sp>
        <p:nvSpPr>
          <p:cNvPr id="2" name="Rectangle 1"/>
          <p:cNvSpPr/>
          <p:nvPr/>
        </p:nvSpPr>
        <p:spPr>
          <a:xfrm>
            <a:off x="260623" y="1500056"/>
            <a:ext cx="8712968" cy="41786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i="1" dirty="0">
                <a:solidFill>
                  <a:schemeClr val="tx1"/>
                </a:solidFill>
              </a:rPr>
              <a:t>Mametz Wood </a:t>
            </a:r>
            <a:r>
              <a:rPr lang="en-GB" sz="2200" dirty="0">
                <a:solidFill>
                  <a:schemeClr val="tx1"/>
                </a:solidFill>
              </a:rPr>
              <a:t>was one of the bloodiest battles of World War One. As part of the first Battle of the Somme in 1916, soldiers of the Welsh division were ordered to take </a:t>
            </a:r>
            <a:r>
              <a:rPr lang="en-GB" sz="2200" i="1" dirty="0">
                <a:solidFill>
                  <a:schemeClr val="tx1"/>
                </a:solidFill>
              </a:rPr>
              <a:t>Mametz Wood</a:t>
            </a:r>
            <a:r>
              <a:rPr lang="en-GB" sz="2200" dirty="0">
                <a:solidFill>
                  <a:schemeClr val="tx1"/>
                </a:solidFill>
              </a:rPr>
              <a:t>, the largest area of trees on the battlefield. </a:t>
            </a:r>
          </a:p>
          <a:p>
            <a:r>
              <a:rPr lang="en-GB" sz="2200" dirty="0">
                <a:solidFill>
                  <a:schemeClr val="tx1"/>
                </a:solidFill>
              </a:rPr>
              <a:t> The 38th Welsh Division lost 4,000 men during the attack which lasted five days. </a:t>
            </a:r>
          </a:p>
          <a:p>
            <a:r>
              <a:rPr lang="en-GB" sz="2200" dirty="0">
                <a:solidFill>
                  <a:schemeClr val="tx1"/>
                </a:solidFill>
              </a:rPr>
              <a:t>The poet Owen Sheers grew up in Wales and wrote the poem in 2005 as he felt their bravery and sacrifice was never really acknowledged. </a:t>
            </a:r>
          </a:p>
          <a:p>
            <a:r>
              <a:rPr lang="en-GB" sz="2200" dirty="0">
                <a:solidFill>
                  <a:schemeClr val="tx1"/>
                </a:solidFill>
              </a:rPr>
              <a:t>The poem describes how farmers ploughing today regularly find the remains of those gunned-down soldiers. There is an extended metaphor of the land being injured, with the farmers tending it back to itself, helping to rid it of wounds.</a:t>
            </a:r>
          </a:p>
        </p:txBody>
      </p:sp>
      <p:sp>
        <p:nvSpPr>
          <p:cNvPr id="4" name="Oval 3"/>
          <p:cNvSpPr/>
          <p:nvPr/>
        </p:nvSpPr>
        <p:spPr>
          <a:xfrm>
            <a:off x="5508104" y="5232988"/>
            <a:ext cx="3456384" cy="9323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solidFill>
                  <a:schemeClr val="tx1"/>
                </a:solidFill>
              </a:rPr>
              <a:t>Be proactive take your own notes!</a:t>
            </a:r>
          </a:p>
        </p:txBody>
      </p:sp>
      <p:sp>
        <p:nvSpPr>
          <p:cNvPr id="14" name="Rounded Rectangular Callout 13"/>
          <p:cNvSpPr/>
          <p:nvPr/>
        </p:nvSpPr>
        <p:spPr>
          <a:xfrm>
            <a:off x="0" y="1"/>
            <a:ext cx="1979712" cy="1500055"/>
          </a:xfrm>
          <a:prstGeom prst="wedgeRoundRectCallout">
            <a:avLst>
              <a:gd name="adj1" fmla="val 64038"/>
              <a:gd name="adj2" fmla="val 37718"/>
              <a:gd name="adj3" fmla="val 16667"/>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b="1" u="sng" dirty="0">
                <a:latin typeface="Comic Sans MS" panose="030F0702030302020204" pitchFamily="66" charset="0"/>
              </a:rPr>
              <a:t>Key Words:</a:t>
            </a:r>
          </a:p>
          <a:p>
            <a:pPr algn="ctr"/>
            <a:r>
              <a:rPr lang="en-GB" sz="1400" b="1" dirty="0">
                <a:latin typeface="Comic Sans MS" panose="030F0702030302020204" pitchFamily="66" charset="0"/>
              </a:rPr>
              <a:t>Battle of the Somme</a:t>
            </a:r>
          </a:p>
          <a:p>
            <a:pPr algn="ctr"/>
            <a:r>
              <a:rPr lang="en-GB" sz="1400" b="1" dirty="0">
                <a:latin typeface="Comic Sans MS" panose="030F0702030302020204" pitchFamily="66" charset="0"/>
              </a:rPr>
              <a:t>Fragility</a:t>
            </a:r>
          </a:p>
          <a:p>
            <a:pPr algn="ctr"/>
            <a:r>
              <a:rPr lang="en-GB" sz="1400" b="1" dirty="0">
                <a:latin typeface="Comic Sans MS" panose="030F0702030302020204" pitchFamily="66" charset="0"/>
              </a:rPr>
              <a:t>Relic</a:t>
            </a:r>
          </a:p>
          <a:p>
            <a:pPr algn="ctr"/>
            <a:r>
              <a:rPr lang="en-GB" sz="1400" b="1" dirty="0">
                <a:latin typeface="Comic Sans MS" panose="030F0702030302020204" pitchFamily="66" charset="0"/>
              </a:rPr>
              <a:t>sentinel</a:t>
            </a:r>
          </a:p>
        </p:txBody>
      </p:sp>
      <p:sp>
        <p:nvSpPr>
          <p:cNvPr id="6" name="Rectangle 5"/>
          <p:cNvSpPr/>
          <p:nvPr/>
        </p:nvSpPr>
        <p:spPr>
          <a:xfrm>
            <a:off x="2664296" y="1038391"/>
            <a:ext cx="5004048" cy="369332"/>
          </a:xfrm>
          <a:prstGeom prst="rect">
            <a:avLst/>
          </a:prstGeom>
        </p:spPr>
        <p:txBody>
          <a:bodyPr wrap="square">
            <a:spAutoFit/>
          </a:bodyPr>
          <a:lstStyle/>
          <a:p>
            <a:r>
              <a:rPr lang="en-GB" dirty="0">
                <a:hlinkClick r:id="rId6"/>
              </a:rPr>
              <a:t>https://www.youtube.com/watch?v=r6eCsXibJWo</a:t>
            </a:r>
            <a:endParaRPr lang="en-GB" dirty="0"/>
          </a:p>
        </p:txBody>
      </p:sp>
    </p:spTree>
    <p:extLst>
      <p:ext uri="{BB962C8B-B14F-4D97-AF65-F5344CB8AC3E}">
        <p14:creationId xmlns:p14="http://schemas.microsoft.com/office/powerpoint/2010/main" val="327194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607977"/>
            <a:ext cx="4617107" cy="3250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762" y="0"/>
            <a:ext cx="4482238" cy="358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7107" y="3605545"/>
            <a:ext cx="4526893" cy="325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637145" cy="360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2308552" y="0"/>
            <a:ext cx="6400800" cy="980728"/>
          </a:xfrm>
          <a:solidFill>
            <a:srgbClr val="FFFF00"/>
          </a:solidFill>
        </p:spPr>
        <p:txBody>
          <a:bodyPr>
            <a:normAutofit fontScale="92500" lnSpcReduction="20000"/>
          </a:bodyPr>
          <a:lstStyle/>
          <a:p>
            <a:r>
              <a:rPr lang="en-GB" sz="7200" b="1" dirty="0">
                <a:solidFill>
                  <a:schemeClr val="tx1"/>
                </a:solidFill>
                <a:effectLst>
                  <a:outerShdw blurRad="38100" dist="38100" dir="2700000" algn="tl">
                    <a:srgbClr val="000000">
                      <a:alpha val="43137"/>
                    </a:srgbClr>
                  </a:outerShdw>
                </a:effectLst>
              </a:rPr>
              <a:t>Structure</a:t>
            </a:r>
          </a:p>
        </p:txBody>
      </p:sp>
      <p:sp>
        <p:nvSpPr>
          <p:cNvPr id="12"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p>
        </p:txBody>
      </p:sp>
      <p:sp>
        <p:nvSpPr>
          <p:cNvPr id="2" name="Rectangle 1"/>
          <p:cNvSpPr/>
          <p:nvPr/>
        </p:nvSpPr>
        <p:spPr>
          <a:xfrm>
            <a:off x="-1" y="1268760"/>
            <a:ext cx="9144001" cy="46805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dirty="0">
                <a:solidFill>
                  <a:schemeClr val="tx1"/>
                </a:solidFill>
              </a:rPr>
              <a:t>The poem is in seven three-line stanzas and is in narrative form (story like). </a:t>
            </a:r>
          </a:p>
          <a:p>
            <a:pPr marL="285750" indent="-285750">
              <a:buFont typeface="Arial" panose="020B0604020202020204" pitchFamily="34" charset="0"/>
              <a:buChar char="•"/>
            </a:pPr>
            <a:r>
              <a:rPr lang="en-GB" dirty="0">
                <a:solidFill>
                  <a:schemeClr val="tx1"/>
                </a:solidFill>
              </a:rPr>
              <a:t>The poem immediately delves into strong imagery of war, with recounts of how farmers found the remains of dead bodies years after when ploughing fields. This links the cycle  of farming to the cycle of war. </a:t>
            </a:r>
          </a:p>
          <a:p>
            <a:pPr marL="285750" indent="-285750">
              <a:buFont typeface="Arial" panose="020B0604020202020204" pitchFamily="34" charset="0"/>
              <a:buChar char="•"/>
            </a:pPr>
            <a:r>
              <a:rPr lang="en-GB" dirty="0">
                <a:solidFill>
                  <a:schemeClr val="tx1"/>
                </a:solidFill>
              </a:rPr>
              <a:t>The second stanza continues with a list of human debris – deliberate to shock the reader ( bone, shoulder, blade, finger, skull – as if everyday objects. </a:t>
            </a:r>
          </a:p>
          <a:p>
            <a:pPr marL="285750" indent="-285750">
              <a:buFont typeface="Arial" panose="020B0604020202020204" pitchFamily="34" charset="0"/>
              <a:buChar char="•"/>
            </a:pPr>
            <a:r>
              <a:rPr lang="en-GB" dirty="0">
                <a:solidFill>
                  <a:schemeClr val="tx1"/>
                </a:solidFill>
              </a:rPr>
              <a:t>There is no set rhyme or rhythm – to relate to the fragmented body parts. There is enjambment between stanza two and three – no punctuation. </a:t>
            </a:r>
          </a:p>
          <a:p>
            <a:pPr marL="285750" indent="-285750">
              <a:buFont typeface="Arial" panose="020B0604020202020204" pitchFamily="34" charset="0"/>
              <a:buChar char="•"/>
            </a:pPr>
            <a:r>
              <a:rPr lang="en-GB" dirty="0">
                <a:solidFill>
                  <a:schemeClr val="tx1"/>
                </a:solidFill>
              </a:rPr>
              <a:t>Stanza four shows the land as a guard – the battle is a wound that will be healed and end the pain. </a:t>
            </a:r>
          </a:p>
          <a:p>
            <a:pPr marL="285750" indent="-285750">
              <a:buFont typeface="Arial" panose="020B0604020202020204" pitchFamily="34" charset="0"/>
              <a:buChar char="•"/>
            </a:pPr>
            <a:r>
              <a:rPr lang="en-GB" dirty="0">
                <a:solidFill>
                  <a:schemeClr val="tx1"/>
                </a:solidFill>
              </a:rPr>
              <a:t>The next stanza reflects on the horrors of war – the bodies found linked together. The poem ends as it starts with their jaws appearing like singers who had no voice and were simply ordered into battle and death.</a:t>
            </a:r>
          </a:p>
          <a:p>
            <a:r>
              <a:rPr lang="en-GB" dirty="0">
                <a:solidFill>
                  <a:schemeClr val="tx1"/>
                </a:solidFill>
              </a:rPr>
              <a:t>• Form: third person – sense of detachment; tercets – three line stanzas; long sentences with enjambment – reflective/sad.</a:t>
            </a:r>
          </a:p>
          <a:p>
            <a:r>
              <a:rPr lang="en-GB" dirty="0">
                <a:solidFill>
                  <a:schemeClr val="tx1"/>
                </a:solidFill>
              </a:rPr>
              <a:t>The structure builds up chronologically in seven stanzas; images of the past occur throughout the poem.</a:t>
            </a:r>
          </a:p>
        </p:txBody>
      </p:sp>
      <p:sp>
        <p:nvSpPr>
          <p:cNvPr id="4" name="Oval 3"/>
          <p:cNvSpPr/>
          <p:nvPr/>
        </p:nvSpPr>
        <p:spPr>
          <a:xfrm>
            <a:off x="5508104" y="5232988"/>
            <a:ext cx="3456384" cy="9323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solidFill>
                  <a:schemeClr val="tx1"/>
                </a:solidFill>
              </a:rPr>
              <a:t>Be proactive take your own notes!</a:t>
            </a:r>
          </a:p>
        </p:txBody>
      </p:sp>
      <p:sp>
        <p:nvSpPr>
          <p:cNvPr id="11" name="Rounded Rectangular Callout 10"/>
          <p:cNvSpPr/>
          <p:nvPr/>
        </p:nvSpPr>
        <p:spPr>
          <a:xfrm>
            <a:off x="0" y="1"/>
            <a:ext cx="1979712" cy="1268759"/>
          </a:xfrm>
          <a:prstGeom prst="wedgeRoundRectCallout">
            <a:avLst>
              <a:gd name="adj1" fmla="val 64038"/>
              <a:gd name="adj2" fmla="val 37718"/>
              <a:gd name="adj3" fmla="val 16667"/>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b="1" u="sng" dirty="0">
                <a:latin typeface="Comic Sans MS" panose="030F0702030302020204" pitchFamily="66" charset="0"/>
              </a:rPr>
              <a:t>Key Words:</a:t>
            </a:r>
          </a:p>
          <a:p>
            <a:pPr algn="ctr"/>
            <a:r>
              <a:rPr lang="en-GB" sz="1400" b="1" dirty="0">
                <a:latin typeface="Comic Sans MS" panose="030F0702030302020204" pitchFamily="66" charset="0"/>
              </a:rPr>
              <a:t>Battle of the Somme</a:t>
            </a:r>
          </a:p>
          <a:p>
            <a:pPr algn="ctr"/>
            <a:r>
              <a:rPr lang="en-GB" sz="1400" b="1" dirty="0">
                <a:latin typeface="Comic Sans MS" panose="030F0702030302020204" pitchFamily="66" charset="0"/>
              </a:rPr>
              <a:t>Fragility</a:t>
            </a:r>
          </a:p>
          <a:p>
            <a:pPr algn="ctr"/>
            <a:r>
              <a:rPr lang="en-GB" sz="1400" b="1" dirty="0">
                <a:latin typeface="Comic Sans MS" panose="030F0702030302020204" pitchFamily="66" charset="0"/>
              </a:rPr>
              <a:t>Relic</a:t>
            </a:r>
          </a:p>
          <a:p>
            <a:pPr algn="ctr"/>
            <a:r>
              <a:rPr lang="en-GB" sz="1400" b="1" dirty="0">
                <a:latin typeface="Comic Sans MS" panose="030F0702030302020204" pitchFamily="66" charset="0"/>
              </a:rPr>
              <a:t>sentinel</a:t>
            </a:r>
          </a:p>
        </p:txBody>
      </p:sp>
    </p:spTree>
    <p:extLst>
      <p:ext uri="{BB962C8B-B14F-4D97-AF65-F5344CB8AC3E}">
        <p14:creationId xmlns:p14="http://schemas.microsoft.com/office/powerpoint/2010/main" val="2254906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411760" y="0"/>
            <a:ext cx="4176464" cy="6858000"/>
          </a:xfrm>
          <a:prstGeom prst="rect">
            <a:avLst/>
          </a:prstGeom>
          <a:noFill/>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100" dirty="0"/>
          </a:p>
          <a:p>
            <a:pPr marL="0" indent="0">
              <a:buNone/>
            </a:pPr>
            <a:r>
              <a:rPr lang="en-GB" sz="1400" dirty="0"/>
              <a:t>For years afterwards the farmers found them –</a:t>
            </a:r>
          </a:p>
          <a:p>
            <a:pPr marL="0" indent="0">
              <a:buNone/>
            </a:pPr>
            <a:r>
              <a:rPr lang="en-GB" sz="1400" dirty="0"/>
              <a:t>the wasted young, turning up under their plough blades</a:t>
            </a:r>
          </a:p>
          <a:p>
            <a:pPr marL="0" indent="0">
              <a:buNone/>
            </a:pPr>
            <a:r>
              <a:rPr lang="en-GB" sz="1400" dirty="0"/>
              <a:t>as they tended the land back into itself.</a:t>
            </a:r>
          </a:p>
          <a:p>
            <a:pPr marL="0" indent="0">
              <a:buNone/>
            </a:pPr>
            <a:endParaRPr lang="en-GB" sz="1400" dirty="0"/>
          </a:p>
          <a:p>
            <a:pPr marL="0" indent="0">
              <a:buNone/>
            </a:pPr>
            <a:r>
              <a:rPr lang="en-GB" sz="1400" dirty="0"/>
              <a:t>A chit of bone, the china plate of a shoulder blade,</a:t>
            </a:r>
          </a:p>
          <a:p>
            <a:pPr marL="0" indent="0">
              <a:buNone/>
            </a:pPr>
            <a:r>
              <a:rPr lang="en-GB" sz="1400" dirty="0"/>
              <a:t>the relic of a finger, the blown</a:t>
            </a:r>
          </a:p>
          <a:p>
            <a:pPr marL="0" indent="0">
              <a:buNone/>
            </a:pPr>
            <a:r>
              <a:rPr lang="en-GB" sz="1400" dirty="0"/>
              <a:t>and broken bird’s egg of a skull,</a:t>
            </a:r>
          </a:p>
          <a:p>
            <a:pPr marL="0" indent="0">
              <a:buNone/>
            </a:pPr>
            <a:endParaRPr lang="en-GB" sz="1400" dirty="0"/>
          </a:p>
          <a:p>
            <a:pPr marL="0" indent="0">
              <a:buNone/>
            </a:pPr>
            <a:r>
              <a:rPr lang="en-GB" sz="1400" dirty="0"/>
              <a:t>all mimicked now in flint, breaking blue in white</a:t>
            </a:r>
          </a:p>
          <a:p>
            <a:pPr marL="0" indent="0">
              <a:buNone/>
            </a:pPr>
            <a:r>
              <a:rPr lang="en-GB" sz="1400" dirty="0"/>
              <a:t>across this field where they were told to walk, not run,</a:t>
            </a:r>
          </a:p>
          <a:p>
            <a:pPr marL="0" indent="0">
              <a:buNone/>
            </a:pPr>
            <a:r>
              <a:rPr lang="en-GB" sz="1400" dirty="0"/>
              <a:t>towards the wood and its nesting machine guns.</a:t>
            </a:r>
          </a:p>
          <a:p>
            <a:pPr marL="0" indent="0">
              <a:buNone/>
            </a:pPr>
            <a:endParaRPr lang="en-GB" sz="1400" dirty="0"/>
          </a:p>
          <a:p>
            <a:pPr marL="0" indent="0">
              <a:buNone/>
            </a:pPr>
            <a:r>
              <a:rPr lang="en-GB" sz="1400" dirty="0"/>
              <a:t>And even now the earth stands sentinel,</a:t>
            </a:r>
          </a:p>
          <a:p>
            <a:pPr marL="0" indent="0">
              <a:buNone/>
            </a:pPr>
            <a:r>
              <a:rPr lang="en-GB" sz="1400" dirty="0"/>
              <a:t>reaching back into itself for reminders of what happened</a:t>
            </a:r>
          </a:p>
          <a:p>
            <a:pPr marL="0" indent="0">
              <a:buNone/>
            </a:pPr>
            <a:r>
              <a:rPr lang="en-GB" sz="1400" dirty="0"/>
              <a:t>like a wound working a foreign body to the surface of the skin.</a:t>
            </a:r>
          </a:p>
          <a:p>
            <a:pPr marL="0" indent="0">
              <a:buNone/>
            </a:pPr>
            <a:endParaRPr lang="en-GB" sz="1400" dirty="0"/>
          </a:p>
          <a:p>
            <a:pPr marL="0" indent="0">
              <a:buNone/>
            </a:pPr>
            <a:r>
              <a:rPr lang="en-GB" sz="1400" dirty="0"/>
              <a:t>This morning, twenty men buried in one long grave,</a:t>
            </a:r>
          </a:p>
          <a:p>
            <a:pPr marL="0" indent="0">
              <a:buNone/>
            </a:pPr>
            <a:r>
              <a:rPr lang="en-GB" sz="1400" dirty="0"/>
              <a:t>a broken mosaic of bone linked arm in arm,</a:t>
            </a:r>
          </a:p>
          <a:p>
            <a:pPr marL="0" indent="0">
              <a:buNone/>
            </a:pPr>
            <a:r>
              <a:rPr lang="en-GB" sz="1400" dirty="0"/>
              <a:t>their skeletons paused mid dance-macabre</a:t>
            </a:r>
          </a:p>
          <a:p>
            <a:pPr marL="0" indent="0">
              <a:buNone/>
            </a:pPr>
            <a:endParaRPr lang="en-GB" sz="1400" dirty="0"/>
          </a:p>
          <a:p>
            <a:pPr marL="0" indent="0">
              <a:buNone/>
            </a:pPr>
            <a:r>
              <a:rPr lang="en-GB" sz="1400" dirty="0"/>
              <a:t>in boots that outlasted them,</a:t>
            </a:r>
          </a:p>
          <a:p>
            <a:pPr marL="0" indent="0">
              <a:buNone/>
            </a:pPr>
            <a:r>
              <a:rPr lang="en-GB" sz="1400" dirty="0"/>
              <a:t>their socketed heads tilted back at an angle</a:t>
            </a:r>
          </a:p>
          <a:p>
            <a:pPr marL="0" indent="0">
              <a:buNone/>
            </a:pPr>
            <a:r>
              <a:rPr lang="en-GB" sz="1400" dirty="0"/>
              <a:t>and their jaws, those that have them, dropped open.</a:t>
            </a:r>
          </a:p>
          <a:p>
            <a:pPr marL="0" indent="0">
              <a:buNone/>
            </a:pPr>
            <a:endParaRPr lang="en-GB" sz="1400" dirty="0"/>
          </a:p>
          <a:p>
            <a:pPr marL="0" indent="0">
              <a:buNone/>
            </a:pPr>
            <a:r>
              <a:rPr lang="en-GB" sz="1400" dirty="0"/>
              <a:t>As if the notes they had sung</a:t>
            </a:r>
          </a:p>
          <a:p>
            <a:pPr marL="0" indent="0">
              <a:buNone/>
            </a:pPr>
            <a:r>
              <a:rPr lang="en-GB" sz="1400" dirty="0"/>
              <a:t>have only now, with this unearthing,</a:t>
            </a:r>
          </a:p>
          <a:p>
            <a:pPr marL="0" indent="0">
              <a:buNone/>
            </a:pPr>
            <a:r>
              <a:rPr lang="en-GB" sz="1400" dirty="0"/>
              <a:t>slipped from their absent tongues.</a:t>
            </a:r>
          </a:p>
        </p:txBody>
      </p:sp>
      <p:sp>
        <p:nvSpPr>
          <p:cNvPr id="4" name="TextBox 3">
            <a:extLst>
              <a:ext uri="{FF2B5EF4-FFF2-40B4-BE49-F238E27FC236}">
                <a16:creationId xmlns:a16="http://schemas.microsoft.com/office/drawing/2014/main" id="{A02BCF0F-B6AA-4036-A563-A6D403E144C4}"/>
              </a:ext>
            </a:extLst>
          </p:cNvPr>
          <p:cNvSpPr txBox="1"/>
          <p:nvPr/>
        </p:nvSpPr>
        <p:spPr>
          <a:xfrm>
            <a:off x="323528" y="548680"/>
            <a:ext cx="1368152" cy="1200329"/>
          </a:xfrm>
          <a:prstGeom prst="rect">
            <a:avLst/>
          </a:prstGeom>
          <a:noFill/>
        </p:spPr>
        <p:txBody>
          <a:bodyPr wrap="square" rtlCol="0">
            <a:spAutoFit/>
          </a:bodyPr>
          <a:lstStyle/>
          <a:p>
            <a:r>
              <a:rPr lang="en-GB" dirty="0">
                <a:solidFill>
                  <a:srgbClr val="FF0000"/>
                </a:solidFill>
              </a:rPr>
              <a:t>Read the poem again. </a:t>
            </a:r>
          </a:p>
          <a:p>
            <a:r>
              <a:rPr lang="en-GB" dirty="0">
                <a:solidFill>
                  <a:srgbClr val="FF0000"/>
                </a:solidFill>
              </a:rPr>
              <a:t>Annotate key ideas.</a:t>
            </a:r>
          </a:p>
        </p:txBody>
      </p:sp>
    </p:spTree>
    <p:extLst>
      <p:ext uri="{BB962C8B-B14F-4D97-AF65-F5344CB8AC3E}">
        <p14:creationId xmlns:p14="http://schemas.microsoft.com/office/powerpoint/2010/main" val="2151438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p:nvPr/>
        </p:nvSpPr>
        <p:spPr>
          <a:xfrm>
            <a:off x="2051720" y="1071533"/>
            <a:ext cx="6651900" cy="40000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1600" dirty="0">
                <a:solidFill>
                  <a:schemeClr val="dk1"/>
                </a:solidFill>
                <a:highlight>
                  <a:srgbClr val="FFFFFF"/>
                </a:highlight>
              </a:rPr>
              <a:t>For years afterwards </a:t>
            </a:r>
            <a:r>
              <a:rPr lang="en" sz="1600" b="1" dirty="0">
                <a:solidFill>
                  <a:srgbClr val="CC0000"/>
                </a:solidFill>
                <a:highlight>
                  <a:srgbClr val="FFFFFF"/>
                </a:highlight>
              </a:rPr>
              <a:t>the farmers found them –</a:t>
            </a:r>
            <a:endParaRPr sz="1600" b="1" dirty="0">
              <a:solidFill>
                <a:srgbClr val="CC0000"/>
              </a:solidFill>
              <a:highlight>
                <a:srgbClr val="FFFFFF"/>
              </a:highlight>
            </a:endParaRPr>
          </a:p>
          <a:p>
            <a:pPr marL="0" lvl="0" indent="0" rtl="0">
              <a:lnSpc>
                <a:spcPct val="115000"/>
              </a:lnSpc>
              <a:spcBef>
                <a:spcPts val="1100"/>
              </a:spcBef>
              <a:spcAft>
                <a:spcPts val="0"/>
              </a:spcAft>
              <a:buNone/>
            </a:pPr>
            <a:r>
              <a:rPr lang="en" sz="1600" b="1" dirty="0">
                <a:solidFill>
                  <a:srgbClr val="1155CC"/>
                </a:solidFill>
                <a:highlight>
                  <a:srgbClr val="FFFFFF"/>
                </a:highlight>
              </a:rPr>
              <a:t>the wasted young,</a:t>
            </a:r>
            <a:r>
              <a:rPr lang="en" sz="1600" dirty="0">
                <a:solidFill>
                  <a:srgbClr val="CC0000"/>
                </a:solidFill>
                <a:highlight>
                  <a:srgbClr val="FFFFFF"/>
                </a:highlight>
              </a:rPr>
              <a:t> </a:t>
            </a:r>
            <a:r>
              <a:rPr lang="en" sz="1600" b="1" dirty="0">
                <a:solidFill>
                  <a:srgbClr val="CC0000"/>
                </a:solidFill>
                <a:highlight>
                  <a:srgbClr val="FFFFFF"/>
                </a:highlight>
              </a:rPr>
              <a:t>turning up under their plough blades</a:t>
            </a:r>
            <a:endParaRPr sz="1600" b="1" dirty="0">
              <a:solidFill>
                <a:srgbClr val="CC0000"/>
              </a:solidFill>
              <a:highlight>
                <a:srgbClr val="FFFFFF"/>
              </a:highlight>
            </a:endParaRPr>
          </a:p>
          <a:p>
            <a:pPr marL="0" lvl="0" indent="0" rtl="0">
              <a:lnSpc>
                <a:spcPct val="115000"/>
              </a:lnSpc>
              <a:spcBef>
                <a:spcPts val="1100"/>
              </a:spcBef>
              <a:spcAft>
                <a:spcPts val="0"/>
              </a:spcAft>
              <a:buNone/>
            </a:pPr>
            <a:r>
              <a:rPr lang="en" sz="1600" dirty="0">
                <a:solidFill>
                  <a:schemeClr val="dk1"/>
                </a:solidFill>
                <a:highlight>
                  <a:srgbClr val="FFFFFF"/>
                </a:highlight>
              </a:rPr>
              <a:t>as they tended the land back into itself.</a:t>
            </a:r>
            <a:endParaRPr sz="1600" dirty="0">
              <a:solidFill>
                <a:schemeClr val="dk1"/>
              </a:solidFill>
              <a:highlight>
                <a:srgbClr val="FFFFFF"/>
              </a:highlight>
            </a:endParaRPr>
          </a:p>
          <a:p>
            <a:pPr marL="0" lvl="0" indent="0" rtl="0">
              <a:lnSpc>
                <a:spcPct val="115000"/>
              </a:lnSpc>
              <a:spcBef>
                <a:spcPts val="1100"/>
              </a:spcBef>
              <a:spcAft>
                <a:spcPts val="0"/>
              </a:spcAft>
              <a:buNone/>
            </a:pPr>
            <a:endParaRPr sz="1600" dirty="0">
              <a:solidFill>
                <a:schemeClr val="dk1"/>
              </a:solidFill>
              <a:highlight>
                <a:srgbClr val="FFFFFF"/>
              </a:highlight>
            </a:endParaRPr>
          </a:p>
          <a:p>
            <a:pPr marL="0" lvl="0" indent="0" rtl="0">
              <a:lnSpc>
                <a:spcPct val="115000"/>
              </a:lnSpc>
              <a:spcBef>
                <a:spcPts val="1100"/>
              </a:spcBef>
              <a:spcAft>
                <a:spcPts val="0"/>
              </a:spcAft>
              <a:buNone/>
            </a:pPr>
            <a:r>
              <a:rPr lang="en" sz="1600" dirty="0">
                <a:solidFill>
                  <a:schemeClr val="dk1"/>
                </a:solidFill>
                <a:highlight>
                  <a:srgbClr val="FFFFFF"/>
                </a:highlight>
              </a:rPr>
              <a:t>A chit of bone, the </a:t>
            </a:r>
            <a:r>
              <a:rPr lang="en" sz="1600" b="1" dirty="0">
                <a:solidFill>
                  <a:srgbClr val="E69138"/>
                </a:solidFill>
                <a:highlight>
                  <a:srgbClr val="FFFFFF"/>
                </a:highlight>
              </a:rPr>
              <a:t>china plate of a shoulder blade,</a:t>
            </a:r>
            <a:endParaRPr sz="1600" b="1" dirty="0">
              <a:solidFill>
                <a:srgbClr val="E69138"/>
              </a:solidFill>
              <a:highlight>
                <a:srgbClr val="FFFFFF"/>
              </a:highlight>
            </a:endParaRPr>
          </a:p>
          <a:p>
            <a:pPr marL="0" lvl="0" indent="0" rtl="0">
              <a:lnSpc>
                <a:spcPct val="115000"/>
              </a:lnSpc>
              <a:spcBef>
                <a:spcPts val="1100"/>
              </a:spcBef>
              <a:spcAft>
                <a:spcPts val="0"/>
              </a:spcAft>
              <a:buNone/>
            </a:pPr>
            <a:r>
              <a:rPr lang="en" sz="1600" dirty="0">
                <a:solidFill>
                  <a:schemeClr val="dk1"/>
                </a:solidFill>
                <a:highlight>
                  <a:srgbClr val="FFFFFF"/>
                </a:highlight>
              </a:rPr>
              <a:t>the relic of a finger, the blown</a:t>
            </a:r>
            <a:endParaRPr sz="1600" dirty="0">
              <a:solidFill>
                <a:schemeClr val="dk1"/>
              </a:solidFill>
              <a:highlight>
                <a:srgbClr val="FFFFFF"/>
              </a:highlight>
            </a:endParaRPr>
          </a:p>
          <a:p>
            <a:pPr marL="0" lvl="0" indent="0" rtl="0">
              <a:lnSpc>
                <a:spcPct val="115000"/>
              </a:lnSpc>
              <a:spcBef>
                <a:spcPts val="1100"/>
              </a:spcBef>
              <a:spcAft>
                <a:spcPts val="1100"/>
              </a:spcAft>
              <a:buNone/>
            </a:pPr>
            <a:r>
              <a:rPr lang="en" sz="1600" b="1" dirty="0">
                <a:solidFill>
                  <a:srgbClr val="6AA84F"/>
                </a:solidFill>
                <a:highlight>
                  <a:srgbClr val="FFFFFF"/>
                </a:highlight>
              </a:rPr>
              <a:t>and broken bird’s egg of a skull,</a:t>
            </a:r>
            <a:endParaRPr sz="1600" b="1" dirty="0">
              <a:solidFill>
                <a:srgbClr val="6AA84F"/>
              </a:solidFill>
              <a:highlight>
                <a:srgbClr val="FFFFFF"/>
              </a:highlight>
            </a:endParaRPr>
          </a:p>
        </p:txBody>
      </p:sp>
      <p:sp>
        <p:nvSpPr>
          <p:cNvPr id="72" name="Shape 72"/>
          <p:cNvSpPr txBox="1"/>
          <p:nvPr/>
        </p:nvSpPr>
        <p:spPr>
          <a:xfrm>
            <a:off x="0" y="1002733"/>
            <a:ext cx="2051720" cy="2068800"/>
          </a:xfrm>
          <a:prstGeom prst="rect">
            <a:avLst/>
          </a:prstGeom>
          <a:noFill/>
          <a:ln>
            <a:noFill/>
          </a:ln>
        </p:spPr>
        <p:txBody>
          <a:bodyPr spcFirstLastPara="1" wrap="square" lIns="91425" tIns="91425" rIns="91425" bIns="91425" anchor="t" anchorCtr="0">
            <a:noAutofit/>
          </a:bodyPr>
          <a:lstStyle/>
          <a:p>
            <a:pPr marL="457200" lvl="0" indent="-317500" rtl="0">
              <a:spcBef>
                <a:spcPts val="0"/>
              </a:spcBef>
              <a:spcAft>
                <a:spcPts val="0"/>
              </a:spcAft>
              <a:buClr>
                <a:srgbClr val="CC0000"/>
              </a:buClr>
              <a:buSzPts val="1400"/>
              <a:buAutoNum type="arabicPeriod"/>
            </a:pPr>
            <a:r>
              <a:rPr lang="en" b="1" dirty="0">
                <a:solidFill>
                  <a:srgbClr val="CC0000"/>
                </a:solidFill>
              </a:rPr>
              <a:t>What are the farmers finding? What could this symbolise? What effect does the alliteration have?</a:t>
            </a:r>
            <a:endParaRPr b="1" dirty="0">
              <a:solidFill>
                <a:srgbClr val="CC0000"/>
              </a:solidFill>
            </a:endParaRPr>
          </a:p>
        </p:txBody>
      </p:sp>
      <p:sp>
        <p:nvSpPr>
          <p:cNvPr id="73" name="Shape 73"/>
          <p:cNvSpPr txBox="1"/>
          <p:nvPr/>
        </p:nvSpPr>
        <p:spPr>
          <a:xfrm>
            <a:off x="7344350" y="482100"/>
            <a:ext cx="1557900" cy="2068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b="1">
                <a:solidFill>
                  <a:srgbClr val="1155CC"/>
                </a:solidFill>
              </a:rPr>
              <a:t>2. What effect does the adjective ‘wasted’ have?</a:t>
            </a:r>
            <a:endParaRPr b="1">
              <a:solidFill>
                <a:srgbClr val="1155CC"/>
              </a:solidFill>
            </a:endParaRPr>
          </a:p>
        </p:txBody>
      </p:sp>
      <p:sp>
        <p:nvSpPr>
          <p:cNvPr id="74" name="Shape 74"/>
          <p:cNvSpPr txBox="1"/>
          <p:nvPr/>
        </p:nvSpPr>
        <p:spPr>
          <a:xfrm>
            <a:off x="323528" y="3886400"/>
            <a:ext cx="1273572" cy="1719767"/>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b="1">
                <a:solidFill>
                  <a:srgbClr val="E69138"/>
                </a:solidFill>
              </a:rPr>
              <a:t>3. What does the metaphor suggest?</a:t>
            </a:r>
            <a:endParaRPr b="1">
              <a:solidFill>
                <a:srgbClr val="E69138"/>
              </a:solidFill>
            </a:endParaRPr>
          </a:p>
        </p:txBody>
      </p:sp>
      <p:sp>
        <p:nvSpPr>
          <p:cNvPr id="75" name="Shape 75"/>
          <p:cNvSpPr txBox="1"/>
          <p:nvPr/>
        </p:nvSpPr>
        <p:spPr>
          <a:xfrm>
            <a:off x="5655023" y="4227056"/>
            <a:ext cx="1687902" cy="1688953"/>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dirty="0">
                <a:solidFill>
                  <a:srgbClr val="6AA84F"/>
                </a:solidFill>
              </a:rPr>
              <a:t>4. What does the metaphor suggest?</a:t>
            </a:r>
            <a:endParaRPr b="1" dirty="0">
              <a:solidFill>
                <a:srgbClr val="6AA84F"/>
              </a:solidFill>
            </a:endParaRPr>
          </a:p>
        </p:txBody>
      </p:sp>
      <p:sp>
        <p:nvSpPr>
          <p:cNvPr id="2" name="TextBox 1">
            <a:extLst>
              <a:ext uri="{FF2B5EF4-FFF2-40B4-BE49-F238E27FC236}">
                <a16:creationId xmlns:a16="http://schemas.microsoft.com/office/drawing/2014/main" id="{749F789E-5ACB-4E6F-BC80-83C805DE0FEB}"/>
              </a:ext>
            </a:extLst>
          </p:cNvPr>
          <p:cNvSpPr txBox="1"/>
          <p:nvPr/>
        </p:nvSpPr>
        <p:spPr>
          <a:xfrm>
            <a:off x="539552" y="260648"/>
            <a:ext cx="3888432" cy="646331"/>
          </a:xfrm>
          <a:prstGeom prst="rect">
            <a:avLst/>
          </a:prstGeom>
          <a:noFill/>
        </p:spPr>
        <p:txBody>
          <a:bodyPr wrap="square" rtlCol="0">
            <a:spAutoFit/>
          </a:bodyPr>
          <a:lstStyle/>
          <a:p>
            <a:r>
              <a:rPr lang="en-GB" dirty="0">
                <a:solidFill>
                  <a:srgbClr val="FF0000"/>
                </a:solidFill>
              </a:rPr>
              <a:t>Check your annotations and answer the questions on the following slides.</a:t>
            </a:r>
          </a:p>
        </p:txBody>
      </p:sp>
    </p:spTree>
    <p:extLst>
      <p:ext uri="{BB962C8B-B14F-4D97-AF65-F5344CB8AC3E}">
        <p14:creationId xmlns:p14="http://schemas.microsoft.com/office/powerpoint/2010/main" val="1146175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p:nvPr/>
        </p:nvSpPr>
        <p:spPr>
          <a:xfrm>
            <a:off x="1923600" y="1005600"/>
            <a:ext cx="7220400" cy="40000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a:solidFill>
                  <a:schemeClr val="dk1"/>
                </a:solidFill>
                <a:highlight>
                  <a:srgbClr val="FFFFFF"/>
                </a:highlight>
              </a:rPr>
              <a:t>all mimicked now in flint, breaking blue in white</a:t>
            </a:r>
            <a:endParaRPr>
              <a:solidFill>
                <a:schemeClr val="dk1"/>
              </a:solidFill>
              <a:highlight>
                <a:srgbClr val="FFFFFF"/>
              </a:highlight>
            </a:endParaRPr>
          </a:p>
          <a:p>
            <a:pPr marL="0" lvl="0" indent="0" rtl="0">
              <a:lnSpc>
                <a:spcPct val="115000"/>
              </a:lnSpc>
              <a:spcBef>
                <a:spcPts val="1100"/>
              </a:spcBef>
              <a:spcAft>
                <a:spcPts val="0"/>
              </a:spcAft>
              <a:buNone/>
            </a:pPr>
            <a:r>
              <a:rPr lang="en" b="1">
                <a:solidFill>
                  <a:srgbClr val="CC0000"/>
                </a:solidFill>
                <a:highlight>
                  <a:srgbClr val="FFFFFF"/>
                </a:highlight>
              </a:rPr>
              <a:t>across this field where they were told to walk, not run,</a:t>
            </a:r>
            <a:endParaRPr b="1">
              <a:solidFill>
                <a:srgbClr val="CC0000"/>
              </a:solidFill>
              <a:highlight>
                <a:srgbClr val="FFFFFF"/>
              </a:highlight>
            </a:endParaRPr>
          </a:p>
          <a:p>
            <a:pPr marL="0" lvl="0" indent="0" rtl="0">
              <a:lnSpc>
                <a:spcPct val="115000"/>
              </a:lnSpc>
              <a:spcBef>
                <a:spcPts val="1100"/>
              </a:spcBef>
              <a:spcAft>
                <a:spcPts val="0"/>
              </a:spcAft>
              <a:buNone/>
            </a:pPr>
            <a:r>
              <a:rPr lang="en">
                <a:solidFill>
                  <a:schemeClr val="dk1"/>
                </a:solidFill>
                <a:highlight>
                  <a:srgbClr val="FFFFFF"/>
                </a:highlight>
              </a:rPr>
              <a:t>towards the wood and its </a:t>
            </a:r>
            <a:r>
              <a:rPr lang="en" b="1">
                <a:solidFill>
                  <a:srgbClr val="1155CC"/>
                </a:solidFill>
                <a:highlight>
                  <a:srgbClr val="FFFFFF"/>
                </a:highlight>
              </a:rPr>
              <a:t>nesting machine guns.</a:t>
            </a:r>
            <a:endParaRPr b="1">
              <a:solidFill>
                <a:srgbClr val="1155CC"/>
              </a:solidFill>
              <a:highlight>
                <a:srgbClr val="FFFFFF"/>
              </a:highlight>
            </a:endParaRPr>
          </a:p>
          <a:p>
            <a:pPr marL="0" lvl="0" indent="0" rtl="0">
              <a:lnSpc>
                <a:spcPct val="115000"/>
              </a:lnSpc>
              <a:spcBef>
                <a:spcPts val="1100"/>
              </a:spcBef>
              <a:spcAft>
                <a:spcPts val="0"/>
              </a:spcAft>
              <a:buNone/>
            </a:pPr>
            <a:endParaRPr>
              <a:solidFill>
                <a:schemeClr val="dk1"/>
              </a:solidFill>
              <a:highlight>
                <a:srgbClr val="FFFFFF"/>
              </a:highlight>
            </a:endParaRPr>
          </a:p>
          <a:p>
            <a:pPr marL="0" lvl="0" indent="0" rtl="0">
              <a:lnSpc>
                <a:spcPct val="115000"/>
              </a:lnSpc>
              <a:spcBef>
                <a:spcPts val="1100"/>
              </a:spcBef>
              <a:spcAft>
                <a:spcPts val="0"/>
              </a:spcAft>
              <a:buNone/>
            </a:pPr>
            <a:r>
              <a:rPr lang="en">
                <a:solidFill>
                  <a:schemeClr val="dk1"/>
                </a:solidFill>
                <a:highlight>
                  <a:srgbClr val="FFFFFF"/>
                </a:highlight>
              </a:rPr>
              <a:t>And even now the earth stands sentinel,</a:t>
            </a:r>
            <a:endParaRPr>
              <a:solidFill>
                <a:schemeClr val="dk1"/>
              </a:solidFill>
              <a:highlight>
                <a:srgbClr val="FFFFFF"/>
              </a:highlight>
            </a:endParaRPr>
          </a:p>
          <a:p>
            <a:pPr marL="0" lvl="0" indent="0" rtl="0">
              <a:lnSpc>
                <a:spcPct val="115000"/>
              </a:lnSpc>
              <a:spcBef>
                <a:spcPts val="1100"/>
              </a:spcBef>
              <a:spcAft>
                <a:spcPts val="0"/>
              </a:spcAft>
              <a:buNone/>
            </a:pPr>
            <a:r>
              <a:rPr lang="en">
                <a:solidFill>
                  <a:schemeClr val="dk1"/>
                </a:solidFill>
                <a:highlight>
                  <a:srgbClr val="FFFFFF"/>
                </a:highlight>
              </a:rPr>
              <a:t>reaching back into itself </a:t>
            </a:r>
            <a:r>
              <a:rPr lang="en" b="1">
                <a:solidFill>
                  <a:srgbClr val="E69138"/>
                </a:solidFill>
                <a:highlight>
                  <a:srgbClr val="FFFFFF"/>
                </a:highlight>
              </a:rPr>
              <a:t>for reminders of what happened</a:t>
            </a:r>
            <a:endParaRPr b="1">
              <a:solidFill>
                <a:srgbClr val="E69138"/>
              </a:solidFill>
              <a:highlight>
                <a:srgbClr val="FFFFFF"/>
              </a:highlight>
            </a:endParaRPr>
          </a:p>
          <a:p>
            <a:pPr marL="0" lvl="0" indent="0" rtl="0">
              <a:lnSpc>
                <a:spcPct val="115000"/>
              </a:lnSpc>
              <a:spcBef>
                <a:spcPts val="1100"/>
              </a:spcBef>
              <a:spcAft>
                <a:spcPts val="1100"/>
              </a:spcAft>
              <a:buNone/>
            </a:pPr>
            <a:r>
              <a:rPr lang="en" b="1">
                <a:solidFill>
                  <a:srgbClr val="6AA84F"/>
                </a:solidFill>
                <a:highlight>
                  <a:srgbClr val="FFFFFF"/>
                </a:highlight>
              </a:rPr>
              <a:t>like a wound working a foreign body to the surface of the skin.</a:t>
            </a:r>
            <a:endParaRPr b="1">
              <a:solidFill>
                <a:srgbClr val="6AA84F"/>
              </a:solidFill>
              <a:highlight>
                <a:srgbClr val="FFFFFF"/>
              </a:highlight>
            </a:endParaRPr>
          </a:p>
        </p:txBody>
      </p:sp>
      <p:sp>
        <p:nvSpPr>
          <p:cNvPr id="81" name="Shape 81"/>
          <p:cNvSpPr txBox="1"/>
          <p:nvPr/>
        </p:nvSpPr>
        <p:spPr>
          <a:xfrm>
            <a:off x="68024" y="515100"/>
            <a:ext cx="1855575" cy="2068800"/>
          </a:xfrm>
          <a:prstGeom prst="rect">
            <a:avLst/>
          </a:prstGeom>
          <a:noFill/>
          <a:ln>
            <a:noFill/>
          </a:ln>
        </p:spPr>
        <p:txBody>
          <a:bodyPr spcFirstLastPara="1" wrap="square" lIns="91425" tIns="91425" rIns="91425" bIns="91425" anchor="t" anchorCtr="0">
            <a:noAutofit/>
          </a:bodyPr>
          <a:lstStyle/>
          <a:p>
            <a:pPr marL="457200" lvl="0" indent="-317500" rtl="0">
              <a:spcBef>
                <a:spcPts val="0"/>
              </a:spcBef>
              <a:spcAft>
                <a:spcPts val="0"/>
              </a:spcAft>
              <a:buClr>
                <a:srgbClr val="CC0000"/>
              </a:buClr>
              <a:buSzPts val="1400"/>
              <a:buAutoNum type="arabicPeriod"/>
            </a:pPr>
            <a:r>
              <a:rPr lang="en" b="1" dirty="0">
                <a:solidFill>
                  <a:srgbClr val="CC0000"/>
                </a:solidFill>
              </a:rPr>
              <a:t>What does this imperative suggest about how the soldiers died?</a:t>
            </a:r>
            <a:endParaRPr b="1" dirty="0">
              <a:solidFill>
                <a:srgbClr val="CC0000"/>
              </a:solidFill>
            </a:endParaRPr>
          </a:p>
        </p:txBody>
      </p:sp>
      <p:sp>
        <p:nvSpPr>
          <p:cNvPr id="82" name="Shape 82"/>
          <p:cNvSpPr txBox="1"/>
          <p:nvPr/>
        </p:nvSpPr>
        <p:spPr>
          <a:xfrm>
            <a:off x="7195975" y="300733"/>
            <a:ext cx="1551600" cy="2753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b="1">
                <a:solidFill>
                  <a:srgbClr val="1155CC"/>
                </a:solidFill>
              </a:rPr>
              <a:t>2. What effect does the juxtaposition have?</a:t>
            </a:r>
            <a:endParaRPr b="1">
              <a:solidFill>
                <a:srgbClr val="1155CC"/>
              </a:solidFill>
            </a:endParaRPr>
          </a:p>
        </p:txBody>
      </p:sp>
      <p:sp>
        <p:nvSpPr>
          <p:cNvPr id="83" name="Shape 83"/>
          <p:cNvSpPr txBox="1"/>
          <p:nvPr/>
        </p:nvSpPr>
        <p:spPr>
          <a:xfrm>
            <a:off x="121500" y="3405400"/>
            <a:ext cx="1650600" cy="2068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rgbClr val="E69138"/>
                </a:solidFill>
              </a:rPr>
              <a:t>3. What does the land become?</a:t>
            </a:r>
            <a:endParaRPr b="1">
              <a:solidFill>
                <a:srgbClr val="E69138"/>
              </a:solidFill>
            </a:endParaRPr>
          </a:p>
        </p:txBody>
      </p:sp>
      <p:sp>
        <p:nvSpPr>
          <p:cNvPr id="84" name="Shape 84"/>
          <p:cNvSpPr txBox="1"/>
          <p:nvPr/>
        </p:nvSpPr>
        <p:spPr>
          <a:xfrm>
            <a:off x="5533800" y="4548000"/>
            <a:ext cx="2119919" cy="1852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b="1" dirty="0">
                <a:solidFill>
                  <a:srgbClr val="6AA84F"/>
                </a:solidFill>
              </a:rPr>
              <a:t>4. What is the double meaning of ‘foreign’? What does this suggest about the bodies?</a:t>
            </a:r>
            <a:endParaRPr b="1" dirty="0">
              <a:solidFill>
                <a:srgbClr val="6AA84F"/>
              </a:solidFill>
            </a:endParaRPr>
          </a:p>
        </p:txBody>
      </p:sp>
    </p:spTree>
    <p:extLst>
      <p:ext uri="{BB962C8B-B14F-4D97-AF65-F5344CB8AC3E}">
        <p14:creationId xmlns:p14="http://schemas.microsoft.com/office/powerpoint/2010/main" val="11487977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2394</Words>
  <Application>Microsoft Office PowerPoint</Application>
  <PresentationFormat>On-screen Show (4:3)</PresentationFormat>
  <Paragraphs>256</Paragraphs>
  <Slides>14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 BERKLEY</vt:lpstr>
      <vt:lpstr>Arial</vt:lpstr>
      <vt:lpstr>Calibri</vt:lpstr>
      <vt:lpstr>Century Gothic</vt:lpstr>
      <vt:lpstr>Comic Sans MS</vt:lpstr>
      <vt:lpstr>Eras Bold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dc:creator>
  <cp:lastModifiedBy>Beverley Graham</cp:lastModifiedBy>
  <cp:revision>14</cp:revision>
  <dcterms:created xsi:type="dcterms:W3CDTF">2019-08-27T09:35:47Z</dcterms:created>
  <dcterms:modified xsi:type="dcterms:W3CDTF">2020-09-20T09:45:01Z</dcterms:modified>
</cp:coreProperties>
</file>