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4" r:id="rId4"/>
    <p:sldId id="265" r:id="rId5"/>
    <p:sldId id="266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DC863-87AD-4234-849F-110119AE4580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7EE02-687E-4DBF-A3F9-5B3D4786F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763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Direct students to the fact that this is a paradox and explain why to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EFDEC-4E98-4851-8C3E-B0D55B5DD90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439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could be used as a homework task.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EFDEC-4E98-4851-8C3E-B0D55B5DD90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136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BCF4A-AFF8-456F-8E41-5D33676B0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7E2095-9DD2-4DFF-A2C8-0E4C728D4D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C7961-B18A-4495-8866-B9F00BE71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0F79-0C22-4592-9371-6D4F56708994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36F31-2F21-4FBE-947D-9845CE540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E4216-2A46-4F9C-830F-08E5597F1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BFBD-814F-4B48-9FC4-0EB209BD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98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98CF0-3651-4504-8797-2FBF4367D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518A84-0959-4B2A-81D2-8E4AC1589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51A59-FD2D-4214-B41F-5B6D3A2F1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0F79-0C22-4592-9371-6D4F56708994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2144F-410E-4A6F-8AFC-4613279C3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64A56-6883-4BA6-B771-13744621D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BFBD-814F-4B48-9FC4-0EB209BD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77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F44C4E-753F-4CB1-9C0F-2D017F24A2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721A9A-C09E-44B5-A729-5849D4E84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F6E52-3685-485C-B024-C52FBFE9C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0F79-0C22-4592-9371-6D4F56708994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0C312-9C58-4744-8740-09C2388C2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6B7AF-FA0A-4EE7-984D-7E4F99F9A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BFBD-814F-4B48-9FC4-0EB209BD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947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77D43-33D0-4FFE-9624-FBEF50DE3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3E6DD-F7E8-44FE-B562-C02914803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72241-6546-4237-AF6C-6A16AF828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0F79-0C22-4592-9371-6D4F56708994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D47BC-B103-4275-97D2-C4A3FA449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F738A-805E-4C5B-9D0B-B1DD0B55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BFBD-814F-4B48-9FC4-0EB209BD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43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AF7EA-4D54-4BE6-92D0-4F203357A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22B624-4038-400B-991D-CB93A5720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FDC32-2DE6-4EEE-AF79-F641ABDB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0F79-0C22-4592-9371-6D4F56708994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B4E88-850A-49A3-8DFB-4AED83681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1D1B8-DAFB-4814-A55C-2E60C4F1D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BFBD-814F-4B48-9FC4-0EB209BD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78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6A36A-E25A-42F2-A566-BF742AB7B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22BD7-C90B-45A3-A15E-B12AAC777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3F7054-D149-4DD8-9995-05A1CB967A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9D31A-62A1-47CF-91DF-046399B90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0F79-0C22-4592-9371-6D4F56708994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279C22-D37E-4586-A56A-0858ED0CD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08051-B39D-47A2-8EDD-BD28D59A6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BFBD-814F-4B48-9FC4-0EB209BD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898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4C0A6-94D4-465B-A1BC-5872DBC79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73EAC6-8FC6-4090-9CDF-62F41E327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248026-2C9F-4074-A5B7-D4C2CFCF1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2F995F-428E-453D-9C22-16FE58922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0943AA-C052-458D-9B15-CDB635EFA8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3DEFC2-184F-4D43-9C1F-D5158B1BC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0F79-0C22-4592-9371-6D4F56708994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96D4B-76A1-4BEA-8199-FEBA1C2FE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326BE2-DAED-4AE1-A42E-3A26D19E0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BFBD-814F-4B48-9FC4-0EB209BD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830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CEBEB-D43C-45E3-ACDE-70E097437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04C352-75CD-477C-AA5F-FE50DAFDA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0F79-0C22-4592-9371-6D4F56708994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DBC7BD-20E3-40AA-A978-AB8AEEBC8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3D6023-C001-4A6D-8B9D-3C78A5F7E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BFBD-814F-4B48-9FC4-0EB209BD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94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A90022-8BC8-4CA5-9E4A-2BE7DC64E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0F79-0C22-4592-9371-6D4F56708994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0BD9AE-A953-4E86-AD8A-3DEFBB2F8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BF6F12-7AE9-4DC5-B733-0CAACF0D6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BFBD-814F-4B48-9FC4-0EB209BD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358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6DB81-DE02-4BC5-BF60-6C511A667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F3387-C908-4045-93A0-E58025D32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DA1D80-4A3E-43F1-BAE6-29491D201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47C222-7E46-4F99-A1B0-66AEFAF4E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0F79-0C22-4592-9371-6D4F56708994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2C866-42EE-447E-8232-86BE6DBAA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ED2032-0816-4922-BA73-20497F928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BFBD-814F-4B48-9FC4-0EB209BD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05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E4E67-D83F-4CD1-8FBC-5410C2228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BE8C4B-0D33-44BE-8934-9B6659B54E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16C471-4532-4A6E-BBA0-B6589788A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9B575-87BB-4CA8-B642-5328D1413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0F79-0C22-4592-9371-6D4F56708994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BE5B9-F26F-4544-B271-218E1CD39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9AD58-470C-45E0-BD0A-92CCC2EF4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BFBD-814F-4B48-9FC4-0EB209BD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89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A459BA-9A39-41C3-AFF9-EE807CAAB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60AC0-1A48-476C-94FB-A18F540E0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05EE7-271A-403B-9A05-5E0426835D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C0F79-0C22-4592-9371-6D4F56708994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59806-7486-4457-950A-E5E8BB7E66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38EFA-BF37-4282-994B-5E0DD69E47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3BFBD-814F-4B48-9FC4-0EB209BD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41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2B4CC-88F2-49E2-A8B6-56B8A6824E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92B225-E85A-4E9A-AC9F-A0CDAEF5AC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624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592" y="0"/>
            <a:ext cx="7620000" cy="836712"/>
          </a:xfrm>
        </p:spPr>
        <p:txBody>
          <a:bodyPr/>
          <a:lstStyle/>
          <a:p>
            <a:r>
              <a:rPr lang="en-GB" dirty="0"/>
              <a:t>Act 1 Scene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2586" y="692696"/>
            <a:ext cx="8568952" cy="2044824"/>
          </a:xfrm>
        </p:spPr>
        <p:txBody>
          <a:bodyPr>
            <a:noAutofit/>
          </a:bodyPr>
          <a:lstStyle/>
          <a:p>
            <a:r>
              <a:rPr lang="en-GB" dirty="0"/>
              <a:t>What predictions do the three Witches make? Draw a template in your book like the one below and copy each quotation into each box.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6" y="2204864"/>
            <a:ext cx="7632848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/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3291497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9616" y="1196752"/>
            <a:ext cx="7620000" cy="4800600"/>
          </a:xfrm>
        </p:spPr>
        <p:txBody>
          <a:bodyPr>
            <a:normAutofit lnSpcReduction="10000"/>
          </a:bodyPr>
          <a:lstStyle/>
          <a:p>
            <a:r>
              <a:rPr lang="en-GB" sz="4000" dirty="0"/>
              <a:t>How does Macbeth feel when he hears the predictions? </a:t>
            </a:r>
          </a:p>
          <a:p>
            <a:r>
              <a:rPr lang="en-GB" sz="4000" dirty="0"/>
              <a:t>How does Banquo feel when he hears the predictions for Macbeth?</a:t>
            </a:r>
          </a:p>
          <a:p>
            <a:r>
              <a:rPr lang="en-GB" sz="4000" dirty="0"/>
              <a:t>What do the witches predict for Banquo? What do they mean in modern terms?</a:t>
            </a:r>
            <a:br>
              <a:rPr lang="en-GB" sz="4000" dirty="0"/>
            </a:br>
            <a:r>
              <a:rPr lang="en-GB" sz="4000" dirty="0"/>
              <a:t>	Whose predictions are better?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52400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000" dirty="0">
                <a:solidFill>
                  <a:prstClr val="white"/>
                </a:solidFill>
              </a:rPr>
              <a:t>Extension task</a:t>
            </a:r>
          </a:p>
        </p:txBody>
      </p:sp>
    </p:spTree>
    <p:extLst>
      <p:ext uri="{BB962C8B-B14F-4D97-AF65-F5344CB8AC3E}">
        <p14:creationId xmlns:p14="http://schemas.microsoft.com/office/powerpoint/2010/main" val="290275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0" y="-5988"/>
            <a:ext cx="8532440" cy="686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31904" y="3284984"/>
            <a:ext cx="5320680" cy="3312368"/>
          </a:xfr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/>
            <a:r>
              <a:rPr lang="en-GB" sz="4800" b="1" dirty="0">
                <a:solidFill>
                  <a:schemeClr val="tx1"/>
                </a:solidFill>
              </a:rPr>
              <a:t>LO: To develop an understanding of Macbeth’s character when he meets the Witches.</a:t>
            </a:r>
          </a:p>
          <a:p>
            <a:pPr algn="l"/>
            <a:r>
              <a:rPr lang="en-GB" sz="4800" b="1" dirty="0">
                <a:solidFill>
                  <a:schemeClr val="tx1"/>
                </a:solidFill>
              </a:rPr>
              <a:t>ST: I can examine the influence the Witches have on Macbeth.</a:t>
            </a:r>
          </a:p>
          <a:p>
            <a:pPr algn="l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0"/>
            <a:ext cx="683568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dirty="0"/>
              <a:t>Learning content</a:t>
            </a:r>
          </a:p>
        </p:txBody>
      </p:sp>
    </p:spTree>
    <p:extLst>
      <p:ext uri="{BB962C8B-B14F-4D97-AF65-F5344CB8AC3E}">
        <p14:creationId xmlns:p14="http://schemas.microsoft.com/office/powerpoint/2010/main" val="2032921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817" y="260648"/>
            <a:ext cx="8229600" cy="114300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GB" sz="8000" dirty="0"/>
              <a:t>3 – 2 - 1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584" y="1600201"/>
            <a:ext cx="8136904" cy="452596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GB" sz="4800" dirty="0"/>
              <a:t>Name 3 things about the setting</a:t>
            </a:r>
          </a:p>
          <a:p>
            <a:r>
              <a:rPr lang="en-GB" sz="4800" dirty="0"/>
              <a:t>Name 2 things that Witches could supposedly do</a:t>
            </a:r>
          </a:p>
          <a:p>
            <a:r>
              <a:rPr lang="en-GB" sz="4800" dirty="0"/>
              <a:t>Name 1 thing about Macbeth's reputation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0" y="0"/>
            <a:ext cx="683568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dirty="0"/>
              <a:t>DO NOW!</a:t>
            </a:r>
          </a:p>
        </p:txBody>
      </p:sp>
    </p:spTree>
    <p:extLst>
      <p:ext uri="{BB962C8B-B14F-4D97-AF65-F5344CB8AC3E}">
        <p14:creationId xmlns:p14="http://schemas.microsoft.com/office/powerpoint/2010/main" val="493381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801" y="0"/>
            <a:ext cx="917575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9029" y="0"/>
            <a:ext cx="8229600" cy="1143000"/>
          </a:xfrm>
        </p:spPr>
        <p:txBody>
          <a:bodyPr/>
          <a:lstStyle/>
          <a:p>
            <a:r>
              <a:rPr lang="en-GB" dirty="0"/>
              <a:t>Match the word to the definition.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0555" y="908720"/>
            <a:ext cx="8388424" cy="3268960"/>
          </a:xfrm>
        </p:spPr>
        <p:txBody>
          <a:bodyPr>
            <a:noAutofit/>
          </a:bodyPr>
          <a:lstStyle/>
          <a:p>
            <a:r>
              <a:rPr lang="en-GB" sz="2400" b="1" dirty="0"/>
              <a:t>_____________ a man, often the chief of a clan, who held land from a Scottish king. </a:t>
            </a:r>
          </a:p>
          <a:p>
            <a:r>
              <a:rPr lang="en-GB" sz="2400" b="1" dirty="0"/>
              <a:t>_________  a seemingly absurd or contradictory statement or proposition which when investigated may prove to be well founded or true.</a:t>
            </a:r>
          </a:p>
          <a:p>
            <a:r>
              <a:rPr lang="en-GB" sz="2400" b="1" dirty="0"/>
              <a:t>__________ say that (a specified thing) will happen in the future.</a:t>
            </a:r>
          </a:p>
          <a:p>
            <a:r>
              <a:rPr lang="en-GB" sz="2400" b="1" dirty="0"/>
              <a:t>____________  praise (someone or something) enthusiastically.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>
                <a:solidFill>
                  <a:prstClr val="white"/>
                </a:solidFill>
              </a:rPr>
              <a:t>Unlocking vocabulary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750452" y="4788202"/>
            <a:ext cx="7416824" cy="158417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prstClr val="white"/>
                </a:solidFill>
              </a:rPr>
              <a:t>Hail      Prophesy</a:t>
            </a:r>
          </a:p>
          <a:p>
            <a:pPr algn="ctr"/>
            <a:r>
              <a:rPr lang="en-GB" sz="4800" dirty="0">
                <a:solidFill>
                  <a:prstClr val="white"/>
                </a:solidFill>
              </a:rPr>
              <a:t>Thane     Paradox</a:t>
            </a:r>
          </a:p>
        </p:txBody>
      </p:sp>
    </p:spTree>
    <p:extLst>
      <p:ext uri="{BB962C8B-B14F-4D97-AF65-F5344CB8AC3E}">
        <p14:creationId xmlns:p14="http://schemas.microsoft.com/office/powerpoint/2010/main" val="2524931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-6350"/>
            <a:ext cx="9182100" cy="687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600" y="116632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Answers! Please give yourself a tick 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>
                <a:solidFill>
                  <a:prstClr val="white"/>
                </a:solidFill>
              </a:rPr>
              <a:t>Unlocking vocabulary</a:t>
            </a:r>
          </a:p>
        </p:txBody>
      </p:sp>
      <p:pic>
        <p:nvPicPr>
          <p:cNvPr id="1026" name="Picture 2" descr="C:\Users\Deb\AppData\Local\Microsoft\Windows\Temporary Internet Files\Content.IE5\P66F28V0\Kliponious-green-tick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2" y="620689"/>
            <a:ext cx="1152128" cy="100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424724" y="1484785"/>
            <a:ext cx="8229600" cy="4525963"/>
          </a:xfrm>
        </p:spPr>
        <p:txBody>
          <a:bodyPr>
            <a:noAutofit/>
          </a:bodyPr>
          <a:lstStyle/>
          <a:p>
            <a:r>
              <a:rPr lang="en-GB" b="1" u="sng" dirty="0">
                <a:solidFill>
                  <a:srgbClr val="00B050"/>
                </a:solidFill>
              </a:rPr>
              <a:t>Thane</a:t>
            </a:r>
            <a:r>
              <a:rPr lang="en-GB" b="1" dirty="0">
                <a:solidFill>
                  <a:schemeClr val="tx1"/>
                </a:solidFill>
              </a:rPr>
              <a:t> a man, often the chief of a clan, who held land from a Scottish king. </a:t>
            </a:r>
          </a:p>
          <a:p>
            <a:r>
              <a:rPr lang="en-GB" b="1" u="sng" dirty="0">
                <a:solidFill>
                  <a:srgbClr val="00B050"/>
                </a:solidFill>
              </a:rPr>
              <a:t>Paradox</a:t>
            </a:r>
            <a:r>
              <a:rPr lang="en-GB" b="1" dirty="0">
                <a:solidFill>
                  <a:schemeClr val="tx1"/>
                </a:solidFill>
              </a:rPr>
              <a:t>  a seemingly absurd or contradictory statement or proposition which when investigated may prove to be well founded or true.</a:t>
            </a:r>
          </a:p>
          <a:p>
            <a:r>
              <a:rPr lang="en-GB" b="1" u="sng" dirty="0">
                <a:solidFill>
                  <a:srgbClr val="00B050"/>
                </a:solidFill>
              </a:rPr>
              <a:t>Prophesy</a:t>
            </a:r>
            <a:r>
              <a:rPr lang="en-GB" b="1" dirty="0">
                <a:solidFill>
                  <a:schemeClr val="tx1"/>
                </a:solidFill>
              </a:rPr>
              <a:t> say that (a specified thing) will happen in the future.</a:t>
            </a:r>
          </a:p>
          <a:p>
            <a:r>
              <a:rPr lang="en-GB" b="1" u="sng" dirty="0">
                <a:solidFill>
                  <a:srgbClr val="00B050"/>
                </a:solidFill>
              </a:rPr>
              <a:t>Hail</a:t>
            </a:r>
            <a:r>
              <a:rPr lang="en-GB" b="1" dirty="0">
                <a:solidFill>
                  <a:schemeClr val="tx1"/>
                </a:solidFill>
              </a:rPr>
              <a:t>  praise (someone or something) enthusiastically.</a:t>
            </a:r>
          </a:p>
        </p:txBody>
      </p:sp>
    </p:spTree>
    <p:extLst>
      <p:ext uri="{BB962C8B-B14F-4D97-AF65-F5344CB8AC3E}">
        <p14:creationId xmlns:p14="http://schemas.microsoft.com/office/powerpoint/2010/main" val="305218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cache6.allposters.com/LRG/29/2936/3SARD00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41" y="2348880"/>
            <a:ext cx="5856651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Readers Theatre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following roles need to be read :</a:t>
            </a:r>
          </a:p>
          <a:p>
            <a:pPr lvl="1"/>
            <a:r>
              <a:rPr lang="en-GB" dirty="0"/>
              <a:t>Macbeth</a:t>
            </a:r>
          </a:p>
          <a:p>
            <a:pPr lvl="1"/>
            <a:r>
              <a:rPr lang="en-GB" dirty="0"/>
              <a:t>Banquo</a:t>
            </a:r>
          </a:p>
          <a:p>
            <a:pPr lvl="1"/>
            <a:r>
              <a:rPr lang="en-GB" dirty="0"/>
              <a:t>First Witch</a:t>
            </a:r>
          </a:p>
          <a:p>
            <a:pPr lvl="1"/>
            <a:r>
              <a:rPr lang="en-GB" dirty="0"/>
              <a:t>Second Witch </a:t>
            </a:r>
          </a:p>
          <a:p>
            <a:pPr lvl="1"/>
            <a:r>
              <a:rPr lang="en-GB" dirty="0"/>
              <a:t>Third Witch</a:t>
            </a:r>
          </a:p>
          <a:p>
            <a:pPr lvl="1"/>
            <a:r>
              <a:rPr lang="en-GB" dirty="0"/>
              <a:t>Ross</a:t>
            </a:r>
          </a:p>
          <a:p>
            <a:pPr lvl="1"/>
            <a:r>
              <a:rPr lang="en-GB" dirty="0"/>
              <a:t>Angus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33600" y="427038"/>
            <a:ext cx="8229600" cy="1143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prstClr val="black"/>
                </a:solidFill>
              </a:rPr>
              <a:t>Task: Read Act 1 Scene 3,</a:t>
            </a:r>
          </a:p>
          <a:p>
            <a:r>
              <a:rPr lang="en-GB" dirty="0">
                <a:solidFill>
                  <a:prstClr val="black"/>
                </a:solidFill>
              </a:rPr>
              <a:t>let’s have some volunteer readers!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000" dirty="0">
                <a:solidFill>
                  <a:prstClr val="white"/>
                </a:solidFill>
              </a:rPr>
              <a:t>Reading task</a:t>
            </a:r>
          </a:p>
        </p:txBody>
      </p:sp>
    </p:spTree>
    <p:extLst>
      <p:ext uri="{BB962C8B-B14F-4D97-AF65-F5344CB8AC3E}">
        <p14:creationId xmlns:p14="http://schemas.microsoft.com/office/powerpoint/2010/main" val="2330604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Thinking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340769"/>
            <a:ext cx="8229600" cy="4525963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r>
              <a:rPr lang="en-GB" dirty="0"/>
              <a:t>At the end of Act 1, scene 1 the witches say ‘</a:t>
            </a:r>
            <a:r>
              <a:rPr lang="en-GB" i="1" dirty="0"/>
              <a:t>Fair is foul, and foul is fair. Hover through the fog and filthy air</a:t>
            </a:r>
            <a:r>
              <a:rPr lang="en-GB" dirty="0"/>
              <a:t>’.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Similarly, Macbeth enters the play saying ‘</a:t>
            </a:r>
            <a:r>
              <a:rPr lang="en-GB" i="1" dirty="0"/>
              <a:t>So foul and fair a day I have not seen</a:t>
            </a:r>
            <a:r>
              <a:rPr lang="en-GB" dirty="0"/>
              <a:t>’.</a:t>
            </a:r>
            <a:br>
              <a:rPr lang="en-GB" dirty="0"/>
            </a:br>
            <a:br>
              <a:rPr lang="en-GB" dirty="0"/>
            </a:br>
            <a:r>
              <a:rPr lang="en-GB" sz="7200" dirty="0"/>
              <a:t>Why?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/>
              <a:t>Thinking task</a:t>
            </a:r>
          </a:p>
        </p:txBody>
      </p:sp>
    </p:spTree>
    <p:extLst>
      <p:ext uri="{BB962C8B-B14F-4D97-AF65-F5344CB8AC3E}">
        <p14:creationId xmlns:p14="http://schemas.microsoft.com/office/powerpoint/2010/main" val="15849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GB" dirty="0"/>
              <a:t>Dramatic Irony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128" y="1772817"/>
            <a:ext cx="4762872" cy="4625609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 dirty="0"/>
              <a:t>When the audience knows something that one or more characters does not.</a:t>
            </a:r>
          </a:p>
          <a:p>
            <a:r>
              <a:rPr lang="en-GB" dirty="0"/>
              <a:t>How are the witches predictions to Macbeth an example of dramatic irony?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0807" y="2411582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52400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000" dirty="0">
                <a:solidFill>
                  <a:prstClr val="white"/>
                </a:solidFill>
              </a:rPr>
              <a:t>Consolidating knowledge</a:t>
            </a:r>
          </a:p>
        </p:txBody>
      </p:sp>
    </p:spTree>
    <p:extLst>
      <p:ext uri="{BB962C8B-B14F-4D97-AF65-F5344CB8AC3E}">
        <p14:creationId xmlns:p14="http://schemas.microsoft.com/office/powerpoint/2010/main" val="373253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eventyrants.com/wp-content/gallery/macbeth/macbeth_0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282" y="188640"/>
            <a:ext cx="316835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635" y="233772"/>
            <a:ext cx="5982570" cy="1143000"/>
          </a:xfrm>
        </p:spPr>
        <p:txBody>
          <a:bodyPr/>
          <a:lstStyle/>
          <a:p>
            <a:r>
              <a:rPr lang="en-GB" dirty="0"/>
              <a:t>The Three Witches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1584" y="1268761"/>
            <a:ext cx="84969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</a:rPr>
              <a:t>Scene 3 </a:t>
            </a:r>
            <a:r>
              <a:rPr lang="en-GB" i="1" dirty="0">
                <a:solidFill>
                  <a:prstClr val="black"/>
                </a:solidFill>
              </a:rPr>
              <a:t>On the moor</a:t>
            </a:r>
            <a:br>
              <a:rPr lang="en-GB" i="1" dirty="0">
                <a:solidFill>
                  <a:prstClr val="black"/>
                </a:solidFill>
              </a:rPr>
            </a:br>
            <a:br>
              <a:rPr lang="en-GB" i="1" dirty="0">
                <a:solidFill>
                  <a:prstClr val="black"/>
                </a:solidFill>
              </a:rPr>
            </a:br>
            <a:r>
              <a:rPr lang="en-GB" i="1" dirty="0">
                <a:solidFill>
                  <a:prstClr val="black"/>
                </a:solidFill>
              </a:rPr>
              <a:t>Thunder. Enter the three Witches.</a:t>
            </a:r>
          </a:p>
          <a:p>
            <a:endParaRPr lang="en-GB" b="1" i="1" dirty="0">
              <a:solidFill>
                <a:prstClr val="black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First Witch</a:t>
            </a:r>
            <a:r>
              <a:rPr lang="en-GB" b="1" dirty="0">
                <a:solidFill>
                  <a:prstClr val="black"/>
                </a:solidFill>
              </a:rPr>
              <a:t>: </a:t>
            </a:r>
            <a:r>
              <a:rPr lang="en-GB" dirty="0">
                <a:solidFill>
                  <a:prstClr val="black"/>
                </a:solidFill>
              </a:rPr>
              <a:t>Where hast thou been, sister?</a:t>
            </a:r>
          </a:p>
          <a:p>
            <a:r>
              <a:rPr lang="en-GB" b="1" dirty="0">
                <a:solidFill>
                  <a:srgbClr val="00B050"/>
                </a:solidFill>
              </a:rPr>
              <a:t>Second Witch: </a:t>
            </a:r>
            <a:r>
              <a:rPr lang="en-GB" dirty="0">
                <a:solidFill>
                  <a:prstClr val="black"/>
                </a:solidFill>
              </a:rPr>
              <a:t>Killing swine.</a:t>
            </a:r>
          </a:p>
          <a:p>
            <a:r>
              <a:rPr lang="en-GB" b="1" dirty="0">
                <a:solidFill>
                  <a:srgbClr val="0070C0"/>
                </a:solidFill>
              </a:rPr>
              <a:t>Third Witch: </a:t>
            </a:r>
            <a:r>
              <a:rPr lang="en-GB" dirty="0">
                <a:solidFill>
                  <a:prstClr val="black"/>
                </a:solidFill>
              </a:rPr>
              <a:t>Sister, where thou?</a:t>
            </a:r>
          </a:p>
          <a:p>
            <a:r>
              <a:rPr lang="en-GB" b="1" dirty="0">
                <a:solidFill>
                  <a:srgbClr val="FF0000"/>
                </a:solidFill>
              </a:rPr>
              <a:t>First Witch: </a:t>
            </a:r>
            <a:r>
              <a:rPr lang="en-GB" dirty="0">
                <a:solidFill>
                  <a:prstClr val="black"/>
                </a:solidFill>
              </a:rPr>
              <a:t>A sailor’s wife had chestnuts in her lap,</a:t>
            </a:r>
          </a:p>
          <a:p>
            <a:r>
              <a:rPr lang="en-GB" b="1" dirty="0">
                <a:solidFill>
                  <a:prstClr val="black"/>
                </a:solidFill>
              </a:rPr>
              <a:t>	      </a:t>
            </a:r>
            <a:r>
              <a:rPr lang="en-GB" dirty="0">
                <a:solidFill>
                  <a:prstClr val="black"/>
                </a:solidFill>
              </a:rPr>
              <a:t>And </a:t>
            </a:r>
            <a:r>
              <a:rPr lang="en-GB" dirty="0" err="1">
                <a:solidFill>
                  <a:prstClr val="black"/>
                </a:solidFill>
              </a:rPr>
              <a:t>munch’d</a:t>
            </a:r>
            <a:r>
              <a:rPr lang="en-GB" dirty="0">
                <a:solidFill>
                  <a:prstClr val="black"/>
                </a:solidFill>
              </a:rPr>
              <a:t>, and </a:t>
            </a:r>
            <a:r>
              <a:rPr lang="en-GB" dirty="0" err="1">
                <a:solidFill>
                  <a:prstClr val="black"/>
                </a:solidFill>
              </a:rPr>
              <a:t>munch’d</a:t>
            </a:r>
            <a:r>
              <a:rPr lang="en-GB" dirty="0">
                <a:solidFill>
                  <a:prstClr val="black"/>
                </a:solidFill>
              </a:rPr>
              <a:t>, and </a:t>
            </a:r>
            <a:r>
              <a:rPr lang="en-GB" dirty="0" err="1">
                <a:solidFill>
                  <a:prstClr val="black"/>
                </a:solidFill>
              </a:rPr>
              <a:t>munch’d</a:t>
            </a:r>
            <a:r>
              <a:rPr lang="en-GB" dirty="0">
                <a:solidFill>
                  <a:prstClr val="black"/>
                </a:solidFill>
              </a:rPr>
              <a:t>: ‘Give </a:t>
            </a:r>
          </a:p>
          <a:p>
            <a:r>
              <a:rPr lang="en-GB" b="1" dirty="0">
                <a:solidFill>
                  <a:prstClr val="black"/>
                </a:solidFill>
              </a:rPr>
              <a:t>		</a:t>
            </a:r>
            <a:r>
              <a:rPr lang="en-GB" dirty="0">
                <a:solidFill>
                  <a:prstClr val="black"/>
                </a:solidFill>
              </a:rPr>
              <a:t>me,’ </a:t>
            </a:r>
            <a:r>
              <a:rPr lang="en-GB" dirty="0" err="1">
                <a:solidFill>
                  <a:prstClr val="black"/>
                </a:solidFill>
              </a:rPr>
              <a:t>quoth</a:t>
            </a:r>
            <a:r>
              <a:rPr lang="en-GB" dirty="0">
                <a:solidFill>
                  <a:prstClr val="black"/>
                </a:solidFill>
              </a:rPr>
              <a:t> I.</a:t>
            </a:r>
            <a:br>
              <a:rPr lang="en-GB" dirty="0">
                <a:solidFill>
                  <a:prstClr val="black"/>
                </a:solidFill>
              </a:rPr>
            </a:br>
            <a:r>
              <a:rPr lang="en-GB" dirty="0">
                <a:solidFill>
                  <a:prstClr val="black"/>
                </a:solidFill>
              </a:rPr>
              <a:t>                          ‘</a:t>
            </a:r>
            <a:r>
              <a:rPr lang="en-GB" dirty="0" err="1">
                <a:solidFill>
                  <a:prstClr val="black"/>
                </a:solidFill>
              </a:rPr>
              <a:t>Aroint</a:t>
            </a:r>
            <a:r>
              <a:rPr lang="en-GB" dirty="0">
                <a:solidFill>
                  <a:prstClr val="black"/>
                </a:solidFill>
              </a:rPr>
              <a:t> thee, witch!’ the rump-fed </a:t>
            </a:r>
            <a:r>
              <a:rPr lang="en-GB" dirty="0" err="1">
                <a:solidFill>
                  <a:prstClr val="black"/>
                </a:solidFill>
              </a:rPr>
              <a:t>runnion</a:t>
            </a:r>
            <a:r>
              <a:rPr lang="en-GB" dirty="0">
                <a:solidFill>
                  <a:prstClr val="black"/>
                </a:solidFill>
              </a:rPr>
              <a:t> cries.</a:t>
            </a:r>
            <a:br>
              <a:rPr lang="en-GB" dirty="0">
                <a:solidFill>
                  <a:prstClr val="black"/>
                </a:solidFill>
              </a:rPr>
            </a:br>
            <a:r>
              <a:rPr lang="en-GB" dirty="0">
                <a:solidFill>
                  <a:prstClr val="black"/>
                </a:solidFill>
              </a:rPr>
              <a:t>                           Her husband’s to Aleppo gone, master </a:t>
            </a:r>
            <a:r>
              <a:rPr lang="en-GB" dirty="0" err="1">
                <a:solidFill>
                  <a:prstClr val="black"/>
                </a:solidFill>
              </a:rPr>
              <a:t>o’the</a:t>
            </a:r>
            <a:r>
              <a:rPr lang="en-GB" dirty="0">
                <a:solidFill>
                  <a:prstClr val="black"/>
                </a:solidFill>
              </a:rPr>
              <a:t> Tiger</a:t>
            </a:r>
            <a:br>
              <a:rPr lang="en-GB" dirty="0">
                <a:solidFill>
                  <a:prstClr val="black"/>
                </a:solidFill>
              </a:rPr>
            </a:br>
            <a:r>
              <a:rPr lang="en-GB" dirty="0">
                <a:solidFill>
                  <a:prstClr val="black"/>
                </a:solidFill>
              </a:rPr>
              <a:t>                          But in a sieve I’ll thither sail,</a:t>
            </a:r>
            <a:br>
              <a:rPr lang="en-GB" dirty="0">
                <a:solidFill>
                  <a:prstClr val="black"/>
                </a:solidFill>
              </a:rPr>
            </a:br>
            <a:r>
              <a:rPr lang="en-GB" dirty="0">
                <a:solidFill>
                  <a:prstClr val="black"/>
                </a:solidFill>
              </a:rPr>
              <a:t>                          And, like a rat without tail,</a:t>
            </a:r>
            <a:br>
              <a:rPr lang="en-GB" dirty="0">
                <a:solidFill>
                  <a:prstClr val="black"/>
                </a:solidFill>
              </a:rPr>
            </a:br>
            <a:r>
              <a:rPr lang="en-GB" dirty="0">
                <a:solidFill>
                  <a:prstClr val="black"/>
                </a:solidFill>
              </a:rPr>
              <a:t>                          I’ll do, I’ll do, and I’ll do.</a:t>
            </a:r>
          </a:p>
          <a:p>
            <a:r>
              <a:rPr lang="en-GB" b="1" dirty="0">
                <a:solidFill>
                  <a:srgbClr val="00B050"/>
                </a:solidFill>
              </a:rPr>
              <a:t>Second Witch: </a:t>
            </a:r>
            <a:r>
              <a:rPr lang="en-GB" dirty="0">
                <a:solidFill>
                  <a:prstClr val="black"/>
                </a:solidFill>
              </a:rPr>
              <a:t>I’ll give thee a wind,</a:t>
            </a:r>
          </a:p>
          <a:p>
            <a:r>
              <a:rPr lang="en-GB" b="1" dirty="0">
                <a:solidFill>
                  <a:srgbClr val="FF0000"/>
                </a:solidFill>
              </a:rPr>
              <a:t>First Witch: </a:t>
            </a:r>
            <a:r>
              <a:rPr lang="en-GB" dirty="0" err="1">
                <a:solidFill>
                  <a:prstClr val="black"/>
                </a:solidFill>
              </a:rPr>
              <a:t>Thou’rt</a:t>
            </a:r>
            <a:r>
              <a:rPr lang="en-GB" dirty="0">
                <a:solidFill>
                  <a:prstClr val="black"/>
                </a:solidFill>
              </a:rPr>
              <a:t> kind.</a:t>
            </a:r>
          </a:p>
          <a:p>
            <a:r>
              <a:rPr lang="en-GB" b="1" dirty="0">
                <a:solidFill>
                  <a:srgbClr val="0070C0"/>
                </a:solidFill>
              </a:rPr>
              <a:t>Third Witch: </a:t>
            </a:r>
            <a:r>
              <a:rPr lang="en-GB" dirty="0">
                <a:solidFill>
                  <a:prstClr val="black"/>
                </a:solidFill>
              </a:rPr>
              <a:t>And I another.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5" name="Cloud 4"/>
          <p:cNvSpPr/>
          <p:nvPr/>
        </p:nvSpPr>
        <p:spPr>
          <a:xfrm>
            <a:off x="7464153" y="4509121"/>
            <a:ext cx="3097849" cy="2323133"/>
          </a:xfrm>
          <a:prstGeom prst="cloud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prstClr val="black"/>
                </a:solidFill>
              </a:rPr>
              <a:t>What impression do you get of the Witches? 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/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2423227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599</Words>
  <Application>Microsoft Office PowerPoint</Application>
  <PresentationFormat>Widescreen</PresentationFormat>
  <Paragraphs>67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3 – 2 - 1</vt:lpstr>
      <vt:lpstr>Match the word to the definition.</vt:lpstr>
      <vt:lpstr>Answers! Please give yourself a tick </vt:lpstr>
      <vt:lpstr>Readers Theatre</vt:lpstr>
      <vt:lpstr>Thinking questions</vt:lpstr>
      <vt:lpstr>Dramatic Irony</vt:lpstr>
      <vt:lpstr>The Three Witches</vt:lpstr>
      <vt:lpstr>Act 1 Scene 3</vt:lpstr>
      <vt:lpstr>Extension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Wade</dc:creator>
  <cp:lastModifiedBy>P Wade</cp:lastModifiedBy>
  <cp:revision>1</cp:revision>
  <dcterms:created xsi:type="dcterms:W3CDTF">2020-09-21T11:30:24Z</dcterms:created>
  <dcterms:modified xsi:type="dcterms:W3CDTF">2020-09-21T11:30:52Z</dcterms:modified>
</cp:coreProperties>
</file>