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311" r:id="rId2"/>
    <p:sldId id="269" r:id="rId3"/>
    <p:sldId id="290" r:id="rId4"/>
    <p:sldId id="273" r:id="rId5"/>
    <p:sldId id="258" r:id="rId6"/>
    <p:sldId id="270" r:id="rId7"/>
    <p:sldId id="271" r:id="rId8"/>
    <p:sldId id="272" r:id="rId9"/>
    <p:sldId id="274" r:id="rId10"/>
    <p:sldId id="275" r:id="rId11"/>
    <p:sldId id="276" r:id="rId12"/>
    <p:sldId id="277" r:id="rId13"/>
    <p:sldId id="278" r:id="rId14"/>
    <p:sldId id="279" r:id="rId15"/>
    <p:sldId id="303" r:id="rId16"/>
    <p:sldId id="305" r:id="rId17"/>
    <p:sldId id="280" r:id="rId18"/>
    <p:sldId id="282" r:id="rId19"/>
    <p:sldId id="285" r:id="rId20"/>
    <p:sldId id="295" r:id="rId21"/>
    <p:sldId id="294" r:id="rId22"/>
    <p:sldId id="293" r:id="rId23"/>
    <p:sldId id="292" r:id="rId24"/>
    <p:sldId id="291" r:id="rId25"/>
    <p:sldId id="297" r:id="rId26"/>
    <p:sldId id="296" r:id="rId27"/>
    <p:sldId id="298" r:id="rId28"/>
    <p:sldId id="299" r:id="rId29"/>
    <p:sldId id="300" r:id="rId30"/>
    <p:sldId id="288" r:id="rId31"/>
    <p:sldId id="304" r:id="rId32"/>
    <p:sldId id="306" r:id="rId33"/>
    <p:sldId id="289" r:id="rId34"/>
    <p:sldId id="308" r:id="rId35"/>
    <p:sldId id="301" r:id="rId36"/>
    <p:sldId id="310" r:id="rId37"/>
    <p:sldId id="302"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1" d="100"/>
          <a:sy n="81" d="100"/>
        </p:scale>
        <p:origin x="120"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3"/>
            <a:ext cx="70104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390710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391730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40"/>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600" y="274640"/>
            <a:ext cx="8534400"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1019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solidFill>
                  <a:srgbClr val="000000">
                    <a:lumMod val="65000"/>
                    <a:lumOff val="35000"/>
                  </a:srgbClr>
                </a:solidFill>
              </a:rPr>
              <a:pPr/>
              <a:t>12/3/2020</a:t>
            </a:fld>
            <a:endParaRPr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DA60BA0E-20D0-4E7C-B286-26C960A6788F}"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26920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0354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2403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13227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4639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EB37DED6-D4C7-42EE-AB49-D2E39E64FDE4}"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393884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70400"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29143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0"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2438400" y="4800600"/>
            <a:ext cx="7315200"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0" y="279403"/>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0"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solidFill>
                  <a:srgbClr val="000000">
                    <a:lumMod val="65000"/>
                    <a:lumOff val="35000"/>
                  </a:srgbClr>
                </a:solidFill>
              </a:rPr>
              <a:pPr/>
              <a:t>12/3/2020</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65000"/>
                    <a:lumOff val="35000"/>
                  </a:srgbClr>
                </a:solidFill>
              </a:rPr>
              <a:pPr/>
              <a:t>‹#›</a:t>
            </a:fld>
            <a:endParaRPr>
              <a:solidFill>
                <a:srgbClr val="000000">
                  <a:lumMod val="65000"/>
                  <a:lumOff val="35000"/>
                </a:srgbClr>
              </a:solidFill>
            </a:endParaRPr>
          </a:p>
        </p:txBody>
      </p:sp>
    </p:spTree>
    <p:extLst>
      <p:ext uri="{BB962C8B-B14F-4D97-AF65-F5344CB8AC3E}">
        <p14:creationId xmlns:p14="http://schemas.microsoft.com/office/powerpoint/2010/main" val="5847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800"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600" y="6400803"/>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pPr defTabSz="1218987"/>
            <a:fld id="{2DD204D1-F9BD-4643-8480-6EA41EB484F1}" type="datetimeFigureOut">
              <a:rPr lang="en-US" smtClean="0">
                <a:solidFill>
                  <a:srgbClr val="000000">
                    <a:lumMod val="65000"/>
                    <a:lumOff val="35000"/>
                  </a:srgbClr>
                </a:solidFill>
              </a:rPr>
              <a:pPr defTabSz="1218987"/>
              <a:t>12/3/2020</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3908860" y="6400803"/>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pPr defTabSz="1218987"/>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10169795" y="6400803"/>
            <a:ext cx="1107807"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pPr defTabSz="1218987"/>
            <a:fld id="{EB37DED6-D4C7-42EE-AB49-D2E39E64FDE4}" type="slidenum">
              <a:rPr lang="en-US" smtClean="0">
                <a:solidFill>
                  <a:srgbClr val="000000">
                    <a:lumMod val="65000"/>
                    <a:lumOff val="35000"/>
                  </a:srgbClr>
                </a:solidFill>
              </a:rPr>
              <a:pPr defTabSz="1218987"/>
              <a:t>‹#›</a:t>
            </a:fld>
            <a:endParaRPr lang="en-US">
              <a:solidFill>
                <a:srgbClr val="000000">
                  <a:lumMod val="65000"/>
                  <a:lumOff val="35000"/>
                </a:srgbClr>
              </a:solidFill>
            </a:endParaRPr>
          </a:p>
        </p:txBody>
      </p:sp>
    </p:spTree>
    <p:extLst>
      <p:ext uri="{BB962C8B-B14F-4D97-AF65-F5344CB8AC3E}">
        <p14:creationId xmlns:p14="http://schemas.microsoft.com/office/powerpoint/2010/main" val="3057456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021" y="138639"/>
            <a:ext cx="10508871" cy="800699"/>
          </a:xfrm>
          <a:noFill/>
        </p:spPr>
        <p:txBody>
          <a:bodyPr>
            <a:normAutofit/>
          </a:bodyPr>
          <a:lstStyle/>
          <a:p>
            <a:r>
              <a:rPr lang="en-GB" b="1" dirty="0"/>
              <a:t>Unseen poetry</a:t>
            </a:r>
            <a:endParaRPr lang="en-GB" b="1" u="sng" dirty="0"/>
          </a:p>
        </p:txBody>
      </p:sp>
      <p:graphicFrame>
        <p:nvGraphicFramePr>
          <p:cNvPr id="2" name="Table 1"/>
          <p:cNvGraphicFramePr>
            <a:graphicFrameLocks noGrp="1"/>
          </p:cNvGraphicFramePr>
          <p:nvPr>
            <p:extLst>
              <p:ext uri="{D42A27DB-BD31-4B8C-83A1-F6EECF244321}">
                <p14:modId xmlns:p14="http://schemas.microsoft.com/office/powerpoint/2010/main" val="4238220803"/>
              </p:ext>
            </p:extLst>
          </p:nvPr>
        </p:nvGraphicFramePr>
        <p:xfrm>
          <a:off x="142504" y="1"/>
          <a:ext cx="11934701" cy="6801332"/>
        </p:xfrm>
        <a:graphic>
          <a:graphicData uri="http://schemas.openxmlformats.org/drawingml/2006/table">
            <a:tbl>
              <a:tblPr firstRow="1" firstCol="1" bandRow="1">
                <a:tableStyleId>{5C22544A-7EE6-4342-B048-85BDC9FD1C3A}</a:tableStyleId>
              </a:tblPr>
              <a:tblGrid>
                <a:gridCol w="2645876">
                  <a:extLst>
                    <a:ext uri="{9D8B030D-6E8A-4147-A177-3AD203B41FA5}">
                      <a16:colId xmlns:a16="http://schemas.microsoft.com/office/drawing/2014/main" val="4196396764"/>
                    </a:ext>
                  </a:extLst>
                </a:gridCol>
                <a:gridCol w="9288825">
                  <a:extLst>
                    <a:ext uri="{9D8B030D-6E8A-4147-A177-3AD203B41FA5}">
                      <a16:colId xmlns:a16="http://schemas.microsoft.com/office/drawing/2014/main" val="1470309413"/>
                    </a:ext>
                  </a:extLst>
                </a:gridCol>
              </a:tblGrid>
              <a:tr h="1509076">
                <a:tc>
                  <a:txBody>
                    <a:bodyPr/>
                    <a:lstStyle/>
                    <a:p>
                      <a:pPr>
                        <a:spcAft>
                          <a:spcPts val="0"/>
                        </a:spcAft>
                      </a:pPr>
                      <a:r>
                        <a:rPr lang="en-GB" sz="2000" dirty="0">
                          <a:solidFill>
                            <a:schemeClr val="tx2"/>
                          </a:solidFill>
                          <a:effectLst/>
                        </a:rPr>
                        <a:t>Tell the story of the poem (WHO, WHAT, WHEN, WHERE)</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2000" dirty="0">
                          <a:solidFill>
                            <a:schemeClr val="tx2"/>
                          </a:solidFill>
                          <a:effectLst/>
                        </a:rPr>
                        <a:t>This poem tells the story of ………………………………………………….. They seem to ………………………</a:t>
                      </a:r>
                    </a:p>
                  </a:txBody>
                  <a:tcPr marL="46567" marR="46567" marT="0" marB="0"/>
                </a:tc>
                <a:extLst>
                  <a:ext uri="{0D108BD9-81ED-4DB2-BD59-A6C34878D82A}">
                    <a16:rowId xmlns:a16="http://schemas.microsoft.com/office/drawing/2014/main" val="138107252"/>
                  </a:ext>
                </a:extLst>
              </a:tr>
              <a:tr h="3852983">
                <a:tc>
                  <a:txBody>
                    <a:bodyPr/>
                    <a:lstStyle/>
                    <a:p>
                      <a:pPr>
                        <a:spcAft>
                          <a:spcPts val="0"/>
                        </a:spcAft>
                      </a:pPr>
                      <a:r>
                        <a:rPr lang="en-GB" sz="2000" dirty="0">
                          <a:solidFill>
                            <a:schemeClr val="tx2"/>
                          </a:solidFill>
                          <a:effectLst/>
                        </a:rPr>
                        <a:t>Comment </a:t>
                      </a:r>
                    </a:p>
                    <a:p>
                      <a:pPr>
                        <a:spcAft>
                          <a:spcPts val="0"/>
                        </a:spcAft>
                      </a:pPr>
                      <a:r>
                        <a:rPr lang="en-GB" sz="2000" dirty="0">
                          <a:solidFill>
                            <a:schemeClr val="tx2"/>
                          </a:solidFill>
                          <a:effectLst/>
                        </a:rPr>
                        <a:t>Evidence</a:t>
                      </a:r>
                    </a:p>
                    <a:p>
                      <a:pPr>
                        <a:spcAft>
                          <a:spcPts val="0"/>
                        </a:spcAft>
                      </a:pPr>
                      <a:r>
                        <a:rPr lang="en-GB" sz="2000" dirty="0">
                          <a:solidFill>
                            <a:schemeClr val="tx2"/>
                          </a:solidFill>
                          <a:effectLst/>
                        </a:rPr>
                        <a:t>Development</a:t>
                      </a:r>
                      <a:endParaRPr lang="en-GB" sz="1100" dirty="0">
                        <a:solidFill>
                          <a:schemeClr val="tx2"/>
                        </a:solidFill>
                        <a:effectLst/>
                      </a:endParaRPr>
                    </a:p>
                    <a:p>
                      <a:pPr>
                        <a:spcAft>
                          <a:spcPts val="0"/>
                        </a:spcAft>
                      </a:pPr>
                      <a:r>
                        <a:rPr lang="en-GB" sz="2000" dirty="0">
                          <a:solidFill>
                            <a:schemeClr val="tx2"/>
                          </a:solidFill>
                          <a:effectLst/>
                        </a:rPr>
                        <a:t> </a:t>
                      </a:r>
                      <a:endParaRPr lang="en-GB" sz="1100" dirty="0">
                        <a:solidFill>
                          <a:schemeClr val="tx2"/>
                        </a:solidFill>
                        <a:effectLst/>
                      </a:endParaRPr>
                    </a:p>
                    <a:p>
                      <a:pPr>
                        <a:spcAft>
                          <a:spcPts val="0"/>
                        </a:spcAft>
                      </a:pPr>
                      <a:r>
                        <a:rPr lang="en-GB" sz="2000" dirty="0">
                          <a:solidFill>
                            <a:schemeClr val="tx2"/>
                          </a:solidFill>
                          <a:effectLst/>
                        </a:rPr>
                        <a:t>(For the development consider: imagery, emotions, message, techniques, the writer)</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2000" dirty="0">
                          <a:solidFill>
                            <a:schemeClr val="tx2"/>
                          </a:solidFill>
                          <a:effectLst/>
                        </a:rPr>
                        <a:t>It begins by describing “___________________________” as a ……………………………………………….., using an image of ………………………………………….to show ………………………………………………. It’s almost suggesting that ……………………………………………………………….</a:t>
                      </a:r>
                      <a:endParaRPr lang="en-GB" sz="1100" dirty="0">
                        <a:solidFill>
                          <a:schemeClr val="tx2"/>
                        </a:solidFill>
                        <a:effectLst/>
                      </a:endParaRPr>
                    </a:p>
                    <a:p>
                      <a:pPr>
                        <a:spcAft>
                          <a:spcPts val="0"/>
                        </a:spcAft>
                      </a:pPr>
                      <a:r>
                        <a:rPr lang="en-GB" sz="2000" dirty="0">
                          <a:solidFill>
                            <a:schemeClr val="tx2"/>
                          </a:solidFill>
                          <a:effectLst/>
                        </a:rPr>
                        <a:t> </a:t>
                      </a:r>
                      <a:endParaRPr lang="en-GB" sz="1100" dirty="0">
                        <a:solidFill>
                          <a:schemeClr val="tx2"/>
                        </a:solidFill>
                        <a:effectLst/>
                      </a:endParaRPr>
                    </a:p>
                    <a:p>
                      <a:pPr>
                        <a:spcAft>
                          <a:spcPts val="0"/>
                        </a:spcAft>
                      </a:pPr>
                      <a:r>
                        <a:rPr lang="en-GB" sz="2000" dirty="0">
                          <a:solidFill>
                            <a:schemeClr val="tx2"/>
                          </a:solidFill>
                          <a:effectLst/>
                        </a:rPr>
                        <a:t> </a:t>
                      </a:r>
                      <a:endParaRPr lang="en-GB" sz="1100" dirty="0">
                        <a:solidFill>
                          <a:schemeClr val="tx2"/>
                        </a:solidFill>
                        <a:effectLst/>
                      </a:endParaRPr>
                    </a:p>
                    <a:p>
                      <a:pPr>
                        <a:spcAft>
                          <a:spcPts val="0"/>
                        </a:spcAft>
                      </a:pPr>
                      <a:endParaRPr lang="en-GB" sz="2000" i="1" dirty="0">
                        <a:solidFill>
                          <a:schemeClr val="tx2"/>
                        </a:solidFill>
                        <a:effectLst/>
                      </a:endParaRPr>
                    </a:p>
                    <a:p>
                      <a:pPr>
                        <a:spcAft>
                          <a:spcPts val="0"/>
                        </a:spcAft>
                      </a:pPr>
                      <a:endParaRPr lang="en-GB" sz="2000" i="1" dirty="0">
                        <a:solidFill>
                          <a:schemeClr val="tx2"/>
                        </a:solidFill>
                        <a:effectLst/>
                      </a:endParaRPr>
                    </a:p>
                    <a:p>
                      <a:pPr>
                        <a:spcAft>
                          <a:spcPts val="0"/>
                        </a:spcAft>
                      </a:pPr>
                      <a:endParaRPr lang="en-GB" sz="2000" i="1" dirty="0">
                        <a:solidFill>
                          <a:schemeClr val="tx2"/>
                        </a:solidFill>
                        <a:effectLst/>
                      </a:endParaRPr>
                    </a:p>
                    <a:p>
                      <a:pPr>
                        <a:spcAft>
                          <a:spcPts val="0"/>
                        </a:spcAft>
                      </a:pPr>
                      <a:endParaRPr lang="en-GB" sz="2000" i="1" dirty="0">
                        <a:solidFill>
                          <a:schemeClr val="tx2"/>
                        </a:solidFill>
                        <a:effectLst/>
                      </a:endParaRPr>
                    </a:p>
                    <a:p>
                      <a:pPr>
                        <a:spcAft>
                          <a:spcPts val="0"/>
                        </a:spcAft>
                      </a:pPr>
                      <a:r>
                        <a:rPr lang="en-GB" sz="2000" i="1" dirty="0">
                          <a:solidFill>
                            <a:schemeClr val="tx2"/>
                          </a:solidFill>
                          <a:effectLst/>
                        </a:rPr>
                        <a:t>(do as many paragraphs like this as possible in the time allowed)</a:t>
                      </a:r>
                      <a:endParaRPr lang="en-GB" sz="11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extLst>
                  <a:ext uri="{0D108BD9-81ED-4DB2-BD59-A6C34878D82A}">
                    <a16:rowId xmlns:a16="http://schemas.microsoft.com/office/drawing/2014/main" val="643011504"/>
                  </a:ext>
                </a:extLst>
              </a:tr>
              <a:tr h="1439273">
                <a:tc>
                  <a:txBody>
                    <a:bodyPr/>
                    <a:lstStyle/>
                    <a:p>
                      <a:pPr>
                        <a:spcAft>
                          <a:spcPts val="0"/>
                        </a:spcAft>
                      </a:pPr>
                      <a:r>
                        <a:rPr lang="en-GB" sz="1800" dirty="0">
                          <a:solidFill>
                            <a:schemeClr val="tx2"/>
                          </a:solidFill>
                          <a:effectLst/>
                        </a:rPr>
                        <a:t>Sum up the poem’s purpose/ message (address the WHY)</a:t>
                      </a:r>
                      <a:endParaRPr lang="en-GB" sz="105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1800" dirty="0">
                          <a:solidFill>
                            <a:schemeClr val="tx2"/>
                          </a:solidFill>
                          <a:effectLst/>
                          <a:latin typeface="+mj-lt"/>
                        </a:rPr>
                        <a:t>The writer is reflecting on …………………………………………………..</a:t>
                      </a:r>
                    </a:p>
                    <a:p>
                      <a:pPr>
                        <a:spcAft>
                          <a:spcPts val="0"/>
                        </a:spcAft>
                      </a:pPr>
                      <a:r>
                        <a:rPr lang="en-GB" sz="1800" dirty="0">
                          <a:solidFill>
                            <a:schemeClr val="tx2"/>
                          </a:solidFill>
                          <a:effectLst/>
                          <a:latin typeface="+mj-lt"/>
                          <a:ea typeface="Calibri" panose="020F0502020204030204" pitchFamily="34" charset="0"/>
                          <a:cs typeface="Times New Roman" panose="02020603050405020304" pitchFamily="18" charset="0"/>
                        </a:rPr>
                        <a:t>The poem is designed to show how ………………………..</a:t>
                      </a:r>
                    </a:p>
                    <a:p>
                      <a:pPr>
                        <a:spcAft>
                          <a:spcPts val="0"/>
                        </a:spcAft>
                      </a:pPr>
                      <a:r>
                        <a:rPr lang="en-GB" sz="1800" dirty="0">
                          <a:solidFill>
                            <a:schemeClr val="tx2"/>
                          </a:solidFill>
                          <a:effectLst/>
                          <a:latin typeface="+mj-lt"/>
                          <a:ea typeface="Calibri" panose="020F0502020204030204" pitchFamily="34" charset="0"/>
                          <a:cs typeface="Times New Roman" panose="02020603050405020304" pitchFamily="18" charset="0"/>
                        </a:rPr>
                        <a:t>I really feel that</a:t>
                      </a:r>
                      <a:r>
                        <a:rPr lang="en-GB" sz="1800" baseline="0" dirty="0">
                          <a:solidFill>
                            <a:schemeClr val="tx2"/>
                          </a:solidFill>
                          <a:effectLst/>
                          <a:latin typeface="+mj-lt"/>
                          <a:ea typeface="Calibri" panose="020F0502020204030204" pitchFamily="34" charset="0"/>
                          <a:cs typeface="Times New Roman" panose="02020603050405020304" pitchFamily="18" charset="0"/>
                        </a:rPr>
                        <a:t> ………………………………….</a:t>
                      </a:r>
                      <a:endParaRPr lang="en-GB" sz="1050" dirty="0">
                        <a:solidFill>
                          <a:schemeClr val="tx2"/>
                        </a:solidFill>
                        <a:effectLst/>
                        <a:latin typeface="+mj-lt"/>
                        <a:ea typeface="Calibri" panose="020F0502020204030204" pitchFamily="34" charset="0"/>
                        <a:cs typeface="Times New Roman" panose="02020603050405020304" pitchFamily="18" charset="0"/>
                      </a:endParaRPr>
                    </a:p>
                  </a:txBody>
                  <a:tcPr marL="46567" marR="46567" marT="0" marB="0"/>
                </a:tc>
                <a:extLst>
                  <a:ext uri="{0D108BD9-81ED-4DB2-BD59-A6C34878D82A}">
                    <a16:rowId xmlns:a16="http://schemas.microsoft.com/office/drawing/2014/main" val="4111939864"/>
                  </a:ext>
                </a:extLst>
              </a:tr>
            </a:tbl>
          </a:graphicData>
        </a:graphic>
      </p:graphicFrame>
    </p:spTree>
    <p:extLst>
      <p:ext uri="{BB962C8B-B14F-4D97-AF65-F5344CB8AC3E}">
        <p14:creationId xmlns:p14="http://schemas.microsoft.com/office/powerpoint/2010/main" val="16833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a:t>
            </a:r>
            <a:r>
              <a:rPr lang="en-GB" b="1" dirty="0">
                <a:solidFill>
                  <a:srgbClr val="FF0000"/>
                </a:solidFill>
              </a:rPr>
              <a:t>Millions</a:t>
            </a:r>
            <a:r>
              <a:rPr lang="en-GB" b="1" dirty="0"/>
              <a:t> and millions of Eva Smiths and John Smiths left with us”</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The Inspector is warning that the same selfishness and lack of responsibility that killed Eva Smith can also harm millions of other poor people</a:t>
            </a:r>
          </a:p>
          <a:p>
            <a:r>
              <a:rPr lang="en-GB" sz="2800" dirty="0"/>
              <a:t>The repetition makes it sound quite dramatic/emphasised</a:t>
            </a:r>
          </a:p>
          <a:p>
            <a:r>
              <a:rPr lang="en-GB" sz="2800" dirty="0"/>
              <a:t>The name ‘Smith’ is used as it’s a common name to represent the huge numbers of working class people</a:t>
            </a:r>
          </a:p>
          <a:p>
            <a:endParaRPr lang="en-GB" sz="2800" dirty="0"/>
          </a:p>
        </p:txBody>
      </p:sp>
    </p:spTree>
    <p:extLst>
      <p:ext uri="{BB962C8B-B14F-4D97-AF65-F5344CB8AC3E}">
        <p14:creationId xmlns:p14="http://schemas.microsoft.com/office/powerpoint/2010/main" val="28894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“But these girls aren’t </a:t>
            </a:r>
            <a:r>
              <a:rPr lang="en-GB" b="1" dirty="0">
                <a:solidFill>
                  <a:srgbClr val="FF0000"/>
                </a:solidFill>
              </a:rPr>
              <a:t>cheap</a:t>
            </a:r>
            <a:r>
              <a:rPr lang="en-GB" b="1" dirty="0"/>
              <a:t> labour – they’re people”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Sheila defends Eva Smith/poor workers </a:t>
            </a:r>
          </a:p>
          <a:p>
            <a:r>
              <a:rPr lang="en-GB" sz="2800" dirty="0"/>
              <a:t>She’s saying she disagrees with how rich people, like Mr  Birling, exploit them to make money</a:t>
            </a:r>
          </a:p>
          <a:p>
            <a:r>
              <a:rPr lang="en-GB" sz="2800" dirty="0"/>
              <a:t>It is a criticism of capitalism as a whole (which uses the many poor to make money for the few rich)</a:t>
            </a:r>
          </a:p>
        </p:txBody>
      </p:sp>
    </p:spTree>
    <p:extLst>
      <p:ext uri="{BB962C8B-B14F-4D97-AF65-F5344CB8AC3E}">
        <p14:creationId xmlns:p14="http://schemas.microsoft.com/office/powerpoint/2010/main" val="135019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“You’re not the kind of </a:t>
            </a:r>
            <a:r>
              <a:rPr lang="en-GB" b="1" dirty="0">
                <a:solidFill>
                  <a:srgbClr val="FF0000"/>
                </a:solidFill>
              </a:rPr>
              <a:t>father</a:t>
            </a:r>
            <a:r>
              <a:rPr lang="en-GB" b="1" dirty="0"/>
              <a:t> a chap can go to when he’s in trouble”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Eric has never had a good relationship with his father</a:t>
            </a:r>
          </a:p>
          <a:p>
            <a:r>
              <a:rPr lang="en-GB" sz="2800" dirty="0"/>
              <a:t>He doesn’t trust or respect him</a:t>
            </a:r>
          </a:p>
          <a:p>
            <a:r>
              <a:rPr lang="en-GB" sz="2800" dirty="0"/>
              <a:t>By the end, he’s become quite distant from him</a:t>
            </a:r>
          </a:p>
          <a:p>
            <a:r>
              <a:rPr lang="en-GB" sz="2800" dirty="0"/>
              <a:t>This represents how Eric has become socialist and now doesn’t see life in the same way as his rich, capitalist father.</a:t>
            </a:r>
          </a:p>
        </p:txBody>
      </p:sp>
    </p:spTree>
    <p:extLst>
      <p:ext uri="{BB962C8B-B14F-4D97-AF65-F5344CB8AC3E}">
        <p14:creationId xmlns:p14="http://schemas.microsoft.com/office/powerpoint/2010/main" val="37695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“I </a:t>
            </a:r>
            <a:r>
              <a:rPr lang="en-GB" b="1" dirty="0">
                <a:solidFill>
                  <a:srgbClr val="FF0000"/>
                </a:solidFill>
              </a:rPr>
              <a:t>blame</a:t>
            </a:r>
            <a:r>
              <a:rPr lang="en-GB" b="1" dirty="0"/>
              <a:t> the young man. He ought to be dealt with very severely”</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Mrs Birling unknowingly blames her son for the problems Eva Smith faced</a:t>
            </a:r>
          </a:p>
          <a:p>
            <a:r>
              <a:rPr lang="en-GB" sz="2800" dirty="0"/>
              <a:t>She doesn’t know he was the one who got her pregnant (yet)</a:t>
            </a:r>
          </a:p>
          <a:p>
            <a:r>
              <a:rPr lang="en-GB" sz="2800" dirty="0"/>
              <a:t>The writer is showing how if you don’t take </a:t>
            </a:r>
            <a:r>
              <a:rPr lang="en-GB" sz="2800" b="1" u="sng" dirty="0"/>
              <a:t>responsibility </a:t>
            </a:r>
            <a:r>
              <a:rPr lang="en-GB" sz="2800" dirty="0"/>
              <a:t> for your actions then you will eventually be punished</a:t>
            </a:r>
          </a:p>
        </p:txBody>
      </p:sp>
    </p:spTree>
    <p:extLst>
      <p:ext uri="{BB962C8B-B14F-4D97-AF65-F5344CB8AC3E}">
        <p14:creationId xmlns:p14="http://schemas.microsoft.com/office/powerpoint/2010/main" val="32137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MUST MENTION:</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b="1" u="sng" dirty="0"/>
              <a:t>Responsibility</a:t>
            </a:r>
            <a:r>
              <a:rPr lang="en-GB" sz="2800" dirty="0"/>
              <a:t> – this is the key idea of the play.</a:t>
            </a:r>
            <a:endParaRPr lang="en-GB" sz="2800" b="1" u="sng" dirty="0"/>
          </a:p>
          <a:p>
            <a:r>
              <a:rPr lang="en-GB" sz="2800" dirty="0"/>
              <a:t>Capitalism</a:t>
            </a:r>
          </a:p>
          <a:p>
            <a:r>
              <a:rPr lang="en-GB" sz="2800" dirty="0"/>
              <a:t>Socialism</a:t>
            </a:r>
          </a:p>
          <a:p>
            <a:r>
              <a:rPr lang="en-GB" sz="2800" dirty="0"/>
              <a:t>Class/the class system</a:t>
            </a:r>
          </a:p>
          <a:p>
            <a:r>
              <a:rPr lang="en-GB" sz="2800" dirty="0"/>
              <a:t>Dramatic irony</a:t>
            </a:r>
          </a:p>
          <a:p>
            <a:r>
              <a:rPr lang="en-GB" sz="2800" dirty="0"/>
              <a:t>Priestley wants to change society</a:t>
            </a:r>
          </a:p>
        </p:txBody>
      </p:sp>
    </p:spTree>
    <p:extLst>
      <p:ext uri="{BB962C8B-B14F-4D97-AF65-F5344CB8AC3E}">
        <p14:creationId xmlns:p14="http://schemas.microsoft.com/office/powerpoint/2010/main" val="33945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Little soundbites to remember – drop these into your essay!</a:t>
            </a:r>
            <a:endParaRPr lang="en-GB" b="1" u="sng" dirty="0"/>
          </a:p>
        </p:txBody>
      </p:sp>
      <p:sp>
        <p:nvSpPr>
          <p:cNvPr id="5" name="Content Placeholder 4"/>
          <p:cNvSpPr>
            <a:spLocks noGrp="1"/>
          </p:cNvSpPr>
          <p:nvPr>
            <p:ph idx="1"/>
          </p:nvPr>
        </p:nvSpPr>
        <p:spPr>
          <a:xfrm>
            <a:off x="1039223" y="2387600"/>
            <a:ext cx="10160000" cy="4470400"/>
          </a:xfrm>
        </p:spPr>
        <p:txBody>
          <a:bodyPr>
            <a:normAutofit lnSpcReduction="10000"/>
          </a:bodyPr>
          <a:lstStyle/>
          <a:p>
            <a:r>
              <a:rPr lang="en-GB" sz="2800" dirty="0"/>
              <a:t>Priestley wants to change an unfair capitalist society into a fairer, more responsible socialist one.</a:t>
            </a:r>
          </a:p>
          <a:p>
            <a:r>
              <a:rPr lang="en-GB" sz="2800" dirty="0"/>
              <a:t>The Inspector represents Priestley’s views on how the rich exploit the poor. </a:t>
            </a:r>
          </a:p>
          <a:p>
            <a:r>
              <a:rPr lang="en-GB" sz="2800" dirty="0"/>
              <a:t>The generation gap at the end of the play shows how the young have become more caring and socialist and the old remain selfish and capitalist. </a:t>
            </a:r>
          </a:p>
          <a:p>
            <a:r>
              <a:rPr lang="en-GB" sz="2800" dirty="0"/>
              <a:t>Class is used by Priestley to show the barriers stopping the poor from having a good life. </a:t>
            </a:r>
          </a:p>
        </p:txBody>
      </p:sp>
    </p:spTree>
    <p:extLst>
      <p:ext uri="{BB962C8B-B14F-4D97-AF65-F5344CB8AC3E}">
        <p14:creationId xmlns:p14="http://schemas.microsoft.com/office/powerpoint/2010/main" val="12777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944682"/>
          </a:xfrm>
        </p:spPr>
        <p:txBody>
          <a:bodyPr/>
          <a:lstStyle/>
          <a:p>
            <a:r>
              <a:rPr lang="en-GB" b="1" dirty="0"/>
              <a:t>Question prediction: responsibility</a:t>
            </a:r>
            <a:endParaRPr lang="en-GB" b="1" u="sng" dirty="0"/>
          </a:p>
        </p:txBody>
      </p:sp>
      <p:sp>
        <p:nvSpPr>
          <p:cNvPr id="5" name="Content Placeholder 4"/>
          <p:cNvSpPr>
            <a:spLocks noGrp="1"/>
          </p:cNvSpPr>
          <p:nvPr>
            <p:ph idx="1"/>
          </p:nvPr>
        </p:nvSpPr>
        <p:spPr>
          <a:xfrm>
            <a:off x="773084" y="1620982"/>
            <a:ext cx="10582101" cy="4904509"/>
          </a:xfrm>
        </p:spPr>
        <p:txBody>
          <a:bodyPr>
            <a:normAutofit fontScale="77500" lnSpcReduction="20000"/>
          </a:bodyPr>
          <a:lstStyle/>
          <a:p>
            <a:r>
              <a:rPr lang="en-GB" sz="2800" dirty="0"/>
              <a:t>Discuss Mr Birling not accepting responsibility and only being bothered about his own status (knighthood, etc.).</a:t>
            </a:r>
          </a:p>
          <a:p>
            <a:r>
              <a:rPr lang="en-GB" sz="2800" dirty="0"/>
              <a:t>Discuss Sheila’s immediate guilt and how she changes her ways and becomes like the inspector (socialist).</a:t>
            </a:r>
          </a:p>
          <a:p>
            <a:r>
              <a:rPr lang="en-GB" sz="2800" dirty="0"/>
              <a:t>Discuss Gerald only accepting he’s done wrong because he got caught, not because he’s changed.</a:t>
            </a:r>
          </a:p>
          <a:p>
            <a:r>
              <a:rPr lang="en-GB" sz="2800" dirty="0"/>
              <a:t>Discuss Mrs Birling’s cruel and spiteful behaviour towards Eva. She used her influence against her. </a:t>
            </a:r>
          </a:p>
          <a:p>
            <a:r>
              <a:rPr lang="en-GB" sz="2800" dirty="0"/>
              <a:t>Discuss Eric’s foolishness and how he stole from his father to try and fix his mistake. Like Sheila, he shows guilt and is emotional about what has happened and becomes socialist.</a:t>
            </a:r>
          </a:p>
          <a:p>
            <a:r>
              <a:rPr lang="en-GB" sz="2800" dirty="0"/>
              <a:t>Discuss the Inspector’s final speech and how it represents the need for a more socialist, responsible, caring world. Everything in it represents Priestley’s views about society.</a:t>
            </a:r>
          </a:p>
        </p:txBody>
      </p:sp>
    </p:spTree>
    <p:extLst>
      <p:ext uri="{BB962C8B-B14F-4D97-AF65-F5344CB8AC3E}">
        <p14:creationId xmlns:p14="http://schemas.microsoft.com/office/powerpoint/2010/main" val="17098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98566"/>
            <a:ext cx="10160000" cy="1397000"/>
          </a:xfrm>
          <a:noFill/>
        </p:spPr>
        <p:txBody>
          <a:bodyPr/>
          <a:lstStyle/>
          <a:p>
            <a:r>
              <a:rPr lang="en-GB" b="1" dirty="0"/>
              <a:t>A Christmas Carol</a:t>
            </a:r>
            <a:endParaRPr lang="en-GB" b="1" u="sng" dirty="0"/>
          </a:p>
        </p:txBody>
      </p:sp>
      <p:sp>
        <p:nvSpPr>
          <p:cNvPr id="7" name="Content Placeholder 4"/>
          <p:cNvSpPr txBox="1">
            <a:spLocks/>
          </p:cNvSpPr>
          <p:nvPr/>
        </p:nvSpPr>
        <p:spPr>
          <a:xfrm>
            <a:off x="1283071" y="966651"/>
            <a:ext cx="8393953" cy="5774808"/>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fontAlgn="t"/>
            <a:r>
              <a:rPr lang="en-GB" sz="2000" dirty="0"/>
              <a:t>Scrooge is cold and miserable at the start and thinks the poor should die</a:t>
            </a:r>
          </a:p>
          <a:p>
            <a:pPr fontAlgn="t"/>
            <a:r>
              <a:rPr lang="en-GB" sz="2000" dirty="0"/>
              <a:t>Marley appears in his door knocker , but Scrooge thinks Marley is a hallucination</a:t>
            </a:r>
          </a:p>
          <a:p>
            <a:pPr fontAlgn="t"/>
            <a:r>
              <a:rPr lang="en-GB" sz="2000" dirty="0"/>
              <a:t>The Ghost of Christmas Past appears. It shows his memories of Belle, Fezziwig and his own childhood</a:t>
            </a:r>
          </a:p>
          <a:p>
            <a:pPr fontAlgn="t"/>
            <a:r>
              <a:rPr lang="en-GB" sz="2000" dirty="0"/>
              <a:t>The Ghost of Christmas Present appears. He sees the </a:t>
            </a:r>
            <a:r>
              <a:rPr lang="en-GB" sz="2000" dirty="0" err="1"/>
              <a:t>Cratchit</a:t>
            </a:r>
            <a:r>
              <a:rPr lang="en-GB" sz="2000" dirty="0"/>
              <a:t> Christmas, Fred’s party and the children called Ignorance and Want</a:t>
            </a:r>
          </a:p>
          <a:p>
            <a:pPr fontAlgn="t"/>
            <a:r>
              <a:rPr lang="en-GB" sz="2000" dirty="0"/>
              <a:t>The Ghost of Christmas Yet to Come appears. He sees a possible future where Tiny Tim dies and he dies as well. </a:t>
            </a:r>
          </a:p>
          <a:p>
            <a:pPr fontAlgn="t"/>
            <a:r>
              <a:rPr lang="en-GB" sz="2000" dirty="0"/>
              <a:t>At the end, he promises to change. He buys the </a:t>
            </a:r>
            <a:r>
              <a:rPr lang="en-GB" sz="2000" dirty="0" err="1"/>
              <a:t>Cratchits</a:t>
            </a:r>
            <a:r>
              <a:rPr lang="en-GB" sz="2000" dirty="0"/>
              <a:t> a turkey, donates a large sum to the charity workers, raises Bob’s salary and becomes a second father to Tiny Tim. He rediscovers his happiness &amp; Christmas spirit.</a:t>
            </a:r>
          </a:p>
        </p:txBody>
      </p:sp>
      <p:sp>
        <p:nvSpPr>
          <p:cNvPr id="8" name="Title 3"/>
          <p:cNvSpPr txBox="1">
            <a:spLocks/>
          </p:cNvSpPr>
          <p:nvPr/>
        </p:nvSpPr>
        <p:spPr>
          <a:xfrm>
            <a:off x="9511553" y="2419318"/>
            <a:ext cx="2451976" cy="2026407"/>
          </a:xfrm>
          <a:prstGeom prst="rect">
            <a:avLst/>
          </a:prstGeom>
        </p:spPr>
        <p:txBody>
          <a:bodyPr vert="horz" lIns="121899" tIns="60949" rIns="121899" bIns="60949" rtlCol="0" anchor="b">
            <a:normAutofit lnSpcReduction="1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3200" b="1" u="sng" dirty="0"/>
              <a:t>The whole story</a:t>
            </a:r>
          </a:p>
          <a:p>
            <a:endParaRPr lang="en-GB" sz="3200" b="1" u="sng" dirty="0"/>
          </a:p>
          <a:p>
            <a:r>
              <a:rPr lang="en-GB" sz="3200" b="1" u="sng" dirty="0"/>
              <a:t> – 126 words!</a:t>
            </a:r>
          </a:p>
        </p:txBody>
      </p:sp>
      <p:sp>
        <p:nvSpPr>
          <p:cNvPr id="11" name="Title 3"/>
          <p:cNvSpPr txBox="1">
            <a:spLocks/>
          </p:cNvSpPr>
          <p:nvPr/>
        </p:nvSpPr>
        <p:spPr>
          <a:xfrm>
            <a:off x="0" y="-606911"/>
            <a:ext cx="2451976"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2400" b="1" u="sng" dirty="0"/>
              <a:t>Stave 1</a:t>
            </a:r>
          </a:p>
        </p:txBody>
      </p:sp>
      <p:sp>
        <p:nvSpPr>
          <p:cNvPr id="12" name="Title 3"/>
          <p:cNvSpPr txBox="1">
            <a:spLocks/>
          </p:cNvSpPr>
          <p:nvPr/>
        </p:nvSpPr>
        <p:spPr>
          <a:xfrm>
            <a:off x="0" y="1040867"/>
            <a:ext cx="2451976"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2400" b="1" u="sng" dirty="0"/>
              <a:t>Stave 2</a:t>
            </a:r>
          </a:p>
        </p:txBody>
      </p:sp>
      <p:sp>
        <p:nvSpPr>
          <p:cNvPr id="13" name="Title 3"/>
          <p:cNvSpPr txBox="1">
            <a:spLocks/>
          </p:cNvSpPr>
          <p:nvPr/>
        </p:nvSpPr>
        <p:spPr>
          <a:xfrm>
            <a:off x="0" y="1864756"/>
            <a:ext cx="2451976"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2400" b="1" u="sng" dirty="0"/>
              <a:t>Stave 3</a:t>
            </a:r>
          </a:p>
        </p:txBody>
      </p:sp>
      <p:sp>
        <p:nvSpPr>
          <p:cNvPr id="14" name="Title 3"/>
          <p:cNvSpPr txBox="1">
            <a:spLocks/>
          </p:cNvSpPr>
          <p:nvPr/>
        </p:nvSpPr>
        <p:spPr>
          <a:xfrm>
            <a:off x="0" y="2946176"/>
            <a:ext cx="2451976"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2400" b="1" u="sng" dirty="0"/>
              <a:t>Stave 4</a:t>
            </a:r>
          </a:p>
        </p:txBody>
      </p:sp>
      <p:sp>
        <p:nvSpPr>
          <p:cNvPr id="15" name="Title 3"/>
          <p:cNvSpPr txBox="1">
            <a:spLocks/>
          </p:cNvSpPr>
          <p:nvPr/>
        </p:nvSpPr>
        <p:spPr>
          <a:xfrm>
            <a:off x="0" y="3701848"/>
            <a:ext cx="2451976"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sz="2400" b="1" u="sng" dirty="0"/>
              <a:t>Stave 5</a:t>
            </a:r>
          </a:p>
        </p:txBody>
      </p:sp>
    </p:spTree>
    <p:extLst>
      <p:ext uri="{BB962C8B-B14F-4D97-AF65-F5344CB8AC3E}">
        <p14:creationId xmlns:p14="http://schemas.microsoft.com/office/powerpoint/2010/main" val="258632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solidFill>
                  <a:srgbClr val="FF0000"/>
                </a:solidFill>
              </a:rPr>
              <a:t>“tight-fisted </a:t>
            </a:r>
            <a:r>
              <a:rPr lang="en-GB" b="1" dirty="0"/>
              <a:t>hand at the grindstone”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Scrooge is mean and won’t give anything away</a:t>
            </a:r>
          </a:p>
          <a:p>
            <a:r>
              <a:rPr lang="en-GB" sz="2800" dirty="0"/>
              <a:t>He’s closed off from the world</a:t>
            </a:r>
          </a:p>
          <a:p>
            <a:r>
              <a:rPr lang="en-GB" sz="2800" dirty="0"/>
              <a:t>Everything is focused on work</a:t>
            </a:r>
          </a:p>
        </p:txBody>
      </p:sp>
    </p:spTree>
    <p:extLst>
      <p:ext uri="{BB962C8B-B14F-4D97-AF65-F5344CB8AC3E}">
        <p14:creationId xmlns:p14="http://schemas.microsoft.com/office/powerpoint/2010/main" val="8884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“solitary as an </a:t>
            </a:r>
            <a:r>
              <a:rPr lang="en-GB" b="1" dirty="0">
                <a:solidFill>
                  <a:srgbClr val="FF0000"/>
                </a:solidFill>
              </a:rPr>
              <a:t>oyster</a:t>
            </a:r>
            <a:r>
              <a:rPr lang="en-GB" b="1" dirty="0"/>
              <a:t>”</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Scrooge won’t open up, just like an oyster</a:t>
            </a:r>
          </a:p>
          <a:p>
            <a:r>
              <a:rPr lang="en-GB" sz="2800" dirty="0"/>
              <a:t>He puts a barrier between himself &amp; the world (the shell of the oyster – metaphor)</a:t>
            </a:r>
          </a:p>
          <a:p>
            <a:r>
              <a:rPr lang="en-GB" sz="2800" dirty="0"/>
              <a:t>His entire life is lonely and solitary since he pushed people away in his past</a:t>
            </a:r>
          </a:p>
        </p:txBody>
      </p:sp>
    </p:spTree>
    <p:extLst>
      <p:ext uri="{BB962C8B-B14F-4D97-AF65-F5344CB8AC3E}">
        <p14:creationId xmlns:p14="http://schemas.microsoft.com/office/powerpoint/2010/main" val="31738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Monday 7</a:t>
            </a:r>
            <a:r>
              <a:rPr lang="en-GB" b="1" u="sng" baseline="30000" dirty="0"/>
              <a:t>th</a:t>
            </a:r>
            <a:r>
              <a:rPr lang="en-GB" b="1" u="sng" dirty="0"/>
              <a:t> December Lit paper 2</a:t>
            </a:r>
          </a:p>
        </p:txBody>
      </p:sp>
      <p:sp>
        <p:nvSpPr>
          <p:cNvPr id="5" name="Content Placeholder 4"/>
          <p:cNvSpPr>
            <a:spLocks noGrp="1"/>
          </p:cNvSpPr>
          <p:nvPr>
            <p:ph idx="1"/>
          </p:nvPr>
        </p:nvSpPr>
        <p:spPr/>
        <p:txBody>
          <a:bodyPr>
            <a:normAutofit/>
          </a:bodyPr>
          <a:lstStyle/>
          <a:p>
            <a:r>
              <a:rPr lang="en-GB" dirty="0"/>
              <a:t>45 minutes on An Inspector Calls (one question)</a:t>
            </a:r>
          </a:p>
          <a:p>
            <a:r>
              <a:rPr lang="en-GB" dirty="0"/>
              <a:t>45 minutes on A Christmas Carol (one question)</a:t>
            </a:r>
          </a:p>
          <a:p>
            <a:r>
              <a:rPr lang="en-GB" dirty="0"/>
              <a:t>1 hour on unseen poetry (20 minute analysis question + 40 minute comparison question)</a:t>
            </a:r>
          </a:p>
          <a:p>
            <a:endParaRPr lang="en-GB" dirty="0"/>
          </a:p>
          <a:p>
            <a:r>
              <a:rPr lang="en-GB" dirty="0">
                <a:solidFill>
                  <a:srgbClr val="FF0000"/>
                </a:solidFill>
              </a:rPr>
              <a:t>DO NOT SPEND LONGER THAN THE ABOVE ON EACH QUESTION. </a:t>
            </a:r>
            <a:r>
              <a:rPr lang="en-GB" b="1" dirty="0">
                <a:solidFill>
                  <a:srgbClr val="FF0000"/>
                </a:solidFill>
              </a:rPr>
              <a:t>THE SINGLE BIGGEST MISTAKE ON THIS PAPER IS NOT LEAVING ENOUGH TIME FOR THE POETRY!</a:t>
            </a:r>
          </a:p>
        </p:txBody>
      </p:sp>
    </p:spTree>
    <p:extLst>
      <p:ext uri="{BB962C8B-B14F-4D97-AF65-F5344CB8AC3E}">
        <p14:creationId xmlns:p14="http://schemas.microsoft.com/office/powerpoint/2010/main" val="91167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659674"/>
            <a:ext cx="10160000" cy="1397000"/>
          </a:xfrm>
          <a:noFill/>
        </p:spPr>
        <p:txBody>
          <a:bodyPr>
            <a:normAutofit fontScale="90000"/>
          </a:bodyPr>
          <a:lstStyle/>
          <a:p>
            <a:r>
              <a:rPr lang="en-GB" b="1" dirty="0"/>
              <a:t>“if they would rather die… they better do it and decrease the </a:t>
            </a:r>
            <a:r>
              <a:rPr lang="en-GB" b="1" dirty="0">
                <a:solidFill>
                  <a:srgbClr val="FF0000"/>
                </a:solidFill>
              </a:rPr>
              <a:t>surplus</a:t>
            </a:r>
            <a:r>
              <a:rPr lang="en-GB" b="1" dirty="0"/>
              <a:t> population”</a:t>
            </a:r>
            <a:endParaRPr lang="en-GB" b="1" u="sng" dirty="0"/>
          </a:p>
        </p:txBody>
      </p:sp>
      <p:sp>
        <p:nvSpPr>
          <p:cNvPr id="5" name="Content Placeholder 4"/>
          <p:cNvSpPr>
            <a:spLocks noGrp="1"/>
          </p:cNvSpPr>
          <p:nvPr>
            <p:ph idx="1"/>
          </p:nvPr>
        </p:nvSpPr>
        <p:spPr>
          <a:xfrm>
            <a:off x="1039223" y="2722880"/>
            <a:ext cx="10160000" cy="4470400"/>
          </a:xfrm>
        </p:spPr>
        <p:txBody>
          <a:bodyPr>
            <a:normAutofit/>
          </a:bodyPr>
          <a:lstStyle/>
          <a:p>
            <a:r>
              <a:rPr lang="en-GB" sz="2800" dirty="0"/>
              <a:t>Scrooge thinks the poor should just die off if they can’t support themselves</a:t>
            </a:r>
          </a:p>
          <a:p>
            <a:r>
              <a:rPr lang="en-GB" sz="2800" dirty="0"/>
              <a:t>If they are ‘surplus’ they are spare and unnecessary</a:t>
            </a:r>
          </a:p>
          <a:p>
            <a:r>
              <a:rPr lang="en-GB" sz="2800" dirty="0"/>
              <a:t>Dickens hates this selfish attitude</a:t>
            </a:r>
          </a:p>
          <a:p>
            <a:r>
              <a:rPr lang="en-GB" sz="2800" dirty="0"/>
              <a:t>Dickens is mocking the cruel views of Thomas Malthus</a:t>
            </a:r>
          </a:p>
        </p:txBody>
      </p:sp>
    </p:spTree>
    <p:extLst>
      <p:ext uri="{BB962C8B-B14F-4D97-AF65-F5344CB8AC3E}">
        <p14:creationId xmlns:p14="http://schemas.microsoft.com/office/powerpoint/2010/main" val="304799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“I wear the </a:t>
            </a:r>
            <a:r>
              <a:rPr lang="en-GB" b="1" dirty="0">
                <a:solidFill>
                  <a:srgbClr val="FF0000"/>
                </a:solidFill>
              </a:rPr>
              <a:t>chains</a:t>
            </a:r>
            <a:r>
              <a:rPr lang="en-GB" b="1" dirty="0"/>
              <a:t> I forged in life”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Marley’s selfish mistakes in his life are the cause of his current pain</a:t>
            </a:r>
          </a:p>
          <a:p>
            <a:r>
              <a:rPr lang="en-GB" sz="2800" dirty="0"/>
              <a:t>He is suffering as a spirit (he’s in purgatory)</a:t>
            </a:r>
          </a:p>
          <a:p>
            <a:r>
              <a:rPr lang="en-GB" sz="2800" dirty="0"/>
              <a:t>Every link on the chain represents a sin from his life</a:t>
            </a:r>
          </a:p>
          <a:p>
            <a:r>
              <a:rPr lang="en-GB" sz="2800" dirty="0"/>
              <a:t>He’s showing Scrooge there are consequences to selfishness</a:t>
            </a:r>
          </a:p>
        </p:txBody>
      </p:sp>
    </p:spTree>
    <p:extLst>
      <p:ext uri="{BB962C8B-B14F-4D97-AF65-F5344CB8AC3E}">
        <p14:creationId xmlns:p14="http://schemas.microsoft.com/office/powerpoint/2010/main" val="17641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“May you be happy in the life you have </a:t>
            </a:r>
            <a:r>
              <a:rPr lang="en-GB" b="1" dirty="0">
                <a:solidFill>
                  <a:srgbClr val="FF0000"/>
                </a:solidFill>
              </a:rPr>
              <a:t>chosen</a:t>
            </a:r>
            <a:r>
              <a:rPr lang="en-GB" b="1" dirty="0"/>
              <a:t>”</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Belle breaks up with Scrooge in the flashback to his past</a:t>
            </a:r>
          </a:p>
          <a:p>
            <a:r>
              <a:rPr lang="en-GB" sz="2800" dirty="0"/>
              <a:t>She is saying he has </a:t>
            </a:r>
            <a:r>
              <a:rPr lang="en-GB" sz="2800" dirty="0">
                <a:solidFill>
                  <a:srgbClr val="FF0000"/>
                </a:solidFill>
              </a:rPr>
              <a:t>chosen</a:t>
            </a:r>
            <a:r>
              <a:rPr lang="en-GB" sz="2800" dirty="0"/>
              <a:t> a life of money over her</a:t>
            </a:r>
          </a:p>
          <a:p>
            <a:r>
              <a:rPr lang="en-GB" sz="2800" dirty="0"/>
              <a:t>He is supposed to learn that money and selfishness is the root cause of all his problems</a:t>
            </a:r>
          </a:p>
        </p:txBody>
      </p:sp>
    </p:spTree>
    <p:extLst>
      <p:ext uri="{BB962C8B-B14F-4D97-AF65-F5344CB8AC3E}">
        <p14:creationId xmlns:p14="http://schemas.microsoft.com/office/powerpoint/2010/main" val="25808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“I see a </a:t>
            </a:r>
            <a:r>
              <a:rPr lang="en-GB" b="1" dirty="0">
                <a:solidFill>
                  <a:srgbClr val="FF0000"/>
                </a:solidFill>
              </a:rPr>
              <a:t>crutch</a:t>
            </a:r>
            <a:r>
              <a:rPr lang="en-GB" b="1" dirty="0"/>
              <a:t> without an owner”</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In one possible future, Tiny Tim might die</a:t>
            </a:r>
          </a:p>
          <a:p>
            <a:r>
              <a:rPr lang="en-GB" sz="2800" dirty="0"/>
              <a:t>The Ghost of Christmas Present is warning Scrooge to change his ways or it will have real consequences</a:t>
            </a:r>
          </a:p>
          <a:p>
            <a:r>
              <a:rPr lang="en-GB" sz="2800" dirty="0"/>
              <a:t>It’s Tiny Tim that gets Scrooge to change and hurts him emotionally because he’s so sweet and innocent</a:t>
            </a:r>
          </a:p>
        </p:txBody>
      </p:sp>
    </p:spTree>
    <p:extLst>
      <p:ext uri="{BB962C8B-B14F-4D97-AF65-F5344CB8AC3E}">
        <p14:creationId xmlns:p14="http://schemas.microsoft.com/office/powerpoint/2010/main" val="31409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“say he will be </a:t>
            </a:r>
            <a:r>
              <a:rPr lang="en-GB" b="1" dirty="0">
                <a:solidFill>
                  <a:srgbClr val="FF0000"/>
                </a:solidFill>
              </a:rPr>
              <a:t>spared</a:t>
            </a:r>
            <a:r>
              <a:rPr lang="en-GB" b="1" dirty="0"/>
              <a:t>”</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This is in response to the last quotation about the crutch</a:t>
            </a:r>
          </a:p>
          <a:p>
            <a:r>
              <a:rPr lang="en-GB" sz="2800" dirty="0"/>
              <a:t>Scrooge is now regretting what he has done</a:t>
            </a:r>
          </a:p>
          <a:p>
            <a:r>
              <a:rPr lang="en-GB" sz="2800" dirty="0"/>
              <a:t>He is beginning to feel emotions for other people which hasn’t happened for a long time</a:t>
            </a:r>
          </a:p>
        </p:txBody>
      </p:sp>
    </p:spTree>
    <p:extLst>
      <p:ext uri="{BB962C8B-B14F-4D97-AF65-F5344CB8AC3E}">
        <p14:creationId xmlns:p14="http://schemas.microsoft.com/office/powerpoint/2010/main" val="37214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“This boy is </a:t>
            </a:r>
            <a:r>
              <a:rPr lang="en-GB" b="1" dirty="0">
                <a:solidFill>
                  <a:srgbClr val="FF0000"/>
                </a:solidFill>
              </a:rPr>
              <a:t>Ignorance</a:t>
            </a:r>
            <a:r>
              <a:rPr lang="en-GB" b="1" dirty="0"/>
              <a:t>. This girl is </a:t>
            </a:r>
            <a:r>
              <a:rPr lang="en-GB" b="1" dirty="0">
                <a:solidFill>
                  <a:srgbClr val="FF0000"/>
                </a:solidFill>
              </a:rPr>
              <a:t>Want</a:t>
            </a:r>
            <a:r>
              <a:rPr lang="en-GB" b="1" dirty="0"/>
              <a:t>.”</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These children represent the problems in society</a:t>
            </a:r>
          </a:p>
          <a:p>
            <a:r>
              <a:rPr lang="en-GB" sz="2800" dirty="0"/>
              <a:t>The boy represents how the rich </a:t>
            </a:r>
            <a:r>
              <a:rPr lang="en-GB" sz="2800" dirty="0">
                <a:solidFill>
                  <a:srgbClr val="FF0000"/>
                </a:solidFill>
              </a:rPr>
              <a:t>ignore</a:t>
            </a:r>
            <a:r>
              <a:rPr lang="en-GB" sz="2800" dirty="0"/>
              <a:t> the problems of the poor</a:t>
            </a:r>
          </a:p>
          <a:p>
            <a:r>
              <a:rPr lang="en-GB" sz="2800" dirty="0"/>
              <a:t>The girl represents all the things the poor </a:t>
            </a:r>
            <a:r>
              <a:rPr lang="en-GB" sz="2800" dirty="0">
                <a:solidFill>
                  <a:srgbClr val="FF0000"/>
                </a:solidFill>
              </a:rPr>
              <a:t>need</a:t>
            </a:r>
            <a:r>
              <a:rPr lang="en-GB" sz="2800" dirty="0"/>
              <a:t>, like food, clothing and shelter</a:t>
            </a:r>
          </a:p>
          <a:p>
            <a:r>
              <a:rPr lang="en-GB" sz="2800" dirty="0"/>
              <a:t>Dickens thought it was wrong that society was so unfair </a:t>
            </a:r>
          </a:p>
        </p:txBody>
      </p:sp>
    </p:spTree>
    <p:extLst>
      <p:ext uri="{BB962C8B-B14F-4D97-AF65-F5344CB8AC3E}">
        <p14:creationId xmlns:p14="http://schemas.microsoft.com/office/powerpoint/2010/main" val="195555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“say he will be </a:t>
            </a:r>
            <a:r>
              <a:rPr lang="en-GB" b="1" dirty="0">
                <a:solidFill>
                  <a:srgbClr val="FF0000"/>
                </a:solidFill>
              </a:rPr>
              <a:t>spared</a:t>
            </a:r>
            <a:r>
              <a:rPr lang="en-GB" b="1" dirty="0"/>
              <a:t>”</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This is in response to the last quotation about the crutch</a:t>
            </a:r>
          </a:p>
          <a:p>
            <a:r>
              <a:rPr lang="en-GB" sz="2800" dirty="0"/>
              <a:t>Scrooge is now regretting what he has done</a:t>
            </a:r>
          </a:p>
          <a:p>
            <a:r>
              <a:rPr lang="en-GB" sz="2800" dirty="0"/>
              <a:t>He is beginning to feel emotions for other people which hasn’t happened for a long time</a:t>
            </a:r>
          </a:p>
        </p:txBody>
      </p:sp>
    </p:spTree>
    <p:extLst>
      <p:ext uri="{BB962C8B-B14F-4D97-AF65-F5344CB8AC3E}">
        <p14:creationId xmlns:p14="http://schemas.microsoft.com/office/powerpoint/2010/main" val="5836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“tell me I may </a:t>
            </a:r>
            <a:r>
              <a:rPr lang="en-GB" b="1" dirty="0">
                <a:solidFill>
                  <a:srgbClr val="FF0000"/>
                </a:solidFill>
              </a:rPr>
              <a:t>sponge</a:t>
            </a:r>
            <a:r>
              <a:rPr lang="en-GB" b="1" dirty="0"/>
              <a:t> away the writing on this stone”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Scrooge sees his name on the gravestone and realises he must change his ways</a:t>
            </a:r>
          </a:p>
          <a:p>
            <a:r>
              <a:rPr lang="en-GB" sz="2800" dirty="0"/>
              <a:t>He wants to </a:t>
            </a:r>
            <a:r>
              <a:rPr lang="en-GB" sz="2800" dirty="0">
                <a:solidFill>
                  <a:srgbClr val="FF0000"/>
                </a:solidFill>
              </a:rPr>
              <a:t>sponge</a:t>
            </a:r>
            <a:r>
              <a:rPr lang="en-GB" sz="2800" dirty="0"/>
              <a:t> it away, which represents him changing his future, so he doesn’t die a lonely death</a:t>
            </a:r>
          </a:p>
          <a:p>
            <a:r>
              <a:rPr lang="en-GB" sz="2800" dirty="0"/>
              <a:t>This is where he realises he needs to </a:t>
            </a:r>
            <a:r>
              <a:rPr lang="en-GB" sz="2800" b="1" u="sng" dirty="0"/>
              <a:t>redeem</a:t>
            </a:r>
            <a:r>
              <a:rPr lang="en-GB" sz="2800" dirty="0"/>
              <a:t> his past sins</a:t>
            </a:r>
          </a:p>
          <a:p>
            <a:pPr lvl="4"/>
            <a:endParaRPr lang="en-GB" sz="3400" b="1" u="sng" dirty="0">
              <a:solidFill>
                <a:srgbClr val="7030A0"/>
              </a:solidFill>
            </a:endParaRPr>
          </a:p>
          <a:p>
            <a:pPr lvl="4"/>
            <a:r>
              <a:rPr lang="en-GB" sz="3400" b="1" u="sng" dirty="0">
                <a:solidFill>
                  <a:srgbClr val="7030A0"/>
                </a:solidFill>
              </a:rPr>
              <a:t>KEY WORD</a:t>
            </a:r>
            <a:r>
              <a:rPr lang="en-GB" sz="3400" b="1" dirty="0">
                <a:solidFill>
                  <a:srgbClr val="7030A0"/>
                </a:solidFill>
              </a:rPr>
              <a:t>: REDEMPTION</a:t>
            </a:r>
          </a:p>
        </p:txBody>
      </p:sp>
    </p:spTree>
    <p:extLst>
      <p:ext uri="{BB962C8B-B14F-4D97-AF65-F5344CB8AC3E}">
        <p14:creationId xmlns:p14="http://schemas.microsoft.com/office/powerpoint/2010/main" val="357738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“I will </a:t>
            </a:r>
            <a:r>
              <a:rPr lang="en-GB" b="1" dirty="0">
                <a:solidFill>
                  <a:srgbClr val="FF0000"/>
                </a:solidFill>
              </a:rPr>
              <a:t>honour</a:t>
            </a:r>
            <a:r>
              <a:rPr lang="en-GB" b="1" dirty="0"/>
              <a:t> Christmas in my heart, and try to keep it all the year”</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Scrooge is now fully changed</a:t>
            </a:r>
          </a:p>
          <a:p>
            <a:r>
              <a:rPr lang="en-GB" sz="2800" dirty="0"/>
              <a:t>He used to call Christmas a “humbug”</a:t>
            </a:r>
          </a:p>
          <a:p>
            <a:r>
              <a:rPr lang="en-GB" sz="2800" dirty="0"/>
              <a:t>He will now </a:t>
            </a:r>
            <a:r>
              <a:rPr lang="en-GB" sz="2800" dirty="0">
                <a:solidFill>
                  <a:srgbClr val="FF0000"/>
                </a:solidFill>
              </a:rPr>
              <a:t>honour</a:t>
            </a:r>
            <a:r>
              <a:rPr lang="en-GB" sz="2800" dirty="0"/>
              <a:t> and respect it as it brings people together and he realises how important that is</a:t>
            </a:r>
          </a:p>
        </p:txBody>
      </p:sp>
    </p:spTree>
    <p:extLst>
      <p:ext uri="{BB962C8B-B14F-4D97-AF65-F5344CB8AC3E}">
        <p14:creationId xmlns:p14="http://schemas.microsoft.com/office/powerpoint/2010/main" val="51178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“God </a:t>
            </a:r>
            <a:r>
              <a:rPr lang="en-GB" b="1" dirty="0">
                <a:solidFill>
                  <a:srgbClr val="FF0000"/>
                </a:solidFill>
              </a:rPr>
              <a:t>bless</a:t>
            </a:r>
            <a:r>
              <a:rPr lang="en-GB" b="1" dirty="0"/>
              <a:t> us, every one!”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Tiny Tim is given the last line of the story, as he is the one who had the most effect on Scrooge</a:t>
            </a:r>
          </a:p>
          <a:p>
            <a:r>
              <a:rPr lang="en-GB" sz="2800" dirty="0"/>
              <a:t>It links to the key theme of Christianity/discovering a Christian and caring spirit</a:t>
            </a:r>
          </a:p>
          <a:p>
            <a:r>
              <a:rPr lang="en-GB" sz="2800" dirty="0"/>
              <a:t>Scrooge is included in that </a:t>
            </a:r>
            <a:r>
              <a:rPr lang="en-GB" sz="2800" dirty="0">
                <a:solidFill>
                  <a:srgbClr val="FF0000"/>
                </a:solidFill>
              </a:rPr>
              <a:t>blessing</a:t>
            </a:r>
            <a:r>
              <a:rPr lang="en-GB" sz="2800" dirty="0"/>
              <a:t> – everyone shares in the spirit of Christmas</a:t>
            </a:r>
          </a:p>
        </p:txBody>
      </p:sp>
    </p:spTree>
    <p:extLst>
      <p:ext uri="{BB962C8B-B14F-4D97-AF65-F5344CB8AC3E}">
        <p14:creationId xmlns:p14="http://schemas.microsoft.com/office/powerpoint/2010/main" val="9081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Get the basics right</a:t>
            </a:r>
          </a:p>
        </p:txBody>
      </p:sp>
      <p:sp>
        <p:nvSpPr>
          <p:cNvPr id="5" name="Content Placeholder 4"/>
          <p:cNvSpPr>
            <a:spLocks noGrp="1"/>
          </p:cNvSpPr>
          <p:nvPr>
            <p:ph idx="1"/>
          </p:nvPr>
        </p:nvSpPr>
        <p:spPr/>
        <p:txBody>
          <a:bodyPr>
            <a:normAutofit lnSpcReduction="10000"/>
          </a:bodyPr>
          <a:lstStyle/>
          <a:p>
            <a:r>
              <a:rPr lang="en-GB" dirty="0"/>
              <a:t>For the exploding extract questions, try and do </a:t>
            </a:r>
            <a:r>
              <a:rPr lang="en-GB" b="1" dirty="0"/>
              <a:t>a page on the extract (15 minutes) </a:t>
            </a:r>
            <a:r>
              <a:rPr lang="en-GB" dirty="0"/>
              <a:t>and </a:t>
            </a:r>
            <a:r>
              <a:rPr lang="en-GB" b="1" dirty="0"/>
              <a:t>2 pages on the rest of the text (30 minutes).</a:t>
            </a:r>
          </a:p>
          <a:p>
            <a:r>
              <a:rPr lang="en-GB" dirty="0"/>
              <a:t>If you only talk about the extract you </a:t>
            </a:r>
            <a:r>
              <a:rPr lang="en-GB" b="1" dirty="0"/>
              <a:t>CANNOT get above a grade 3! </a:t>
            </a:r>
            <a:r>
              <a:rPr lang="en-GB" dirty="0"/>
              <a:t>You must use the quotations/plot events you have learned.</a:t>
            </a:r>
          </a:p>
          <a:p>
            <a:r>
              <a:rPr lang="en-GB" dirty="0"/>
              <a:t>Make sure you tell the key parts of the story which relate to the question – the examiner wants to know if you </a:t>
            </a:r>
            <a:r>
              <a:rPr lang="en-GB" b="1" dirty="0"/>
              <a:t>know the story</a:t>
            </a:r>
            <a:r>
              <a:rPr lang="en-GB" dirty="0"/>
              <a:t>.</a:t>
            </a:r>
          </a:p>
          <a:p>
            <a:r>
              <a:rPr lang="en-GB" dirty="0"/>
              <a:t>SPAG – An Inspector Calls carries 5 SPAG marks. Make sure you use capitals for names and spell the writer as </a:t>
            </a:r>
            <a:r>
              <a:rPr lang="en-GB" b="1" dirty="0"/>
              <a:t>Priestley</a:t>
            </a:r>
            <a:r>
              <a:rPr lang="en-GB" dirty="0"/>
              <a:t> (‘e’ before the ‘y’!)</a:t>
            </a:r>
          </a:p>
        </p:txBody>
      </p:sp>
    </p:spTree>
    <p:extLst>
      <p:ext uri="{BB962C8B-B14F-4D97-AF65-F5344CB8AC3E}">
        <p14:creationId xmlns:p14="http://schemas.microsoft.com/office/powerpoint/2010/main" val="38901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MUST MENTION:</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b="1" dirty="0"/>
              <a:t>Redemption </a:t>
            </a:r>
            <a:r>
              <a:rPr lang="en-GB" sz="2800" dirty="0"/>
              <a:t>– key theme of the story.</a:t>
            </a:r>
            <a:endParaRPr lang="en-GB" sz="2800" b="1" dirty="0"/>
          </a:p>
          <a:p>
            <a:r>
              <a:rPr lang="en-GB" sz="2800" dirty="0"/>
              <a:t>Christianity/Christmas spirit</a:t>
            </a:r>
          </a:p>
          <a:p>
            <a:r>
              <a:rPr lang="en-GB" sz="2800" dirty="0"/>
              <a:t>Poverty</a:t>
            </a:r>
          </a:p>
          <a:p>
            <a:r>
              <a:rPr lang="en-GB" sz="2800" dirty="0"/>
              <a:t>Selfishness/Greed/Avarice</a:t>
            </a:r>
          </a:p>
          <a:p>
            <a:r>
              <a:rPr lang="en-GB" sz="2800" dirty="0"/>
              <a:t>Social injustice – Dickens thinks the world isn’t fair, so he wants a fairer world for the poor</a:t>
            </a:r>
          </a:p>
        </p:txBody>
      </p:sp>
    </p:spTree>
    <p:extLst>
      <p:ext uri="{BB962C8B-B14F-4D97-AF65-F5344CB8AC3E}">
        <p14:creationId xmlns:p14="http://schemas.microsoft.com/office/powerpoint/2010/main" val="38197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Little soundbites to remember – drop these into your essay!</a:t>
            </a:r>
            <a:endParaRPr lang="en-GB" b="1" u="sng" dirty="0"/>
          </a:p>
        </p:txBody>
      </p:sp>
      <p:sp>
        <p:nvSpPr>
          <p:cNvPr id="5" name="Content Placeholder 4"/>
          <p:cNvSpPr>
            <a:spLocks noGrp="1"/>
          </p:cNvSpPr>
          <p:nvPr>
            <p:ph idx="1"/>
          </p:nvPr>
        </p:nvSpPr>
        <p:spPr>
          <a:xfrm>
            <a:off x="1039223" y="1873794"/>
            <a:ext cx="10160000" cy="4984206"/>
          </a:xfrm>
        </p:spPr>
        <p:txBody>
          <a:bodyPr>
            <a:normAutofit lnSpcReduction="10000"/>
          </a:bodyPr>
          <a:lstStyle/>
          <a:p>
            <a:r>
              <a:rPr lang="en-GB" sz="2800" dirty="0"/>
              <a:t>Scrooge’s painful past resulted in the selfish attitude he displays in the present.</a:t>
            </a:r>
          </a:p>
          <a:p>
            <a:r>
              <a:rPr lang="en-GB" sz="2800" dirty="0"/>
              <a:t>Dickens wants his readers to realise how the poor are suffering.</a:t>
            </a:r>
          </a:p>
          <a:p>
            <a:r>
              <a:rPr lang="en-GB" sz="2800" dirty="0"/>
              <a:t>Scrooge’s journey of redemption is a lesson to all of Victorian society.</a:t>
            </a:r>
          </a:p>
          <a:p>
            <a:r>
              <a:rPr lang="en-GB" sz="2800" dirty="0"/>
              <a:t>Christmas time and a Christmas spirit showcases the very best bits of humanity – Dickens wants them to be on display all year round.</a:t>
            </a:r>
          </a:p>
          <a:p>
            <a:r>
              <a:rPr lang="en-GB" sz="2800" dirty="0"/>
              <a:t>Tiny Tim symbolises the suffering of the working classes. </a:t>
            </a:r>
          </a:p>
        </p:txBody>
      </p:sp>
    </p:spTree>
    <p:extLst>
      <p:ext uri="{BB962C8B-B14F-4D97-AF65-F5344CB8AC3E}">
        <p14:creationId xmlns:p14="http://schemas.microsoft.com/office/powerpoint/2010/main" val="2660330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139" y="191786"/>
            <a:ext cx="10545552" cy="678675"/>
          </a:xfrm>
        </p:spPr>
        <p:txBody>
          <a:bodyPr>
            <a:normAutofit fontScale="90000"/>
          </a:bodyPr>
          <a:lstStyle/>
          <a:p>
            <a:r>
              <a:rPr lang="en-GB" b="1" dirty="0"/>
              <a:t>Questions: Give a brief answer to these </a:t>
            </a:r>
            <a:endParaRPr lang="en-GB" b="1" u="sng" dirty="0"/>
          </a:p>
        </p:txBody>
      </p:sp>
      <p:sp>
        <p:nvSpPr>
          <p:cNvPr id="5" name="Content Placeholder 4"/>
          <p:cNvSpPr>
            <a:spLocks noGrp="1"/>
          </p:cNvSpPr>
          <p:nvPr>
            <p:ph idx="1"/>
          </p:nvPr>
        </p:nvSpPr>
        <p:spPr>
          <a:xfrm>
            <a:off x="473825" y="1039092"/>
            <a:ext cx="11405061" cy="5710844"/>
          </a:xfrm>
        </p:spPr>
        <p:txBody>
          <a:bodyPr>
            <a:noAutofit/>
          </a:bodyPr>
          <a:lstStyle/>
          <a:p>
            <a:r>
              <a:rPr lang="en-GB" sz="2000" dirty="0"/>
              <a:t>Discuss how Scrooge has withdrawn from society because of the pain of his past. He has money but not happiness.</a:t>
            </a:r>
          </a:p>
          <a:p>
            <a:r>
              <a:rPr lang="en-GB" sz="2000" dirty="0"/>
              <a:t>Discuss how Marley wants Scrooge to avoid the same mistakes he has made. If Marley changes Scrooge then Marley will be released from purgatory/torment in the after-life.</a:t>
            </a:r>
          </a:p>
          <a:p>
            <a:r>
              <a:rPr lang="en-GB" sz="2000" dirty="0"/>
              <a:t>Discuss the Ghost of Christmas Past and how the loss of Belle, his father’s cruel treatment and not following the lesson of Fezziwig results in the metaphor of Scrooge’s “oyster-like” shell.</a:t>
            </a:r>
          </a:p>
          <a:p>
            <a:r>
              <a:rPr lang="en-GB" sz="2000" dirty="0"/>
              <a:t>Discuss the </a:t>
            </a:r>
            <a:r>
              <a:rPr lang="en-GB" sz="2000" dirty="0" err="1"/>
              <a:t>Cratchitts</a:t>
            </a:r>
            <a:r>
              <a:rPr lang="en-GB" sz="2000" dirty="0"/>
              <a:t> and how the symbolise the suffering of the poor. This begins to change Scrooge. The children Ignorance &amp; Want also show him the damaging impact of his actions.</a:t>
            </a:r>
          </a:p>
          <a:p>
            <a:r>
              <a:rPr lang="en-GB" sz="2000" dirty="0"/>
              <a:t>Discuss Stave Four and how he begs for a chance to change – he’s no longer thinking of himself but of others.</a:t>
            </a:r>
          </a:p>
          <a:p>
            <a:r>
              <a:rPr lang="en-GB" sz="2000" dirty="0"/>
              <a:t>Discuss Stave Five and all the things he does to fix his past mistakes. This is the definition of </a:t>
            </a:r>
            <a:r>
              <a:rPr lang="en-GB" sz="2000" b="1" dirty="0"/>
              <a:t>redemption</a:t>
            </a:r>
            <a:r>
              <a:rPr lang="en-GB" sz="2000" dirty="0"/>
              <a:t>. Everything he did up to this point was his </a:t>
            </a:r>
            <a:r>
              <a:rPr lang="en-GB" sz="2000" b="1" dirty="0"/>
              <a:t>journey of redemption</a:t>
            </a:r>
            <a:r>
              <a:rPr lang="en-GB" sz="2000" dirty="0"/>
              <a:t>.</a:t>
            </a:r>
          </a:p>
          <a:p>
            <a:endParaRPr lang="en-GB" sz="2000" dirty="0"/>
          </a:p>
        </p:txBody>
      </p:sp>
    </p:spTree>
    <p:extLst>
      <p:ext uri="{BB962C8B-B14F-4D97-AF65-F5344CB8AC3E}">
        <p14:creationId xmlns:p14="http://schemas.microsoft.com/office/powerpoint/2010/main" val="938267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Unseen poetry – 20 </a:t>
            </a:r>
            <a:r>
              <a:rPr lang="en-GB" b="1" dirty="0" err="1"/>
              <a:t>mins</a:t>
            </a:r>
            <a:r>
              <a:rPr lang="en-GB" b="1" dirty="0"/>
              <a:t> (single) and 40 </a:t>
            </a:r>
            <a:r>
              <a:rPr lang="en-GB" b="1" dirty="0" err="1"/>
              <a:t>mins</a:t>
            </a:r>
            <a:r>
              <a:rPr lang="en-GB" b="1" dirty="0"/>
              <a:t> (comparison)</a:t>
            </a:r>
            <a:endParaRPr lang="en-GB" b="1" u="sng" dirty="0"/>
          </a:p>
        </p:txBody>
      </p:sp>
      <p:sp>
        <p:nvSpPr>
          <p:cNvPr id="5" name="Content Placeholder 4"/>
          <p:cNvSpPr>
            <a:spLocks noGrp="1"/>
          </p:cNvSpPr>
          <p:nvPr>
            <p:ph idx="1"/>
          </p:nvPr>
        </p:nvSpPr>
        <p:spPr>
          <a:xfrm>
            <a:off x="1036320" y="2387600"/>
            <a:ext cx="10614660" cy="4470400"/>
          </a:xfrm>
        </p:spPr>
        <p:txBody>
          <a:bodyPr>
            <a:normAutofit lnSpcReduction="10000"/>
          </a:bodyPr>
          <a:lstStyle/>
          <a:p>
            <a:r>
              <a:rPr lang="en-GB" sz="2800" dirty="0"/>
              <a:t>Please remember that the poems in the unseen section are deliberately </a:t>
            </a:r>
            <a:r>
              <a:rPr lang="en-GB" sz="2800" b="1" u="sng" dirty="0"/>
              <a:t>much easier</a:t>
            </a:r>
            <a:r>
              <a:rPr lang="en-GB" sz="2800" dirty="0"/>
              <a:t> than the poems in the Anthology.</a:t>
            </a:r>
          </a:p>
          <a:p>
            <a:r>
              <a:rPr lang="en-GB" sz="2800" dirty="0"/>
              <a:t>It will tell you in the question at the top something to do with the topic.  </a:t>
            </a:r>
          </a:p>
          <a:p>
            <a:r>
              <a:rPr lang="en-GB" sz="2800" dirty="0"/>
              <a:t>Don’t try and look for really hidden/obscure meanings – explain obvious interpretations.</a:t>
            </a:r>
          </a:p>
          <a:p>
            <a:r>
              <a:rPr lang="en-GB" sz="2800" dirty="0"/>
              <a:t>Talk about what messages the writer has for us about the topic given in the question. </a:t>
            </a:r>
          </a:p>
          <a:p>
            <a:endParaRPr lang="en-GB" sz="2800" b="1" dirty="0"/>
          </a:p>
        </p:txBody>
      </p:sp>
    </p:spTree>
    <p:extLst>
      <p:ext uri="{BB962C8B-B14F-4D97-AF65-F5344CB8AC3E}">
        <p14:creationId xmlns:p14="http://schemas.microsoft.com/office/powerpoint/2010/main" val="137313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a:noFill/>
        </p:spPr>
        <p:txBody>
          <a:bodyPr/>
          <a:lstStyle/>
          <a:p>
            <a:r>
              <a:rPr lang="en-GB" b="1" dirty="0"/>
              <a:t>Unseen poetry</a:t>
            </a:r>
            <a:endParaRPr lang="en-GB" b="1" u="sng" dirty="0"/>
          </a:p>
        </p:txBody>
      </p:sp>
      <p:sp>
        <p:nvSpPr>
          <p:cNvPr id="5" name="Content Placeholder 4"/>
          <p:cNvSpPr>
            <a:spLocks noGrp="1"/>
          </p:cNvSpPr>
          <p:nvPr>
            <p:ph idx="1"/>
          </p:nvPr>
        </p:nvSpPr>
        <p:spPr>
          <a:xfrm>
            <a:off x="1036320" y="2387600"/>
            <a:ext cx="10614660" cy="4470400"/>
          </a:xfrm>
        </p:spPr>
        <p:txBody>
          <a:bodyPr>
            <a:normAutofit/>
          </a:bodyPr>
          <a:lstStyle/>
          <a:p>
            <a:r>
              <a:rPr lang="en-GB" sz="2800" dirty="0"/>
              <a:t>Tell the story of the poem</a:t>
            </a:r>
          </a:p>
          <a:p>
            <a:r>
              <a:rPr lang="en-GB" sz="2800" dirty="0"/>
              <a:t>Explain what phrases mean</a:t>
            </a:r>
          </a:p>
          <a:p>
            <a:r>
              <a:rPr lang="en-GB" sz="2800" dirty="0"/>
              <a:t>Comment on why things are written like that</a:t>
            </a:r>
          </a:p>
          <a:p>
            <a:r>
              <a:rPr lang="en-GB" sz="2800" dirty="0"/>
              <a:t>Follow the order you have been taught</a:t>
            </a:r>
          </a:p>
          <a:p>
            <a:endParaRPr lang="en-GB" sz="2800" dirty="0"/>
          </a:p>
          <a:p>
            <a:r>
              <a:rPr lang="en-GB" sz="2800" b="1" dirty="0"/>
              <a:t>KEY WORDS: </a:t>
            </a:r>
            <a:r>
              <a:rPr lang="en-GB" sz="2800" b="1" dirty="0">
                <a:solidFill>
                  <a:srgbClr val="FF0000"/>
                </a:solidFill>
              </a:rPr>
              <a:t>Who, what, when, where, QUOTATIONS, why</a:t>
            </a:r>
          </a:p>
          <a:p>
            <a:endParaRPr lang="en-GB" sz="2800" b="1" dirty="0"/>
          </a:p>
        </p:txBody>
      </p:sp>
    </p:spTree>
    <p:extLst>
      <p:ext uri="{BB962C8B-B14F-4D97-AF65-F5344CB8AC3E}">
        <p14:creationId xmlns:p14="http://schemas.microsoft.com/office/powerpoint/2010/main" val="3061943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462544"/>
          </a:xfrm>
          <a:noFill/>
        </p:spPr>
        <p:txBody>
          <a:bodyPr>
            <a:normAutofit fontScale="90000"/>
          </a:bodyPr>
          <a:lstStyle/>
          <a:p>
            <a:r>
              <a:rPr lang="en-GB" b="1" dirty="0"/>
              <a:t>Unseen poetry</a:t>
            </a:r>
            <a:endParaRPr lang="en-GB" b="1" u="sng" dirty="0"/>
          </a:p>
        </p:txBody>
      </p:sp>
      <p:graphicFrame>
        <p:nvGraphicFramePr>
          <p:cNvPr id="2" name="Table 1"/>
          <p:cNvGraphicFramePr>
            <a:graphicFrameLocks noGrp="1"/>
          </p:cNvGraphicFramePr>
          <p:nvPr>
            <p:extLst>
              <p:ext uri="{D42A27DB-BD31-4B8C-83A1-F6EECF244321}">
                <p14:modId xmlns:p14="http://schemas.microsoft.com/office/powerpoint/2010/main" val="1733638592"/>
              </p:ext>
            </p:extLst>
          </p:nvPr>
        </p:nvGraphicFramePr>
        <p:xfrm>
          <a:off x="558141" y="939338"/>
          <a:ext cx="11129554" cy="5780023"/>
        </p:xfrm>
        <a:graphic>
          <a:graphicData uri="http://schemas.openxmlformats.org/drawingml/2006/table">
            <a:tbl>
              <a:tblPr firstRow="1" firstCol="1" bandRow="1">
                <a:tableStyleId>{5C22544A-7EE6-4342-B048-85BDC9FD1C3A}</a:tableStyleId>
              </a:tblPr>
              <a:tblGrid>
                <a:gridCol w="2467379">
                  <a:extLst>
                    <a:ext uri="{9D8B030D-6E8A-4147-A177-3AD203B41FA5}">
                      <a16:colId xmlns:a16="http://schemas.microsoft.com/office/drawing/2014/main" val="4196396764"/>
                    </a:ext>
                  </a:extLst>
                </a:gridCol>
                <a:gridCol w="8662175">
                  <a:extLst>
                    <a:ext uri="{9D8B030D-6E8A-4147-A177-3AD203B41FA5}">
                      <a16:colId xmlns:a16="http://schemas.microsoft.com/office/drawing/2014/main" val="1470309413"/>
                    </a:ext>
                  </a:extLst>
                </a:gridCol>
              </a:tblGrid>
              <a:tr h="1178261">
                <a:tc>
                  <a:txBody>
                    <a:bodyPr/>
                    <a:lstStyle/>
                    <a:p>
                      <a:pPr>
                        <a:spcAft>
                          <a:spcPts val="0"/>
                        </a:spcAft>
                      </a:pPr>
                      <a:r>
                        <a:rPr lang="en-GB" sz="2000" dirty="0">
                          <a:effectLst/>
                        </a:rPr>
                        <a:t>Tell the story of the poem (</a:t>
                      </a:r>
                      <a:r>
                        <a:rPr lang="en-GB" sz="2000" dirty="0">
                          <a:solidFill>
                            <a:srgbClr val="FF0000"/>
                          </a:solidFill>
                          <a:effectLst/>
                        </a:rPr>
                        <a:t>WHO, WHAT, WHEN, WHERE</a:t>
                      </a:r>
                      <a:r>
                        <a:rPr lang="en-GB" sz="20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2000" dirty="0">
                          <a:effectLst/>
                        </a:rPr>
                        <a:t>This poem tells the story of ………………………………………………….. They seem to ………………………</a:t>
                      </a:r>
                    </a:p>
                  </a:txBody>
                  <a:tcPr marL="46567" marR="46567" marT="0" marB="0"/>
                </a:tc>
                <a:extLst>
                  <a:ext uri="{0D108BD9-81ED-4DB2-BD59-A6C34878D82A}">
                    <a16:rowId xmlns:a16="http://schemas.microsoft.com/office/drawing/2014/main" val="138107252"/>
                  </a:ext>
                </a:extLst>
              </a:tr>
              <a:tr h="3539500">
                <a:tc>
                  <a:txBody>
                    <a:bodyPr/>
                    <a:lstStyle/>
                    <a:p>
                      <a:pPr>
                        <a:spcAft>
                          <a:spcPts val="0"/>
                        </a:spcAft>
                      </a:pPr>
                      <a:r>
                        <a:rPr lang="en-GB" sz="2000" dirty="0">
                          <a:effectLst/>
                        </a:rPr>
                        <a:t>Comment </a:t>
                      </a:r>
                    </a:p>
                    <a:p>
                      <a:pPr>
                        <a:spcAft>
                          <a:spcPts val="0"/>
                        </a:spcAft>
                      </a:pPr>
                      <a:r>
                        <a:rPr lang="en-GB" sz="2000" dirty="0">
                          <a:effectLst/>
                        </a:rPr>
                        <a:t>Evidence</a:t>
                      </a:r>
                    </a:p>
                    <a:p>
                      <a:pPr>
                        <a:spcAft>
                          <a:spcPts val="0"/>
                        </a:spcAft>
                      </a:pPr>
                      <a:r>
                        <a:rPr lang="en-GB" sz="2000" dirty="0">
                          <a:effectLst/>
                        </a:rPr>
                        <a:t>Development</a:t>
                      </a:r>
                      <a:endParaRPr lang="en-GB" sz="1100" dirty="0">
                        <a:effectLst/>
                      </a:endParaRPr>
                    </a:p>
                    <a:p>
                      <a:pPr>
                        <a:spcAft>
                          <a:spcPts val="0"/>
                        </a:spcAft>
                      </a:pPr>
                      <a:r>
                        <a:rPr lang="en-GB" sz="2000" dirty="0">
                          <a:effectLst/>
                        </a:rPr>
                        <a:t> </a:t>
                      </a:r>
                      <a:endParaRPr lang="en-GB" sz="1100" dirty="0">
                        <a:effectLst/>
                      </a:endParaRPr>
                    </a:p>
                    <a:p>
                      <a:pPr>
                        <a:spcAft>
                          <a:spcPts val="0"/>
                        </a:spcAft>
                      </a:pPr>
                      <a:r>
                        <a:rPr lang="en-GB" sz="2000" dirty="0">
                          <a:effectLst/>
                        </a:rPr>
                        <a:t>(For the development consider: imagery, emotions, message, techniques, the writer)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2000" dirty="0">
                          <a:effectLst/>
                        </a:rPr>
                        <a:t>It begins by describing “___________________________” as a ……………………………………………….., using an image of ………………………………………….to show ………………………………………………. It’s almost suggesting that ……………………………………………………………….</a:t>
                      </a:r>
                      <a:endParaRPr lang="en-GB" sz="1100" dirty="0">
                        <a:effectLst/>
                      </a:endParaRPr>
                    </a:p>
                    <a:p>
                      <a:pPr>
                        <a:spcAft>
                          <a:spcPts val="0"/>
                        </a:spcAft>
                      </a:pPr>
                      <a:r>
                        <a:rPr lang="en-GB" sz="2000" dirty="0">
                          <a:effectLst/>
                        </a:rPr>
                        <a:t> </a:t>
                      </a:r>
                      <a:endParaRPr lang="en-GB" sz="1100" dirty="0">
                        <a:effectLst/>
                      </a:endParaRPr>
                    </a:p>
                    <a:p>
                      <a:pPr>
                        <a:spcAft>
                          <a:spcPts val="0"/>
                        </a:spcAft>
                      </a:pPr>
                      <a:r>
                        <a:rPr lang="en-GB" sz="2000" dirty="0">
                          <a:effectLst/>
                        </a:rPr>
                        <a:t> </a:t>
                      </a:r>
                      <a:endParaRPr lang="en-GB" sz="1100" dirty="0">
                        <a:effectLst/>
                      </a:endParaRPr>
                    </a:p>
                    <a:p>
                      <a:pPr>
                        <a:spcAft>
                          <a:spcPts val="0"/>
                        </a:spcAft>
                      </a:pPr>
                      <a:r>
                        <a:rPr lang="en-GB" sz="2000" i="1" dirty="0">
                          <a:effectLst/>
                        </a:rPr>
                        <a:t>(do as many paragraphs like this as possible in the time allowed)</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extLst>
                  <a:ext uri="{0D108BD9-81ED-4DB2-BD59-A6C34878D82A}">
                    <a16:rowId xmlns:a16="http://schemas.microsoft.com/office/drawing/2014/main" val="643011504"/>
                  </a:ext>
                </a:extLst>
              </a:tr>
              <a:tr h="1021323">
                <a:tc>
                  <a:txBody>
                    <a:bodyPr/>
                    <a:lstStyle/>
                    <a:p>
                      <a:pPr>
                        <a:spcAft>
                          <a:spcPts val="0"/>
                        </a:spcAft>
                      </a:pPr>
                      <a:r>
                        <a:rPr lang="en-GB" sz="1800" dirty="0">
                          <a:effectLst/>
                        </a:rPr>
                        <a:t>Sum up the poem’s purpose/ message (address the </a:t>
                      </a:r>
                      <a:r>
                        <a:rPr lang="en-GB" sz="1800" dirty="0">
                          <a:solidFill>
                            <a:srgbClr val="FF0000"/>
                          </a:solidFill>
                          <a:effectLst/>
                        </a:rPr>
                        <a:t>WHY</a:t>
                      </a:r>
                      <a:r>
                        <a:rPr lang="en-GB" sz="1800" dirty="0">
                          <a:effectLst/>
                        </a:rPr>
                        <a: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67" marR="46567" marT="0" marB="0"/>
                </a:tc>
                <a:tc>
                  <a:txBody>
                    <a:bodyPr/>
                    <a:lstStyle/>
                    <a:p>
                      <a:pPr>
                        <a:spcAft>
                          <a:spcPts val="0"/>
                        </a:spcAft>
                      </a:pPr>
                      <a:r>
                        <a:rPr lang="en-GB" sz="1800" dirty="0">
                          <a:effectLst/>
                          <a:latin typeface="+mj-lt"/>
                        </a:rPr>
                        <a:t>The writer is reflecting on …………………………………………………..</a:t>
                      </a:r>
                    </a:p>
                    <a:p>
                      <a:pPr>
                        <a:spcAft>
                          <a:spcPts val="0"/>
                        </a:spcAft>
                      </a:pPr>
                      <a:r>
                        <a:rPr lang="en-GB" sz="1800" dirty="0">
                          <a:effectLst/>
                          <a:latin typeface="+mj-lt"/>
                          <a:ea typeface="Calibri" panose="020F0502020204030204" pitchFamily="34" charset="0"/>
                          <a:cs typeface="Times New Roman" panose="02020603050405020304" pitchFamily="18" charset="0"/>
                        </a:rPr>
                        <a:t>The poem is designed to show how ………………………..</a:t>
                      </a:r>
                    </a:p>
                    <a:p>
                      <a:pPr>
                        <a:spcAft>
                          <a:spcPts val="0"/>
                        </a:spcAft>
                      </a:pPr>
                      <a:r>
                        <a:rPr lang="en-GB" sz="1800" dirty="0">
                          <a:effectLst/>
                          <a:latin typeface="+mj-lt"/>
                          <a:ea typeface="Calibri" panose="020F0502020204030204" pitchFamily="34" charset="0"/>
                          <a:cs typeface="Times New Roman" panose="02020603050405020304" pitchFamily="18" charset="0"/>
                        </a:rPr>
                        <a:t>I really feel that</a:t>
                      </a:r>
                      <a:r>
                        <a:rPr lang="en-GB" sz="1800" baseline="0" dirty="0">
                          <a:effectLst/>
                          <a:latin typeface="+mj-lt"/>
                          <a:ea typeface="Calibri" panose="020F0502020204030204" pitchFamily="34" charset="0"/>
                          <a:cs typeface="Times New Roman" panose="02020603050405020304" pitchFamily="18" charset="0"/>
                        </a:rPr>
                        <a:t> ………………………………….</a:t>
                      </a:r>
                      <a:endParaRPr lang="en-GB" sz="1050" dirty="0">
                        <a:effectLst/>
                        <a:latin typeface="+mj-lt"/>
                        <a:ea typeface="Calibri" panose="020F0502020204030204" pitchFamily="34" charset="0"/>
                        <a:cs typeface="Times New Roman" panose="02020603050405020304" pitchFamily="18" charset="0"/>
                      </a:endParaRPr>
                    </a:p>
                  </a:txBody>
                  <a:tcPr marL="46567" marR="46567" marT="0" marB="0"/>
                </a:tc>
                <a:extLst>
                  <a:ext uri="{0D108BD9-81ED-4DB2-BD59-A6C34878D82A}">
                    <a16:rowId xmlns:a16="http://schemas.microsoft.com/office/drawing/2014/main" val="4111939864"/>
                  </a:ext>
                </a:extLst>
              </a:tr>
            </a:tbl>
          </a:graphicData>
        </a:graphic>
      </p:graphicFrame>
    </p:spTree>
    <p:extLst>
      <p:ext uri="{BB962C8B-B14F-4D97-AF65-F5344CB8AC3E}">
        <p14:creationId xmlns:p14="http://schemas.microsoft.com/office/powerpoint/2010/main" val="37485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6884" y="269268"/>
            <a:ext cx="2006930" cy="800699"/>
          </a:xfrm>
          <a:noFill/>
        </p:spPr>
        <p:txBody>
          <a:bodyPr>
            <a:noAutofit/>
          </a:bodyPr>
          <a:lstStyle/>
          <a:p>
            <a:r>
              <a:rPr lang="en-GB" sz="2800" b="1" dirty="0"/>
              <a:t>Unseen poetry</a:t>
            </a:r>
            <a:endParaRPr lang="en-GB" sz="2800" b="1" u="sng" dirty="0"/>
          </a:p>
        </p:txBody>
      </p:sp>
      <p:graphicFrame>
        <p:nvGraphicFramePr>
          <p:cNvPr id="2" name="Table 1"/>
          <p:cNvGraphicFramePr>
            <a:graphicFrameLocks noGrp="1"/>
          </p:cNvGraphicFramePr>
          <p:nvPr>
            <p:extLst>
              <p:ext uri="{D42A27DB-BD31-4B8C-83A1-F6EECF244321}">
                <p14:modId xmlns:p14="http://schemas.microsoft.com/office/powerpoint/2010/main" val="2706008382"/>
              </p:ext>
            </p:extLst>
          </p:nvPr>
        </p:nvGraphicFramePr>
        <p:xfrm>
          <a:off x="2797778" y="2410691"/>
          <a:ext cx="6179967" cy="3288112"/>
        </p:xfrm>
        <a:graphic>
          <a:graphicData uri="http://schemas.openxmlformats.org/drawingml/2006/table">
            <a:tbl>
              <a:tblPr firstRow="1" firstCol="1" bandRow="1">
                <a:tableStyleId>{5C22544A-7EE6-4342-B048-85BDC9FD1C3A}</a:tableStyleId>
              </a:tblPr>
              <a:tblGrid>
                <a:gridCol w="1370074">
                  <a:extLst>
                    <a:ext uri="{9D8B030D-6E8A-4147-A177-3AD203B41FA5}">
                      <a16:colId xmlns:a16="http://schemas.microsoft.com/office/drawing/2014/main" val="4196396764"/>
                    </a:ext>
                  </a:extLst>
                </a:gridCol>
                <a:gridCol w="4809893">
                  <a:extLst>
                    <a:ext uri="{9D8B030D-6E8A-4147-A177-3AD203B41FA5}">
                      <a16:colId xmlns:a16="http://schemas.microsoft.com/office/drawing/2014/main" val="1470309413"/>
                    </a:ext>
                  </a:extLst>
                </a:gridCol>
              </a:tblGrid>
              <a:tr h="925393">
                <a:tc>
                  <a:txBody>
                    <a:bodyPr/>
                    <a:lstStyle/>
                    <a:p>
                      <a:endParaRPr lang="en-GB"/>
                    </a:p>
                  </a:txBody>
                  <a:tcPr marL="46567" marR="46567" marT="0" marB="0"/>
                </a:tc>
                <a:tc>
                  <a:txBody>
                    <a:bodyPr/>
                    <a:lstStyle/>
                    <a:p>
                      <a:endParaRPr lang="en-GB" dirty="0"/>
                    </a:p>
                  </a:txBody>
                  <a:tcPr marL="46567" marR="46567" marT="0" marB="0"/>
                </a:tc>
                <a:extLst>
                  <a:ext uri="{0D108BD9-81ED-4DB2-BD59-A6C34878D82A}">
                    <a16:rowId xmlns:a16="http://schemas.microsoft.com/office/drawing/2014/main" val="138107252"/>
                  </a:ext>
                </a:extLst>
              </a:tr>
              <a:tr h="2362719">
                <a:tc>
                  <a:txBody>
                    <a:bodyPr/>
                    <a:lstStyle/>
                    <a:p>
                      <a:endParaRPr lang="en-GB" dirty="0"/>
                    </a:p>
                  </a:txBody>
                  <a:tcPr marL="46567" marR="46567" marT="0" marB="0"/>
                </a:tc>
                <a:tc>
                  <a:txBody>
                    <a:bodyPr/>
                    <a:lstStyle/>
                    <a:p>
                      <a:endParaRPr lang="en-GB" dirty="0"/>
                    </a:p>
                  </a:txBody>
                  <a:tcPr marL="46567" marR="46567" marT="0" marB="0"/>
                </a:tc>
                <a:extLst>
                  <a:ext uri="{0D108BD9-81ED-4DB2-BD59-A6C34878D82A}">
                    <a16:rowId xmlns:a16="http://schemas.microsoft.com/office/drawing/2014/main" val="643011504"/>
                  </a:ext>
                </a:extLst>
              </a:tr>
            </a:tbl>
          </a:graphicData>
        </a:graphic>
      </p:graphicFrame>
      <p:pic>
        <p:nvPicPr>
          <p:cNvPr id="3" name="Picture 2">
            <a:extLst>
              <a:ext uri="{FF2B5EF4-FFF2-40B4-BE49-F238E27FC236}">
                <a16:creationId xmlns:a16="http://schemas.microsoft.com/office/drawing/2014/main" id="{B9E63578-0C01-4DDC-8CF6-F3419AC76ADD}"/>
              </a:ext>
            </a:extLst>
          </p:cNvPr>
          <p:cNvPicPr>
            <a:picLocks noChangeAspect="1"/>
          </p:cNvPicPr>
          <p:nvPr/>
        </p:nvPicPr>
        <p:blipFill>
          <a:blip r:embed="rId2"/>
          <a:stretch>
            <a:fillRect/>
          </a:stretch>
        </p:blipFill>
        <p:spPr>
          <a:xfrm>
            <a:off x="2636322" y="86338"/>
            <a:ext cx="6852903" cy="6633023"/>
          </a:xfrm>
          <a:prstGeom prst="rect">
            <a:avLst/>
          </a:prstGeom>
        </p:spPr>
      </p:pic>
    </p:spTree>
    <p:extLst>
      <p:ext uri="{BB962C8B-B14F-4D97-AF65-F5344CB8AC3E}">
        <p14:creationId xmlns:p14="http://schemas.microsoft.com/office/powerpoint/2010/main" val="39451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765266"/>
          </a:xfrm>
          <a:noFill/>
        </p:spPr>
        <p:txBody>
          <a:bodyPr/>
          <a:lstStyle/>
          <a:p>
            <a:r>
              <a:rPr lang="en-GB" b="1" dirty="0"/>
              <a:t>Unseen poetry comparison</a:t>
            </a:r>
            <a:endParaRPr lang="en-GB" b="1" u="sng" dirty="0"/>
          </a:p>
        </p:txBody>
      </p:sp>
      <p:sp>
        <p:nvSpPr>
          <p:cNvPr id="5" name="Content Placeholder 4"/>
          <p:cNvSpPr>
            <a:spLocks noGrp="1"/>
          </p:cNvSpPr>
          <p:nvPr>
            <p:ph idx="1"/>
          </p:nvPr>
        </p:nvSpPr>
        <p:spPr>
          <a:xfrm>
            <a:off x="1108892" y="1496060"/>
            <a:ext cx="10614660" cy="4470400"/>
          </a:xfrm>
        </p:spPr>
        <p:txBody>
          <a:bodyPr>
            <a:normAutofit fontScale="92500" lnSpcReduction="10000"/>
          </a:bodyPr>
          <a:lstStyle/>
          <a:p>
            <a:r>
              <a:rPr lang="en-GB" sz="2800" dirty="0"/>
              <a:t>This should be exactly the same as the single poem analysis, but you do two at once.</a:t>
            </a:r>
          </a:p>
          <a:p>
            <a:r>
              <a:rPr lang="en-GB" sz="2800" b="1" dirty="0"/>
              <a:t>Focus more on the second poem as you haven’t said anything about that poem yet.</a:t>
            </a:r>
          </a:p>
          <a:p>
            <a:r>
              <a:rPr lang="en-GB" sz="2800" b="1" dirty="0"/>
              <a:t>Sum up </a:t>
            </a:r>
            <a:r>
              <a:rPr lang="en-GB" sz="2800" dirty="0"/>
              <a:t>both poems (</a:t>
            </a:r>
            <a:r>
              <a:rPr lang="en-GB" sz="2800" dirty="0">
                <a:solidFill>
                  <a:srgbClr val="FF0000"/>
                </a:solidFill>
              </a:rPr>
              <a:t>WWWW</a:t>
            </a:r>
            <a:r>
              <a:rPr lang="en-GB" sz="2800" dirty="0"/>
              <a:t>) at the start</a:t>
            </a:r>
          </a:p>
          <a:p>
            <a:r>
              <a:rPr lang="en-GB" sz="2800" b="1" dirty="0"/>
              <a:t>Talk about </a:t>
            </a:r>
            <a:r>
              <a:rPr lang="en-GB" sz="2800" b="1" dirty="0">
                <a:solidFill>
                  <a:srgbClr val="FF0000"/>
                </a:solidFill>
              </a:rPr>
              <a:t>quotations</a:t>
            </a:r>
            <a:r>
              <a:rPr lang="en-GB" sz="2800" b="1" dirty="0"/>
              <a:t> from the second poem first </a:t>
            </a:r>
            <a:r>
              <a:rPr lang="en-GB" sz="2800" dirty="0"/>
              <a:t>then connect them back to similar/contrasting points from the first poem.</a:t>
            </a:r>
          </a:p>
          <a:p>
            <a:r>
              <a:rPr lang="en-GB" sz="2800" b="1" dirty="0"/>
              <a:t>Then describe the purpose (</a:t>
            </a:r>
            <a:r>
              <a:rPr lang="en-GB" sz="2800" b="1" dirty="0">
                <a:solidFill>
                  <a:srgbClr val="FF0000"/>
                </a:solidFill>
              </a:rPr>
              <a:t>WHY</a:t>
            </a:r>
            <a:r>
              <a:rPr lang="en-GB" sz="2800" b="1" dirty="0"/>
              <a:t>) of each poem at the end and give any personal opinions.</a:t>
            </a:r>
          </a:p>
        </p:txBody>
      </p:sp>
    </p:spTree>
    <p:extLst>
      <p:ext uri="{BB962C8B-B14F-4D97-AF65-F5344CB8AC3E}">
        <p14:creationId xmlns:p14="http://schemas.microsoft.com/office/powerpoint/2010/main" val="26004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FINAL THOUGHTS – WHOLE PAPER</a:t>
            </a:r>
          </a:p>
        </p:txBody>
      </p:sp>
      <p:sp>
        <p:nvSpPr>
          <p:cNvPr id="3" name="Content Placeholder 2"/>
          <p:cNvSpPr>
            <a:spLocks noGrp="1"/>
          </p:cNvSpPr>
          <p:nvPr>
            <p:ph idx="1"/>
          </p:nvPr>
        </p:nvSpPr>
        <p:spPr/>
        <p:txBody>
          <a:bodyPr/>
          <a:lstStyle/>
          <a:p>
            <a:r>
              <a:rPr lang="en-GB" dirty="0"/>
              <a:t>Stick to the timings – 45/45/20/40.</a:t>
            </a:r>
          </a:p>
          <a:p>
            <a:r>
              <a:rPr lang="en-GB" dirty="0"/>
              <a:t>Tell the story of each text.</a:t>
            </a:r>
          </a:p>
          <a:p>
            <a:r>
              <a:rPr lang="en-GB" dirty="0"/>
              <a:t>Use the quotations you have remembered.</a:t>
            </a:r>
          </a:p>
          <a:p>
            <a:r>
              <a:rPr lang="en-GB" b="1" dirty="0"/>
              <a:t>If you can’t remember a quotation just describe what happened in general instead </a:t>
            </a:r>
            <a:r>
              <a:rPr lang="en-GB" dirty="0"/>
              <a:t>– do not spend time sitting there remembering and not writing anything!</a:t>
            </a:r>
          </a:p>
          <a:p>
            <a:endParaRPr lang="en-GB" dirty="0"/>
          </a:p>
          <a:p>
            <a:endParaRPr lang="en-GB" dirty="0"/>
          </a:p>
        </p:txBody>
      </p:sp>
    </p:spTree>
    <p:extLst>
      <p:ext uri="{BB962C8B-B14F-4D97-AF65-F5344CB8AC3E}">
        <p14:creationId xmlns:p14="http://schemas.microsoft.com/office/powerpoint/2010/main" val="26502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0" y="76200"/>
            <a:ext cx="10160000" cy="890451"/>
          </a:xfrm>
        </p:spPr>
        <p:txBody>
          <a:bodyPr/>
          <a:lstStyle/>
          <a:p>
            <a:r>
              <a:rPr lang="en-GB" b="1" u="sng" dirty="0"/>
              <a:t>An Inspector Calls</a:t>
            </a:r>
          </a:p>
        </p:txBody>
      </p:sp>
      <p:sp>
        <p:nvSpPr>
          <p:cNvPr id="5" name="Content Placeholder 4"/>
          <p:cNvSpPr>
            <a:spLocks noGrp="1"/>
          </p:cNvSpPr>
          <p:nvPr>
            <p:ph idx="1"/>
          </p:nvPr>
        </p:nvSpPr>
        <p:spPr>
          <a:xfrm>
            <a:off x="1117600" y="966651"/>
            <a:ext cx="10160000" cy="5774808"/>
          </a:xfrm>
        </p:spPr>
        <p:txBody>
          <a:bodyPr>
            <a:normAutofit fontScale="62500" lnSpcReduction="20000"/>
          </a:bodyPr>
          <a:lstStyle/>
          <a:p>
            <a:pPr fontAlgn="t"/>
            <a:r>
              <a:rPr lang="en-GB" dirty="0"/>
              <a:t>Engagement party</a:t>
            </a:r>
          </a:p>
          <a:p>
            <a:pPr fontAlgn="t"/>
            <a:r>
              <a:rPr lang="en-GB" dirty="0"/>
              <a:t>Expects knighthood</a:t>
            </a:r>
          </a:p>
          <a:p>
            <a:pPr fontAlgn="t"/>
            <a:r>
              <a:rPr lang="en-GB" dirty="0"/>
              <a:t>Incorrect predictions</a:t>
            </a:r>
          </a:p>
          <a:p>
            <a:pPr fontAlgn="t"/>
            <a:r>
              <a:rPr lang="en-GB" dirty="0"/>
              <a:t>Inspector arrives</a:t>
            </a:r>
          </a:p>
          <a:p>
            <a:pPr fontAlgn="t"/>
            <a:r>
              <a:rPr lang="en-GB" dirty="0"/>
              <a:t>Arthur sacked Eva</a:t>
            </a:r>
          </a:p>
          <a:p>
            <a:pPr fontAlgn="t"/>
            <a:r>
              <a:rPr lang="en-GB" dirty="0"/>
              <a:t>Sheila had Eva sacked</a:t>
            </a:r>
          </a:p>
          <a:p>
            <a:pPr fontAlgn="t"/>
            <a:r>
              <a:rPr lang="en-GB" dirty="0"/>
              <a:t>Gerald’s affair with Daisy (Eva)</a:t>
            </a:r>
          </a:p>
          <a:p>
            <a:pPr fontAlgn="t"/>
            <a:r>
              <a:rPr lang="en-GB" dirty="0"/>
              <a:t>Mrs Birling refused Eva help</a:t>
            </a:r>
          </a:p>
          <a:p>
            <a:pPr fontAlgn="t"/>
            <a:r>
              <a:rPr lang="en-GB" dirty="0"/>
              <a:t>Eric’s affair with Eva</a:t>
            </a:r>
          </a:p>
          <a:p>
            <a:pPr fontAlgn="t"/>
            <a:r>
              <a:rPr lang="en-GB" dirty="0"/>
              <a:t>Inspector’s final speech</a:t>
            </a:r>
          </a:p>
          <a:p>
            <a:pPr fontAlgn="t"/>
            <a:r>
              <a:rPr lang="en-GB" dirty="0"/>
              <a:t>Inspector real?</a:t>
            </a:r>
          </a:p>
          <a:p>
            <a:pPr fontAlgn="t"/>
            <a:r>
              <a:rPr lang="en-GB" dirty="0"/>
              <a:t>No suicides</a:t>
            </a:r>
          </a:p>
          <a:p>
            <a:pPr fontAlgn="t"/>
            <a:r>
              <a:rPr lang="en-GB" dirty="0"/>
              <a:t>The family is divided</a:t>
            </a:r>
          </a:p>
          <a:p>
            <a:pPr fontAlgn="t"/>
            <a:r>
              <a:rPr lang="en-GB" dirty="0"/>
              <a:t>Police inspector coming</a:t>
            </a:r>
          </a:p>
          <a:p>
            <a:endParaRPr lang="en-GB" dirty="0"/>
          </a:p>
        </p:txBody>
      </p:sp>
      <p:sp>
        <p:nvSpPr>
          <p:cNvPr id="6" name="Title 3"/>
          <p:cNvSpPr txBox="1">
            <a:spLocks/>
          </p:cNvSpPr>
          <p:nvPr/>
        </p:nvSpPr>
        <p:spPr>
          <a:xfrm>
            <a:off x="6571131" y="2393193"/>
            <a:ext cx="5791200" cy="2026407"/>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GB" b="1" u="sng" dirty="0"/>
              <a:t>The whole play</a:t>
            </a:r>
          </a:p>
          <a:p>
            <a:endParaRPr lang="en-GB" b="1" u="sng" dirty="0"/>
          </a:p>
          <a:p>
            <a:r>
              <a:rPr lang="en-GB" b="1" u="sng" dirty="0"/>
              <a:t> – in 43 words!</a:t>
            </a:r>
          </a:p>
        </p:txBody>
      </p:sp>
    </p:spTree>
    <p:extLst>
      <p:ext uri="{BB962C8B-B14F-4D97-AF65-F5344CB8AC3E}">
        <p14:creationId xmlns:p14="http://schemas.microsoft.com/office/powerpoint/2010/main" val="234664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“Girls of </a:t>
            </a:r>
            <a:r>
              <a:rPr lang="en-GB" b="1" dirty="0">
                <a:solidFill>
                  <a:srgbClr val="FF0000"/>
                </a:solidFill>
              </a:rPr>
              <a:t>that</a:t>
            </a:r>
            <a:r>
              <a:rPr lang="en-GB" b="1" dirty="0"/>
              <a:t> class”</a:t>
            </a:r>
            <a:endParaRPr lang="en-GB" b="1" u="sng" dirty="0"/>
          </a:p>
        </p:txBody>
      </p:sp>
      <p:sp>
        <p:nvSpPr>
          <p:cNvPr id="5" name="Content Placeholder 4"/>
          <p:cNvSpPr>
            <a:spLocks noGrp="1"/>
          </p:cNvSpPr>
          <p:nvPr>
            <p:ph idx="1"/>
          </p:nvPr>
        </p:nvSpPr>
        <p:spPr/>
        <p:txBody>
          <a:bodyPr>
            <a:normAutofit/>
          </a:bodyPr>
          <a:lstStyle/>
          <a:p>
            <a:r>
              <a:rPr lang="en-GB" sz="2800" dirty="0"/>
              <a:t>Mrs Birling shows how snobby she is</a:t>
            </a:r>
          </a:p>
          <a:p>
            <a:r>
              <a:rPr lang="en-GB" sz="2800" dirty="0"/>
              <a:t>She is judging the lower classes</a:t>
            </a:r>
          </a:p>
          <a:p>
            <a:r>
              <a:rPr lang="en-GB" sz="2800" dirty="0"/>
              <a:t>Has no respect for the poor</a:t>
            </a:r>
          </a:p>
          <a:p>
            <a:r>
              <a:rPr lang="en-GB" sz="2800" dirty="0"/>
              <a:t>Links to theme of capitalism – the rich divide themselves away from the poor</a:t>
            </a:r>
          </a:p>
        </p:txBody>
      </p:sp>
    </p:spTree>
    <p:extLst>
      <p:ext uri="{BB962C8B-B14F-4D97-AF65-F5344CB8AC3E}">
        <p14:creationId xmlns:p14="http://schemas.microsoft.com/office/powerpoint/2010/main" val="18436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“We are </a:t>
            </a:r>
            <a:r>
              <a:rPr lang="en-GB" b="1" dirty="0">
                <a:solidFill>
                  <a:srgbClr val="FF0000"/>
                </a:solidFill>
              </a:rPr>
              <a:t>members</a:t>
            </a:r>
            <a:r>
              <a:rPr lang="en-GB" b="1" dirty="0"/>
              <a:t> of one body”</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The inspector believes in socialism</a:t>
            </a:r>
          </a:p>
          <a:p>
            <a:r>
              <a:rPr lang="en-GB" sz="2800" dirty="0"/>
              <a:t>It shows togetherness and equality</a:t>
            </a:r>
          </a:p>
          <a:p>
            <a:r>
              <a:rPr lang="en-GB" sz="2800" dirty="0"/>
              <a:t>He and Priestley believe in breaking down class barriers</a:t>
            </a:r>
          </a:p>
          <a:p>
            <a:endParaRPr lang="en-GB" sz="2800" dirty="0"/>
          </a:p>
          <a:p>
            <a:endParaRPr lang="en-GB" sz="2800" dirty="0"/>
          </a:p>
        </p:txBody>
      </p:sp>
    </p:spTree>
    <p:extLst>
      <p:ext uri="{BB962C8B-B14F-4D97-AF65-F5344CB8AC3E}">
        <p14:creationId xmlns:p14="http://schemas.microsoft.com/office/powerpoint/2010/main" val="29607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normAutofit fontScale="90000"/>
          </a:bodyPr>
          <a:lstStyle/>
          <a:p>
            <a:r>
              <a:rPr lang="en-GB" b="1" dirty="0"/>
              <a:t>“Mixed up together like </a:t>
            </a:r>
            <a:r>
              <a:rPr lang="en-GB" b="1" dirty="0">
                <a:solidFill>
                  <a:srgbClr val="FF0000"/>
                </a:solidFill>
              </a:rPr>
              <a:t>bees</a:t>
            </a:r>
            <a:r>
              <a:rPr lang="en-GB" b="1" dirty="0"/>
              <a:t> in a hive – community and all that nonsense”</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Birling doesn’t want classes to be mixed up like bees</a:t>
            </a:r>
          </a:p>
          <a:p>
            <a:r>
              <a:rPr lang="en-GB" sz="2800" dirty="0"/>
              <a:t>He believes in separation</a:t>
            </a:r>
          </a:p>
          <a:p>
            <a:r>
              <a:rPr lang="en-GB" sz="2800" dirty="0"/>
              <a:t>Insulting community is insulting socialism</a:t>
            </a:r>
          </a:p>
          <a:p>
            <a:r>
              <a:rPr lang="en-GB" sz="2800" dirty="0"/>
              <a:t>The writer (a socialist) is showing how stupid this attitude is</a:t>
            </a:r>
          </a:p>
        </p:txBody>
      </p:sp>
    </p:spTree>
    <p:extLst>
      <p:ext uri="{BB962C8B-B14F-4D97-AF65-F5344CB8AC3E}">
        <p14:creationId xmlns:p14="http://schemas.microsoft.com/office/powerpoint/2010/main" val="17490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“It </a:t>
            </a:r>
            <a:r>
              <a:rPr lang="en-GB" b="1" dirty="0">
                <a:solidFill>
                  <a:srgbClr val="FF0000"/>
                </a:solidFill>
              </a:rPr>
              <a:t>frightens</a:t>
            </a:r>
            <a:r>
              <a:rPr lang="en-GB" b="1" dirty="0"/>
              <a:t> me the way you talk”</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Sheila wants to show how she now finds the capitalist attitudes of her parents shocking</a:t>
            </a:r>
          </a:p>
          <a:p>
            <a:r>
              <a:rPr lang="en-GB" sz="2800" dirty="0"/>
              <a:t>She’s become more socialist and caring</a:t>
            </a:r>
          </a:p>
          <a:p>
            <a:r>
              <a:rPr lang="en-GB" sz="2800" dirty="0"/>
              <a:t>She’s started to sound like the Inspector</a:t>
            </a:r>
          </a:p>
        </p:txBody>
      </p:sp>
    </p:spTree>
    <p:extLst>
      <p:ext uri="{BB962C8B-B14F-4D97-AF65-F5344CB8AC3E}">
        <p14:creationId xmlns:p14="http://schemas.microsoft.com/office/powerpoint/2010/main" val="243296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892" y="476794"/>
            <a:ext cx="10160000" cy="1397000"/>
          </a:xfrm>
        </p:spPr>
        <p:txBody>
          <a:bodyPr/>
          <a:lstStyle/>
          <a:p>
            <a:r>
              <a:rPr lang="en-GB" b="1" dirty="0"/>
              <a:t>“I did </a:t>
            </a:r>
            <a:r>
              <a:rPr lang="en-GB" b="1" dirty="0">
                <a:solidFill>
                  <a:srgbClr val="FF0000"/>
                </a:solidFill>
              </a:rPr>
              <a:t>nothing</a:t>
            </a:r>
            <a:r>
              <a:rPr lang="en-GB" b="1" dirty="0"/>
              <a:t> I’m ashamed of”</a:t>
            </a:r>
            <a:endParaRPr lang="en-GB" b="1" u="sng" dirty="0"/>
          </a:p>
        </p:txBody>
      </p:sp>
      <p:sp>
        <p:nvSpPr>
          <p:cNvPr id="5" name="Content Placeholder 4"/>
          <p:cNvSpPr>
            <a:spLocks noGrp="1"/>
          </p:cNvSpPr>
          <p:nvPr>
            <p:ph idx="1"/>
          </p:nvPr>
        </p:nvSpPr>
        <p:spPr>
          <a:xfrm>
            <a:off x="1039223" y="2387600"/>
            <a:ext cx="10160000" cy="4470400"/>
          </a:xfrm>
        </p:spPr>
        <p:txBody>
          <a:bodyPr>
            <a:normAutofit/>
          </a:bodyPr>
          <a:lstStyle/>
          <a:p>
            <a:r>
              <a:rPr lang="en-GB" sz="2800" dirty="0"/>
              <a:t>Mrs Birling still doesn’t care that she turned a poor person away from her charity</a:t>
            </a:r>
          </a:p>
          <a:p>
            <a:r>
              <a:rPr lang="en-GB" sz="2800" dirty="0"/>
              <a:t>She is very cold and selfish</a:t>
            </a:r>
          </a:p>
          <a:p>
            <a:r>
              <a:rPr lang="en-GB" sz="2800" dirty="0"/>
              <a:t>She represents the uncaring nature of capitalism</a:t>
            </a:r>
          </a:p>
        </p:txBody>
      </p:sp>
    </p:spTree>
    <p:extLst>
      <p:ext uri="{BB962C8B-B14F-4D97-AF65-F5344CB8AC3E}">
        <p14:creationId xmlns:p14="http://schemas.microsoft.com/office/powerpoint/2010/main" val="39988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Override1.xml><?xml version="1.0" encoding="utf-8"?>
<a:themeOverride xmlns:a="http://schemas.openxmlformats.org/drawingml/2006/main">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themeOverride>
</file>

<file path=ppt/theme/themeOverride2.xml><?xml version="1.0" encoding="utf-8"?>
<a:themeOverride xmlns:a="http://schemas.openxmlformats.org/drawingml/2006/main">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themeOverride>
</file>

<file path=ppt/theme/themeOverride3.xml><?xml version="1.0" encoding="utf-8"?>
<a:themeOverride xmlns:a="http://schemas.openxmlformats.org/drawingml/2006/main">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8258</TotalTime>
  <Words>2517</Words>
  <Application>Microsoft Office PowerPoint</Application>
  <PresentationFormat>Widescreen</PresentationFormat>
  <Paragraphs>234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Times New Roman</vt:lpstr>
      <vt:lpstr>2_Books 16x9</vt:lpstr>
      <vt:lpstr>Unseen poetry</vt:lpstr>
      <vt:lpstr>Monday 7th December Lit paper 2</vt:lpstr>
      <vt:lpstr>Get the basics right</vt:lpstr>
      <vt:lpstr>An Inspector Calls</vt:lpstr>
      <vt:lpstr>“Girls of that class”</vt:lpstr>
      <vt:lpstr>“We are members of one body”</vt:lpstr>
      <vt:lpstr>“Mixed up together like bees in a hive – community and all that nonsense”</vt:lpstr>
      <vt:lpstr>“It frightens me the way you talk”</vt:lpstr>
      <vt:lpstr>“I did nothing I’m ashamed of”</vt:lpstr>
      <vt:lpstr>“Millions and millions of Eva Smiths and John Smiths left with us”</vt:lpstr>
      <vt:lpstr>“But these girls aren’t cheap labour – they’re people”</vt:lpstr>
      <vt:lpstr>“You’re not the kind of father a chap can go to when he’s in trouble”</vt:lpstr>
      <vt:lpstr>“I blame the young man. He ought to be dealt with very severely”</vt:lpstr>
      <vt:lpstr>MUST MENTION:</vt:lpstr>
      <vt:lpstr>Little soundbites to remember – drop these into your essay!</vt:lpstr>
      <vt:lpstr>Question prediction: responsibility</vt:lpstr>
      <vt:lpstr>A Christmas Carol</vt:lpstr>
      <vt:lpstr>“tight-fisted hand at the grindstone”</vt:lpstr>
      <vt:lpstr>“solitary as an oyster”</vt:lpstr>
      <vt:lpstr>“if they would rather die… they better do it and decrease the surplus population”</vt:lpstr>
      <vt:lpstr>“I wear the chains I forged in life”</vt:lpstr>
      <vt:lpstr>“May you be happy in the life you have chosen”</vt:lpstr>
      <vt:lpstr>“I see a crutch without an owner”</vt:lpstr>
      <vt:lpstr>“say he will be spared”</vt:lpstr>
      <vt:lpstr>“This boy is Ignorance. This girl is Want.”</vt:lpstr>
      <vt:lpstr>“say he will be spared”</vt:lpstr>
      <vt:lpstr>“tell me I may sponge away the writing on this stone”</vt:lpstr>
      <vt:lpstr>“I will honour Christmas in my heart, and try to keep it all the year”</vt:lpstr>
      <vt:lpstr>“God bless us, every one!”</vt:lpstr>
      <vt:lpstr>MUST MENTION:</vt:lpstr>
      <vt:lpstr>Little soundbites to remember – drop these into your essay!</vt:lpstr>
      <vt:lpstr>Questions: Give a brief answer to these </vt:lpstr>
      <vt:lpstr>Unseen poetry – 20 mins (single) and 40 mins (comparison)</vt:lpstr>
      <vt:lpstr>Unseen poetry</vt:lpstr>
      <vt:lpstr>Unseen poetry</vt:lpstr>
      <vt:lpstr>Unseen poetry</vt:lpstr>
      <vt:lpstr>Unseen poetry comparison</vt:lpstr>
      <vt:lpstr>FINAL THOUGHTS – WHOLE PAPER</vt:lpstr>
    </vt:vector>
  </TitlesOfParts>
  <Company>Delta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 Monday 21st May 2018</dc:title>
  <dc:creator>Cheryl Thoresen</dc:creator>
  <cp:lastModifiedBy>S Ryan</cp:lastModifiedBy>
  <cp:revision>54</cp:revision>
  <dcterms:created xsi:type="dcterms:W3CDTF">2018-05-20T11:44:15Z</dcterms:created>
  <dcterms:modified xsi:type="dcterms:W3CDTF">2020-12-03T16:32:16Z</dcterms:modified>
</cp:coreProperties>
</file>