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2" r:id="rId4"/>
    <p:sldId id="263" r:id="rId5"/>
    <p:sldId id="260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54F57-4137-43AA-86FB-FBFF800614F0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C9794-C1DF-4A9D-8F63-D1FB273D53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CC95F-B8AA-4298-9491-31C7DE205B76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6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is</a:t>
            </a:r>
            <a:r>
              <a:rPr lang="en-GB" baseline="0" dirty="0" smtClean="0"/>
              <a:t> for planning only and then students to finish for H/W task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9794-C1DF-4A9D-8F63-D1FB273D53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0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there is any time left Students can start writing up their</a:t>
            </a:r>
            <a:r>
              <a:rPr lang="en-GB" baseline="0" dirty="0" smtClean="0"/>
              <a:t> article.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9794-C1DF-4A9D-8F63-D1FB273D53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4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Resources: Printable slide for students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9794-C1DF-4A9D-8F63-D1FB273D53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76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5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07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5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4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5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0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2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0175-6F80-4EBE-8F88-2E84330E268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B9B79-D9B7-472F-A65B-CBC17D5840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5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5988"/>
            <a:ext cx="8460432" cy="68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284984"/>
            <a:ext cx="5320680" cy="3312368"/>
          </a:xfr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LO: To write with form, purpose and audience in a news article.</a:t>
            </a:r>
          </a:p>
          <a:p>
            <a:pPr algn="l"/>
            <a:r>
              <a:rPr lang="en-GB" sz="4000" b="1" dirty="0" smtClean="0">
                <a:solidFill>
                  <a:schemeClr val="tx1"/>
                </a:solidFill>
              </a:rPr>
              <a:t>ST: I can write with detail and tone.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 smtClean="0"/>
              <a:t>Learning content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6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Starter: What can we remember from last </a:t>
            </a:r>
            <a:r>
              <a:rPr lang="en-GB" dirty="0" smtClean="0"/>
              <a:t>lesson? 5-4-3-2-1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3017308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1920" y="1484784"/>
            <a:ext cx="4896544" cy="46805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i="1" dirty="0" smtClean="0">
                <a:solidFill>
                  <a:schemeClr val="tx1"/>
                </a:solidFill>
              </a:rPr>
              <a:t>5 things about lady Macbeth</a:t>
            </a:r>
          </a:p>
          <a:p>
            <a:r>
              <a:rPr lang="en-GB" sz="3600" b="1" i="1" dirty="0" smtClean="0">
                <a:solidFill>
                  <a:schemeClr val="tx1"/>
                </a:solidFill>
              </a:rPr>
              <a:t>4 ways Macbeth is suffering</a:t>
            </a:r>
          </a:p>
          <a:p>
            <a:r>
              <a:rPr lang="en-GB" sz="3600" b="1" i="1" dirty="0" smtClean="0">
                <a:solidFill>
                  <a:schemeClr val="tx1"/>
                </a:solidFill>
              </a:rPr>
              <a:t>3 Techniques that Shakespeare uses</a:t>
            </a:r>
          </a:p>
          <a:p>
            <a:r>
              <a:rPr lang="en-GB" sz="3600" b="1" i="1" dirty="0" smtClean="0">
                <a:solidFill>
                  <a:schemeClr val="tx1"/>
                </a:solidFill>
              </a:rPr>
              <a:t>2 Themes </a:t>
            </a:r>
          </a:p>
          <a:p>
            <a:r>
              <a:rPr lang="en-GB" sz="3600" b="1" i="1" dirty="0" smtClean="0">
                <a:solidFill>
                  <a:schemeClr val="tx1"/>
                </a:solidFill>
              </a:rPr>
              <a:t>1 prediction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 smtClean="0"/>
              <a:t>DO NOW!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244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91757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9" y="0"/>
            <a:ext cx="8229600" cy="1143000"/>
          </a:xfrm>
        </p:spPr>
        <p:txBody>
          <a:bodyPr/>
          <a:lstStyle/>
          <a:p>
            <a:r>
              <a:rPr lang="en-GB" dirty="0" smtClean="0"/>
              <a:t>Match the word to the definition.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980" y="1263080"/>
            <a:ext cx="8388424" cy="3672408"/>
          </a:xfrm>
        </p:spPr>
        <p:txBody>
          <a:bodyPr>
            <a:noAutofit/>
          </a:bodyPr>
          <a:lstStyle/>
          <a:p>
            <a:r>
              <a:rPr lang="en-GB" sz="2700" b="1" dirty="0">
                <a:solidFill>
                  <a:schemeClr val="tx1"/>
                </a:solidFill>
              </a:rPr>
              <a:t>_____________ </a:t>
            </a:r>
            <a:r>
              <a:rPr lang="en-GB" sz="2700" b="1" dirty="0" smtClean="0">
                <a:solidFill>
                  <a:schemeClr val="tx1"/>
                </a:solidFill>
              </a:rPr>
              <a:t>a piece of writing included with others in a newspaper, magazine, or other publication.</a:t>
            </a:r>
            <a:endParaRPr lang="en-GB" sz="2700" b="1" dirty="0" smtClean="0">
              <a:solidFill>
                <a:schemeClr val="tx1"/>
              </a:solidFill>
            </a:endParaRPr>
          </a:p>
          <a:p>
            <a:r>
              <a:rPr lang="en-GB" sz="2700" b="1" dirty="0">
                <a:solidFill>
                  <a:schemeClr val="tx1"/>
                </a:solidFill>
              </a:rPr>
              <a:t>_________ </a:t>
            </a:r>
            <a:r>
              <a:rPr lang="en-GB" sz="2700" b="1" dirty="0" smtClean="0">
                <a:solidFill>
                  <a:schemeClr val="tx1"/>
                </a:solidFill>
              </a:rPr>
              <a:t> </a:t>
            </a:r>
            <a:r>
              <a:rPr lang="en-GB" sz="2700" b="1" dirty="0" smtClean="0">
                <a:solidFill>
                  <a:schemeClr val="tx1"/>
                </a:solidFill>
              </a:rPr>
              <a:t>the way in which something is arranged or set out.</a:t>
            </a:r>
          </a:p>
          <a:p>
            <a:r>
              <a:rPr lang="en-GB" sz="2700" b="1" dirty="0" smtClean="0"/>
              <a:t>_____</a:t>
            </a:r>
            <a:r>
              <a:rPr lang="en-GB" sz="2700" b="1" dirty="0" smtClean="0">
                <a:solidFill>
                  <a:schemeClr val="tx1"/>
                </a:solidFill>
              </a:rPr>
              <a:t>_____ a particular procedure by which something is done; a manner or way.</a:t>
            </a:r>
          </a:p>
          <a:p>
            <a:r>
              <a:rPr lang="en-GB" sz="2700" b="1" dirty="0" smtClean="0">
                <a:solidFill>
                  <a:schemeClr val="tx1"/>
                </a:solidFill>
              </a:rPr>
              <a:t>____________  a speaker's words reported in subordinate clauses.</a:t>
            </a:r>
            <a:endParaRPr lang="en-GB" sz="27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1640" y="4941168"/>
            <a:ext cx="7416824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Reported speech      Style</a:t>
            </a:r>
            <a:endParaRPr lang="en-GB" sz="4800" dirty="0">
              <a:solidFill>
                <a:prstClr val="white"/>
              </a:solidFill>
            </a:endParaRPr>
          </a:p>
          <a:p>
            <a:pPr algn="ctr"/>
            <a:r>
              <a:rPr lang="en-GB" sz="4800" dirty="0" smtClean="0">
                <a:solidFill>
                  <a:prstClr val="white"/>
                </a:solidFill>
              </a:rPr>
              <a:t>Format     Article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8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91821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Answers! Please give yourself a tick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>
                <a:solidFill>
                  <a:prstClr val="white"/>
                </a:solidFill>
              </a:rPr>
              <a:t>Unlocking vocabulary</a:t>
            </a:r>
          </a:p>
        </p:txBody>
      </p:sp>
      <p:pic>
        <p:nvPicPr>
          <p:cNvPr id="1026" name="Picture 2" descr="C:\Users\Deb\AppData\Local\Microsoft\Windows\Temporary Internet Files\Content.IE5\P66F28V0\Kliponious-green-tic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0688"/>
            <a:ext cx="1152128" cy="10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31703" y="1629445"/>
            <a:ext cx="8229600" cy="4525963"/>
          </a:xfrm>
        </p:spPr>
        <p:txBody>
          <a:bodyPr>
            <a:noAutofit/>
          </a:bodyPr>
          <a:lstStyle/>
          <a:p>
            <a:r>
              <a:rPr lang="en-GB" b="1" u="sng" dirty="0" smtClean="0">
                <a:solidFill>
                  <a:srgbClr val="00B050"/>
                </a:solidFill>
              </a:rPr>
              <a:t>Article</a:t>
            </a:r>
            <a:r>
              <a:rPr lang="en-GB" b="1" dirty="0" smtClean="0">
                <a:solidFill>
                  <a:schemeClr val="tx1"/>
                </a:solidFill>
              </a:rPr>
              <a:t> a piece of writing included with others in a newspaper, magazine, or other publication.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u="sng" dirty="0" smtClean="0">
                <a:solidFill>
                  <a:srgbClr val="00B050"/>
                </a:solidFill>
              </a:rPr>
              <a:t>Format</a:t>
            </a:r>
            <a:r>
              <a:rPr lang="en-GB" b="1" dirty="0" smtClean="0">
                <a:solidFill>
                  <a:schemeClr val="tx1"/>
                </a:solidFill>
              </a:rPr>
              <a:t>  the way in which something is arranged or set out.</a:t>
            </a:r>
          </a:p>
          <a:p>
            <a:r>
              <a:rPr lang="en-GB" b="1" u="sng" dirty="0" smtClean="0">
                <a:solidFill>
                  <a:srgbClr val="00B050"/>
                </a:solidFill>
              </a:rPr>
              <a:t>Style</a:t>
            </a:r>
            <a:r>
              <a:rPr lang="en-GB" b="1" u="sng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a particular procedure by which something is done; a manner or way.</a:t>
            </a:r>
          </a:p>
          <a:p>
            <a:r>
              <a:rPr lang="en-GB" b="1" u="sng" dirty="0" smtClean="0">
                <a:solidFill>
                  <a:srgbClr val="00B050"/>
                </a:solidFill>
              </a:rPr>
              <a:t>Reported speech  </a:t>
            </a:r>
            <a:r>
              <a:rPr lang="en-GB" b="1" dirty="0" smtClean="0">
                <a:solidFill>
                  <a:schemeClr val="tx1"/>
                </a:solidFill>
              </a:rPr>
              <a:t>a speaker's words reported in subordinate clauses.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"/>
            <a:ext cx="8532440" cy="1325563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100" b="1" dirty="0" smtClean="0"/>
              <a:t>Exploring the Format, Style and Structure of a Newspaper</a:t>
            </a:r>
            <a:endParaRPr lang="en-GB" sz="41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12366" y="1412776"/>
            <a:ext cx="4748294" cy="754843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GB" sz="2400" dirty="0" smtClean="0"/>
              <a:t>Look at the ‘All Puffed Out’ Newspaper article on the worksheet.</a:t>
            </a:r>
            <a:endParaRPr lang="en-GB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96" y="1700808"/>
            <a:ext cx="3461212" cy="3076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659787" y="2204864"/>
            <a:ext cx="2809482" cy="31708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prstClr val="black"/>
                </a:solidFill>
              </a:rPr>
              <a:t>Layout and Structure</a:t>
            </a:r>
            <a:r>
              <a:rPr lang="en-GB" sz="2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Title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Picture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Columns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Overview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Detailed explanation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Quotation 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Conclusion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436096" y="5013176"/>
            <a:ext cx="3605228" cy="16400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prstClr val="black"/>
                </a:solidFill>
              </a:rPr>
              <a:t>Style</a:t>
            </a:r>
            <a:r>
              <a:rPr lang="en-GB" sz="2400" dirty="0" smtClean="0">
                <a:solidFill>
                  <a:prstClr val="black"/>
                </a:solidFill>
              </a:rPr>
              <a:t>: Is the article in the first or third person?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Is it written in the past or present tense? Why?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492996" y="2204864"/>
            <a:ext cx="1943100" cy="31708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b="1" dirty="0" smtClean="0">
                <a:solidFill>
                  <a:prstClr val="black"/>
                </a:solidFill>
              </a:rPr>
              <a:t>Sequence</a:t>
            </a:r>
            <a:r>
              <a:rPr lang="en-GB" sz="2400" dirty="0" smtClean="0">
                <a:solidFill>
                  <a:prstClr val="black"/>
                </a:solidFill>
              </a:rPr>
              <a:t>: What order do the paragraphs appear in?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prstClr val="black"/>
                </a:solidFill>
              </a:rPr>
              <a:t>Why is this the most effective order to explain the story to the reader?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767" y="5375720"/>
            <a:ext cx="4792329" cy="97986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solidFill>
                  <a:prstClr val="black"/>
                </a:solidFill>
              </a:rPr>
              <a:t>Annotate the worksheet with ideas from the other boxes.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43767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Consolidating knowledge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5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244408" cy="1251062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Newspaper Article: The King Is Dead!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109" y="2779808"/>
            <a:ext cx="4244280" cy="151104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118872" indent="0" algn="just">
              <a:buNone/>
            </a:pPr>
            <a:r>
              <a:rPr lang="en-GB" dirty="0" smtClean="0"/>
              <a:t>Be sure to follow the structure, layout and format of the paper.</a:t>
            </a:r>
            <a:endParaRPr lang="en-GB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5733" y="1916832"/>
            <a:ext cx="4038600" cy="269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1268760"/>
            <a:ext cx="4244280" cy="1511048"/>
          </a:xfrm>
          <a:prstGeom prst="rect">
            <a:avLst/>
          </a:prstGeom>
        </p:spPr>
        <p:txBody>
          <a:bodyPr vert="horz" lIns="91440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 algn="just">
              <a:buClr>
                <a:srgbClr val="4F81BD"/>
              </a:buClr>
              <a:buFont typeface="Wingdings 2"/>
              <a:buNone/>
            </a:pPr>
            <a:r>
              <a:rPr lang="en-GB" dirty="0" smtClean="0">
                <a:solidFill>
                  <a:prstClr val="black"/>
                </a:solidFill>
              </a:rPr>
              <a:t>Create a newspaper article that explores the death of King Duncan.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009" y="4653136"/>
            <a:ext cx="8424936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Structure</a:t>
            </a:r>
            <a:endParaRPr lang="en-GB" b="1" dirty="0">
              <a:solidFill>
                <a:prstClr val="black"/>
              </a:solidFill>
            </a:endParaRPr>
          </a:p>
          <a:p>
            <a:endParaRPr lang="en-GB" sz="9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Column One: A </a:t>
            </a:r>
            <a:r>
              <a:rPr lang="en-GB" sz="2400" b="1" dirty="0">
                <a:solidFill>
                  <a:srgbClr val="4F81BD">
                    <a:lumMod val="75000"/>
                  </a:srgbClr>
                </a:solidFill>
              </a:rPr>
              <a:t>summary</a:t>
            </a:r>
            <a:r>
              <a:rPr lang="en-GB" sz="2400" dirty="0">
                <a:solidFill>
                  <a:prstClr val="black"/>
                </a:solidFill>
              </a:rPr>
              <a:t>, then </a:t>
            </a:r>
            <a:r>
              <a:rPr lang="en-GB" sz="2400" b="1" dirty="0">
                <a:solidFill>
                  <a:srgbClr val="9BBB59">
                    <a:lumMod val="75000"/>
                  </a:srgbClr>
                </a:solidFill>
              </a:rPr>
              <a:t>detailed account </a:t>
            </a:r>
            <a:r>
              <a:rPr lang="en-GB" sz="2400" dirty="0">
                <a:solidFill>
                  <a:prstClr val="black"/>
                </a:solidFill>
              </a:rPr>
              <a:t>of </a:t>
            </a:r>
            <a:r>
              <a:rPr lang="en-GB" sz="2400" dirty="0" smtClean="0">
                <a:solidFill>
                  <a:prstClr val="black"/>
                </a:solidFill>
              </a:rPr>
              <a:t>events – 5 Ws</a:t>
            </a:r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Column Two: An </a:t>
            </a:r>
            <a:r>
              <a:rPr lang="en-GB" sz="2400" b="1" dirty="0">
                <a:solidFill>
                  <a:srgbClr val="7030A0"/>
                </a:solidFill>
              </a:rPr>
              <a:t>overview</a:t>
            </a:r>
            <a:r>
              <a:rPr lang="en-GB" sz="2400" dirty="0">
                <a:solidFill>
                  <a:prstClr val="black"/>
                </a:solidFill>
              </a:rPr>
              <a:t> of the wider events – witchcraft/war</a:t>
            </a:r>
          </a:p>
          <a:p>
            <a:r>
              <a:rPr lang="en-GB" sz="2400" dirty="0">
                <a:solidFill>
                  <a:prstClr val="black"/>
                </a:solidFill>
              </a:rPr>
              <a:t>Column Three: </a:t>
            </a:r>
            <a:r>
              <a:rPr lang="en-GB" sz="2400" b="1" dirty="0">
                <a:solidFill>
                  <a:srgbClr val="002060"/>
                </a:solidFill>
              </a:rPr>
              <a:t>Suspects</a:t>
            </a:r>
            <a:r>
              <a:rPr lang="en-GB" sz="2400" dirty="0">
                <a:solidFill>
                  <a:prstClr val="black"/>
                </a:solidFill>
              </a:rPr>
              <a:t> &amp; </a:t>
            </a:r>
            <a:r>
              <a:rPr lang="en-GB" sz="2400" b="1" dirty="0">
                <a:solidFill>
                  <a:srgbClr val="8064A2">
                    <a:lumMod val="75000"/>
                  </a:srgbClr>
                </a:solidFill>
              </a:rPr>
              <a:t>reported speech</a:t>
            </a:r>
            <a:r>
              <a:rPr lang="en-GB" b="1" dirty="0">
                <a:solidFill>
                  <a:srgbClr val="8064A2">
                    <a:lumMod val="75000"/>
                  </a:srgbClr>
                </a:solidFill>
              </a:rPr>
              <a:t> </a:t>
            </a:r>
            <a:endParaRPr lang="en-GB" b="1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800" dirty="0" smtClean="0"/>
              <a:t>Planning </a:t>
            </a:r>
            <a:r>
              <a:rPr lang="en-GB" sz="4800" dirty="0" smtClean="0"/>
              <a:t>task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76674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Let’s finish reading Act 2, scene 3 &amp; 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1772816"/>
            <a:ext cx="4267200" cy="4625609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For this scene we will need the following roles:</a:t>
            </a:r>
          </a:p>
          <a:p>
            <a:pPr marL="0" indent="0">
              <a:buNone/>
            </a:pPr>
            <a:r>
              <a:rPr lang="en-US" sz="4000" b="1" dirty="0" smtClean="0"/>
              <a:t>    -</a:t>
            </a:r>
            <a:r>
              <a:rPr lang="en-US" sz="4000" b="1" dirty="0"/>
              <a:t> </a:t>
            </a:r>
            <a:r>
              <a:rPr lang="en-US" sz="4000" b="1" dirty="0" smtClean="0"/>
              <a:t>The Porter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- Macduff</a:t>
            </a:r>
          </a:p>
          <a:p>
            <a:pPr marL="0" indent="0">
              <a:buNone/>
            </a:pPr>
            <a:r>
              <a:rPr lang="en-US" sz="4000" b="1" dirty="0" smtClean="0"/>
              <a:t>     - Lennox</a:t>
            </a:r>
          </a:p>
          <a:p>
            <a:pPr mar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- Lady Macbeth</a:t>
            </a:r>
          </a:p>
          <a:p>
            <a:pPr lvl="1"/>
            <a:r>
              <a:rPr lang="en-US" sz="4000" b="1" dirty="0" smtClean="0"/>
              <a:t>Banquo</a:t>
            </a:r>
          </a:p>
          <a:p>
            <a:pPr lvl="1"/>
            <a:r>
              <a:rPr lang="en-US" sz="4000" b="1" dirty="0" smtClean="0"/>
              <a:t>Macbeth</a:t>
            </a:r>
          </a:p>
          <a:p>
            <a:pPr lvl="1"/>
            <a:r>
              <a:rPr lang="en-US" sz="4000" b="1" dirty="0" err="1" smtClean="0"/>
              <a:t>Donaldbain</a:t>
            </a:r>
            <a:endParaRPr lang="en-US" sz="4000" b="1" dirty="0" smtClean="0"/>
          </a:p>
          <a:p>
            <a:pPr lvl="1"/>
            <a:r>
              <a:rPr lang="en-US" sz="4000" b="1" dirty="0" smtClean="0"/>
              <a:t>Malcolm</a:t>
            </a:r>
          </a:p>
          <a:p>
            <a:pPr lvl="1"/>
            <a:r>
              <a:rPr lang="en-US" sz="4000" b="1" dirty="0" smtClean="0"/>
              <a:t>Old man</a:t>
            </a:r>
          </a:p>
          <a:p>
            <a:pPr lvl="1"/>
            <a:r>
              <a:rPr lang="en-US" sz="4000" b="1" dirty="0" smtClean="0"/>
              <a:t>Ross</a:t>
            </a:r>
            <a:endParaRPr lang="en-US" sz="4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885094" cy="26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755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 smtClean="0">
                <a:solidFill>
                  <a:prstClr val="white"/>
                </a:solidFill>
              </a:rPr>
              <a:t>Reading task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016" cy="35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716016" cy="354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688"/>
            <a:ext cx="4572000" cy="332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28688"/>
            <a:ext cx="4572000" cy="332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68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439</Words>
  <Application>Microsoft Office PowerPoint</Application>
  <PresentationFormat>On-screen Show (4:3)</PresentationFormat>
  <Paragraphs>69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Starter: What can we remember from last lesson? 5-4-3-2-1</vt:lpstr>
      <vt:lpstr>Match the word to the definition.</vt:lpstr>
      <vt:lpstr>Answers! Please give yourself a tick </vt:lpstr>
      <vt:lpstr>Exploring the Format, Style and Structure of a Newspaper</vt:lpstr>
      <vt:lpstr>Newspaper Article: The King Is Dead!</vt:lpstr>
      <vt:lpstr>Let’s finish reading Act 2, scene 3 &amp; 4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</dc:creator>
  <cp:lastModifiedBy>Deb</cp:lastModifiedBy>
  <cp:revision>3</cp:revision>
  <dcterms:created xsi:type="dcterms:W3CDTF">2020-06-10T12:32:45Z</dcterms:created>
  <dcterms:modified xsi:type="dcterms:W3CDTF">2020-06-10T13:47:02Z</dcterms:modified>
</cp:coreProperties>
</file>