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12" r:id="rId2"/>
    <p:sldId id="313" r:id="rId3"/>
    <p:sldId id="314" r:id="rId4"/>
    <p:sldId id="317" r:id="rId5"/>
    <p:sldId id="315" r:id="rId6"/>
    <p:sldId id="316" r:id="rId7"/>
    <p:sldId id="318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371601"/>
            <a:ext cx="104648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505200"/>
            <a:ext cx="85344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04BDC-555B-476D-9E5A-11E9BC5CEEE7}" type="datetimeFigureOut">
              <a:rPr lang="en-GB" smtClean="0"/>
              <a:t>07/10/2020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0B3AF-0B91-4F0F-8922-36C1B217360C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/>
        </p:nvCxnSpPr>
        <p:spPr>
          <a:xfrm>
            <a:off x="914400" y="3398520"/>
            <a:ext cx="104648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452805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04BDC-555B-476D-9E5A-11E9BC5CEEE7}" type="datetimeFigureOut">
              <a:rPr lang="en-GB" smtClean="0"/>
              <a:t>07/10/2020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0B3AF-0B91-4F0F-8922-36C1B21736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29116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609600"/>
            <a:ext cx="27432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609600"/>
            <a:ext cx="80264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04BDC-555B-476D-9E5A-11E9BC5CEEE7}" type="datetimeFigureOut">
              <a:rPr lang="en-GB" smtClean="0"/>
              <a:t>07/10/2020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0B3AF-0B91-4F0F-8922-36C1B21736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76129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04BDC-555B-476D-9E5A-11E9BC5CEEE7}" type="datetimeFigureOut">
              <a:rPr lang="en-GB" smtClean="0"/>
              <a:t>07/10/2020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0B3AF-0B91-4F0F-8922-36C1B21736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51616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2362201"/>
            <a:ext cx="103632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4626865"/>
            <a:ext cx="103632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04BDC-555B-476D-9E5A-11E9BC5CEEE7}" type="datetimeFigureOut">
              <a:rPr lang="en-GB" smtClean="0"/>
              <a:t>07/10/2020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0B3AF-0B91-4F0F-8922-36C1B217360C}" type="slidenum">
              <a:rPr lang="en-GB" smtClean="0"/>
              <a:t>‹#›</a:t>
            </a:fld>
            <a:endParaRPr lang="en-GB"/>
          </a:p>
        </p:txBody>
      </p:sp>
      <p:cxnSp>
        <p:nvCxnSpPr>
          <p:cNvPr id="7" name="Straight Connector 6"/>
          <p:cNvCxnSpPr/>
          <p:nvPr/>
        </p:nvCxnSpPr>
        <p:spPr>
          <a:xfrm>
            <a:off x="975360" y="4599432"/>
            <a:ext cx="104648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0578546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73352"/>
            <a:ext cx="53848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73352"/>
            <a:ext cx="53848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04BDC-555B-476D-9E5A-11E9BC5CEEE7}" type="datetimeFigureOut">
              <a:rPr lang="en-GB" smtClean="0"/>
              <a:t>07/10/2020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0B3AF-0B91-4F0F-8922-36C1B21736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84768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76400"/>
            <a:ext cx="524256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438400"/>
            <a:ext cx="524256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39840" y="1676400"/>
            <a:ext cx="524256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9840" y="2438400"/>
            <a:ext cx="524256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04BDC-555B-476D-9E5A-11E9BC5CEEE7}" type="datetimeFigureOut">
              <a:rPr lang="en-GB" smtClean="0"/>
              <a:t>07/10/2020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0B3AF-0B91-4F0F-8922-36C1B217360C}" type="slidenum">
              <a:rPr lang="en-GB" smtClean="0"/>
              <a:t>‹#›</a:t>
            </a:fld>
            <a:endParaRPr lang="en-GB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3741949" y="4045691"/>
            <a:ext cx="4709160" cy="1059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226419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04BDC-555B-476D-9E5A-11E9BC5CEEE7}" type="datetimeFigureOut">
              <a:rPr lang="en-GB" smtClean="0"/>
              <a:t>07/10/2020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0B3AF-0B91-4F0F-8922-36C1B21736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42991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04BDC-555B-476D-9E5A-11E9BC5CEEE7}" type="datetimeFigureOut">
              <a:rPr lang="en-GB" smtClean="0"/>
              <a:t>07/10/2020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0B3AF-0B91-4F0F-8922-36C1B21736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75330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92080"/>
            <a:ext cx="2852928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2400" y="792080"/>
            <a:ext cx="7620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2130553"/>
            <a:ext cx="2852928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04BDC-555B-476D-9E5A-11E9BC5CEEE7}" type="datetimeFigureOut">
              <a:rPr lang="en-GB" smtClean="0"/>
              <a:t>07/10/2020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0B3AF-0B91-4F0F-8922-36C1B217360C}" type="slidenum">
              <a:rPr lang="en-GB" smtClean="0"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912152" y="3579942"/>
            <a:ext cx="5577840" cy="211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777097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92480"/>
            <a:ext cx="2856907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11480" y="838201"/>
            <a:ext cx="787252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133600"/>
            <a:ext cx="2852928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04BDC-555B-476D-9E5A-11E9BC5CEEE7}" type="datetimeFigureOut">
              <a:rPr lang="en-GB" smtClean="0"/>
              <a:t>07/10/2020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0B3AF-0B91-4F0F-8922-36C1B21736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23964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12192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109728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12192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18288"/>
            <a:ext cx="3860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92E04BDC-555B-476D-9E5A-11E9BC5CEEE7}" type="datetimeFigureOut">
              <a:rPr lang="en-GB" smtClean="0"/>
              <a:t>07/10/2020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0" y="18288"/>
            <a:ext cx="54864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160000" y="18288"/>
            <a:ext cx="14224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1C30B3AF-0B91-4F0F-8922-36C1B21736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97787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9576" y="908720"/>
            <a:ext cx="8208912" cy="2239888"/>
          </a:xfrm>
        </p:spPr>
        <p:txBody>
          <a:bodyPr>
            <a:noAutofit/>
          </a:bodyPr>
          <a:lstStyle/>
          <a:p>
            <a:r>
              <a:rPr lang="en-GB" sz="4800" dirty="0"/>
              <a:t>Boy Tales of Childhood </a:t>
            </a:r>
            <a:r>
              <a:rPr lang="en-GB" sz="3600" dirty="0"/>
              <a:t>by Roald Dahl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800" y="3505200"/>
            <a:ext cx="7846640" cy="2300064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GB" sz="3200" dirty="0"/>
              <a:t>LO: To explore how humour is used in storytelling.</a:t>
            </a:r>
          </a:p>
          <a:p>
            <a:r>
              <a:rPr lang="en-GB" sz="3200" dirty="0"/>
              <a:t>ST: I can identify the writer’s choice of language for effect.</a:t>
            </a:r>
          </a:p>
        </p:txBody>
      </p:sp>
    </p:spTree>
    <p:extLst>
      <p:ext uri="{BB962C8B-B14F-4D97-AF65-F5344CB8AC3E}">
        <p14:creationId xmlns:p14="http://schemas.microsoft.com/office/powerpoint/2010/main" val="36236268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533400"/>
            <a:ext cx="8229600" cy="3759696"/>
          </a:xfrm>
        </p:spPr>
        <p:txBody>
          <a:bodyPr>
            <a:normAutofit/>
          </a:bodyPr>
          <a:lstStyle/>
          <a:p>
            <a:r>
              <a:rPr lang="en-GB" dirty="0"/>
              <a:t>Starter: Have you ever played a trick on someone? What was their reaction? Have you ever had a trick played on you? What was your reaction? Do you think you’ve got a sense of humour?</a:t>
            </a:r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1505" y="4268242"/>
            <a:ext cx="1824037" cy="182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9697" y="4979915"/>
            <a:ext cx="2466975" cy="184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72264" y="4005065"/>
            <a:ext cx="1733550" cy="263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1984" y="4122665"/>
            <a:ext cx="2286000" cy="171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236040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31504" y="533400"/>
            <a:ext cx="8856984" cy="990600"/>
          </a:xfrm>
        </p:spPr>
        <p:txBody>
          <a:bodyPr>
            <a:normAutofit fontScale="90000"/>
          </a:bodyPr>
          <a:lstStyle/>
          <a:p>
            <a:r>
              <a:rPr lang="en-GB" dirty="0"/>
              <a:t>Let’s read! </a:t>
            </a:r>
            <a:r>
              <a:rPr lang="en-GB" i="1" dirty="0"/>
              <a:t>‘Goat’s Tobacco’, </a:t>
            </a:r>
            <a:r>
              <a:rPr lang="en-GB" dirty="0"/>
              <a:t>turn to page 154 in your book, we will read up to page 161.</a:t>
            </a: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9817" y="1628800"/>
            <a:ext cx="3271883" cy="5025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7529" y="2132857"/>
            <a:ext cx="2431901" cy="38664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4193" y="2080307"/>
            <a:ext cx="2542433" cy="3918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41728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1584" y="3528285"/>
            <a:ext cx="5328592" cy="28732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533400"/>
            <a:ext cx="8435280" cy="1887488"/>
          </a:xfrm>
        </p:spPr>
        <p:txBody>
          <a:bodyPr>
            <a:normAutofit fontScale="90000"/>
          </a:bodyPr>
          <a:lstStyle/>
          <a:p>
            <a:r>
              <a:rPr lang="en-GB" dirty="0"/>
              <a:t>Task: What makes this chapter humorous? Find three examples that make it funny.</a:t>
            </a:r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5560" y="2204865"/>
            <a:ext cx="4552528" cy="18562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8075" y="4725144"/>
            <a:ext cx="272415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0136" y="2420889"/>
            <a:ext cx="2514600" cy="181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41145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116632"/>
            <a:ext cx="9144000" cy="1584176"/>
          </a:xfrm>
        </p:spPr>
        <p:txBody>
          <a:bodyPr>
            <a:normAutofit/>
          </a:bodyPr>
          <a:lstStyle/>
          <a:p>
            <a:r>
              <a:rPr lang="en-GB" sz="2800" b="1" dirty="0"/>
              <a:t>Task 2: Using your template sequence the events in this chapter. How has the writer structured it to interest us as a reader?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1981201" y="1600200"/>
          <a:ext cx="8363271" cy="5141168"/>
        </p:xfrm>
        <a:graphic>
          <a:graphicData uri="http://schemas.openxmlformats.org/drawingml/2006/table">
            <a:tbl>
              <a:tblPr firstRow="1" bandRow="1"/>
              <a:tblGrid>
                <a:gridCol w="27877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877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877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972816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72208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310089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75520" y="533400"/>
            <a:ext cx="8712968" cy="990600"/>
          </a:xfrm>
        </p:spPr>
        <p:txBody>
          <a:bodyPr>
            <a:normAutofit fontScale="90000"/>
          </a:bodyPr>
          <a:lstStyle/>
          <a:p>
            <a:r>
              <a:rPr lang="en-GB" dirty="0"/>
              <a:t>Task 3: What do you think the ‘Manly lover’ said to Roald Dahl when he caught him?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Write a conversation between the pair of them:</a:t>
            </a:r>
          </a:p>
          <a:p>
            <a:pPr lvl="1"/>
            <a:r>
              <a:rPr lang="en-GB" sz="4000" dirty="0"/>
              <a:t>Roald Dahl:</a:t>
            </a:r>
          </a:p>
          <a:p>
            <a:pPr lvl="1"/>
            <a:r>
              <a:rPr lang="en-GB" sz="4000" dirty="0"/>
              <a:t>Manly Lover:</a:t>
            </a:r>
          </a:p>
          <a:p>
            <a:pPr lvl="1"/>
            <a:r>
              <a:rPr lang="en-GB" sz="4000" dirty="0"/>
              <a:t>Roald Dahl:</a:t>
            </a:r>
          </a:p>
          <a:p>
            <a:pPr lvl="1"/>
            <a:r>
              <a:rPr lang="en-GB" sz="4000" dirty="0"/>
              <a:t>Manly Lover:</a:t>
            </a:r>
          </a:p>
          <a:p>
            <a:pPr lvl="1"/>
            <a:r>
              <a:rPr lang="en-GB" sz="4000" dirty="0"/>
              <a:t>Roald Dahl:</a:t>
            </a:r>
          </a:p>
          <a:p>
            <a:pPr lvl="1"/>
            <a:r>
              <a:rPr lang="en-GB" sz="4000" dirty="0"/>
              <a:t>Manly Lover:</a:t>
            </a:r>
          </a:p>
        </p:txBody>
      </p:sp>
      <p:sp>
        <p:nvSpPr>
          <p:cNvPr id="4" name="Oval 3"/>
          <p:cNvSpPr/>
          <p:nvPr/>
        </p:nvSpPr>
        <p:spPr>
          <a:xfrm>
            <a:off x="6456040" y="2564904"/>
            <a:ext cx="3960440" cy="38164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i="1" dirty="0">
                <a:solidFill>
                  <a:prstClr val="black"/>
                </a:solidFill>
                <a:latin typeface="Arial"/>
              </a:rPr>
              <a:t>Be ready to read your conversation script to the class in pairs.</a:t>
            </a:r>
          </a:p>
        </p:txBody>
      </p:sp>
    </p:spTree>
    <p:extLst>
      <p:ext uri="{BB962C8B-B14F-4D97-AF65-F5344CB8AC3E}">
        <p14:creationId xmlns:p14="http://schemas.microsoft.com/office/powerpoint/2010/main" val="5689402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70543C-9451-4485-A2C8-9401115C63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533400"/>
            <a:ext cx="6337300" cy="990600"/>
          </a:xfrm>
        </p:spPr>
        <p:txBody>
          <a:bodyPr>
            <a:normAutofit fontScale="90000"/>
          </a:bodyPr>
          <a:lstStyle/>
          <a:p>
            <a:r>
              <a:rPr lang="en-GB" dirty="0"/>
              <a:t>Extension task: Write a letter of apology to the Manly Lover.</a:t>
            </a:r>
          </a:p>
        </p:txBody>
      </p:sp>
      <p:pic>
        <p:nvPicPr>
          <p:cNvPr id="1026" name="Picture 2" descr="Informal letter planning sheet | Teaching Resources">
            <a:extLst>
              <a:ext uri="{FF2B5EF4-FFF2-40B4-BE49-F238E27FC236}">
                <a16:creationId xmlns:a16="http://schemas.microsoft.com/office/drawing/2014/main" id="{E0E8D698-C366-4024-8735-11CA1321CF98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8395" y="341608"/>
            <a:ext cx="4613605" cy="6516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0771082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omposite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211</Words>
  <Application>Microsoft Office PowerPoint</Application>
  <PresentationFormat>Widescreen</PresentationFormat>
  <Paragraphs>17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Arial</vt:lpstr>
      <vt:lpstr>Clarity</vt:lpstr>
      <vt:lpstr>Boy Tales of Childhood by Roald Dahl</vt:lpstr>
      <vt:lpstr>Starter: Have you ever played a trick on someone? What was their reaction? Have you ever had a trick played on you? What was your reaction? Do you think you’ve got a sense of humour?</vt:lpstr>
      <vt:lpstr>Let’s read! ‘Goat’s Tobacco’, turn to page 154 in your book, we will read up to page 161.</vt:lpstr>
      <vt:lpstr>Task: What makes this chapter humorous? Find three examples that make it funny.</vt:lpstr>
      <vt:lpstr>Task 2: Using your template sequence the events in this chapter. How has the writer structured it to interest us as a reader?</vt:lpstr>
      <vt:lpstr>Task 3: What do you think the ‘Manly lover’ said to Roald Dahl when he caught him?</vt:lpstr>
      <vt:lpstr>Extension task: Write a letter of apology to the Manly Lover.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Boy Tales of Childhood by Roald Dahl</dc:title>
  <dc:creator>D Weatherhead</dc:creator>
  <cp:lastModifiedBy>D Weatherhead</cp:lastModifiedBy>
  <cp:revision>1</cp:revision>
  <dcterms:created xsi:type="dcterms:W3CDTF">2020-10-07T13:51:37Z</dcterms:created>
  <dcterms:modified xsi:type="dcterms:W3CDTF">2020-10-07T13:55:30Z</dcterms:modified>
</cp:coreProperties>
</file>