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79" r:id="rId4"/>
    <p:sldId id="280" r:id="rId5"/>
    <p:sldId id="278" r:id="rId6"/>
    <p:sldId id="272" r:id="rId7"/>
    <p:sldId id="273" r:id="rId8"/>
    <p:sldId id="281" r:id="rId9"/>
    <p:sldId id="27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1" d="100"/>
          <a:sy n="81" d="100"/>
        </p:scale>
        <p:origin x="126"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036AAE-CF05-4DA5-8012-57AF234E2066}" type="datetimeFigureOut">
              <a:rPr lang="en-GB" smtClean="0"/>
              <a:t>04/12/2020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2AFBA-2BBE-4DD1-AC9F-536A38DE45D6}" type="slidenum">
              <a:rPr lang="en-GB" smtClean="0"/>
              <a:t>‹#›</a:t>
            </a:fld>
            <a:endParaRPr lang="en-GB"/>
          </a:p>
        </p:txBody>
      </p:sp>
    </p:spTree>
    <p:extLst>
      <p:ext uri="{BB962C8B-B14F-4D97-AF65-F5344CB8AC3E}">
        <p14:creationId xmlns:p14="http://schemas.microsoft.com/office/powerpoint/2010/main" val="2715928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1</a:t>
            </a:fld>
            <a:endParaRPr lang="en-GB"/>
          </a:p>
        </p:txBody>
      </p:sp>
    </p:spTree>
    <p:extLst>
      <p:ext uri="{BB962C8B-B14F-4D97-AF65-F5344CB8AC3E}">
        <p14:creationId xmlns:p14="http://schemas.microsoft.com/office/powerpoint/2010/main" val="1830357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6</a:t>
            </a:fld>
            <a:endParaRPr lang="en-GB"/>
          </a:p>
        </p:txBody>
      </p:sp>
    </p:spTree>
    <p:extLst>
      <p:ext uri="{BB962C8B-B14F-4D97-AF65-F5344CB8AC3E}">
        <p14:creationId xmlns:p14="http://schemas.microsoft.com/office/powerpoint/2010/main" val="3564595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7</a:t>
            </a:fld>
            <a:endParaRPr lang="en-GB"/>
          </a:p>
        </p:txBody>
      </p:sp>
    </p:spTree>
    <p:extLst>
      <p:ext uri="{BB962C8B-B14F-4D97-AF65-F5344CB8AC3E}">
        <p14:creationId xmlns:p14="http://schemas.microsoft.com/office/powerpoint/2010/main" val="3881521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9</a:t>
            </a:fld>
            <a:endParaRPr lang="en-GB"/>
          </a:p>
        </p:txBody>
      </p:sp>
    </p:spTree>
    <p:extLst>
      <p:ext uri="{BB962C8B-B14F-4D97-AF65-F5344CB8AC3E}">
        <p14:creationId xmlns:p14="http://schemas.microsoft.com/office/powerpoint/2010/main" val="803685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10</a:t>
            </a:fld>
            <a:endParaRPr lang="en-GB"/>
          </a:p>
        </p:txBody>
      </p:sp>
    </p:spTree>
    <p:extLst>
      <p:ext uri="{BB962C8B-B14F-4D97-AF65-F5344CB8AC3E}">
        <p14:creationId xmlns:p14="http://schemas.microsoft.com/office/powerpoint/2010/main" val="187273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04/12/2020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212642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04/12/2020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69672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04/12/2020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16121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04/12/2020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4092400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BCE5C4-4992-421E-9C61-CF16887668CC}" type="datetimeFigureOut">
              <a:rPr lang="en-GB" smtClean="0"/>
              <a:t>04/12/2020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01174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FBCE5C4-4992-421E-9C61-CF16887668CC}" type="datetimeFigureOut">
              <a:rPr lang="en-GB" smtClean="0"/>
              <a:t>04/12/2020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42483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FBCE5C4-4992-421E-9C61-CF16887668CC}" type="datetimeFigureOut">
              <a:rPr lang="en-GB" smtClean="0"/>
              <a:t>04/12/2020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219526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FBCE5C4-4992-421E-9C61-CF16887668CC}" type="datetimeFigureOut">
              <a:rPr lang="en-GB" smtClean="0"/>
              <a:t>04/12/2020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4219721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CE5C4-4992-421E-9C61-CF16887668CC}" type="datetimeFigureOut">
              <a:rPr lang="en-GB" smtClean="0"/>
              <a:t>04/12/2020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936231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CE5C4-4992-421E-9C61-CF16887668CC}" type="datetimeFigureOut">
              <a:rPr lang="en-GB" smtClean="0"/>
              <a:t>04/12/2020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777153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CE5C4-4992-421E-9C61-CF16887668CC}" type="datetimeFigureOut">
              <a:rPr lang="en-GB" smtClean="0"/>
              <a:t>04/12/2020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82852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CE5C4-4992-421E-9C61-CF16887668CC}" type="datetimeFigureOut">
              <a:rPr lang="en-GB" smtClean="0"/>
              <a:t>04/12/2020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753EF-DCE4-4E93-89BB-E7DEAB9349E5}" type="slidenum">
              <a:rPr lang="en-GB" smtClean="0"/>
              <a:t>‹#›</a:t>
            </a:fld>
            <a:endParaRPr lang="en-GB"/>
          </a:p>
        </p:txBody>
      </p:sp>
    </p:spTree>
    <p:extLst>
      <p:ext uri="{BB962C8B-B14F-4D97-AF65-F5344CB8AC3E}">
        <p14:creationId xmlns:p14="http://schemas.microsoft.com/office/powerpoint/2010/main" val="2384138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LESSON NINE </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Tree>
    <p:extLst>
      <p:ext uri="{BB962C8B-B14F-4D97-AF65-F5344CB8AC3E}">
        <p14:creationId xmlns:p14="http://schemas.microsoft.com/office/powerpoint/2010/main" val="996562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noProof="0" dirty="0">
                <a:solidFill>
                  <a:prstClr val="black"/>
                </a:solidFill>
                <a:latin typeface="Berlin Sans FB" panose="020E0602020502020306" pitchFamily="34" charset="0"/>
              </a:rPr>
              <a:t>TO FINISH: COMPLETE ONE OF THE FOLLOWING…</a:t>
            </a: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indent="-342900">
              <a:buFontTx/>
              <a:buAutoNum type="arabicPeriod"/>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pic>
        <p:nvPicPr>
          <p:cNvPr id="3074" name="Picture 2" descr="Image result for GHOST OF CHRISTMAS YET TO C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9788" y="1122363"/>
            <a:ext cx="3970835" cy="4065491"/>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8"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1508648">
            <a:off x="3428503" y="1034048"/>
            <a:ext cx="916277" cy="69789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523184">
            <a:off x="7829432" y="1013070"/>
            <a:ext cx="916277" cy="69789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548349">
            <a:off x="3360743" y="4758762"/>
            <a:ext cx="916277" cy="69789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Image result for green arrow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781481">
            <a:off x="7810773" y="4732331"/>
            <a:ext cx="938276" cy="697898"/>
          </a:xfrm>
          <a:prstGeom prst="rect">
            <a:avLst/>
          </a:prstGeom>
          <a:noFill/>
          <a:extLst>
            <a:ext uri="{909E8E84-426E-40DD-AFC4-6F175D3DCCD1}">
              <a14:hiddenFill xmlns:a14="http://schemas.microsoft.com/office/drawing/2010/main">
                <a:solidFill>
                  <a:srgbClr val="FFFFFF"/>
                </a:solidFill>
              </a14:hiddenFill>
            </a:ext>
          </a:extLst>
        </p:spPr>
      </p:pic>
      <p:sp>
        <p:nvSpPr>
          <p:cNvPr id="12" name="Rounded Rectangle 11"/>
          <p:cNvSpPr/>
          <p:nvPr/>
        </p:nvSpPr>
        <p:spPr>
          <a:xfrm>
            <a:off x="738149" y="1008400"/>
            <a:ext cx="2686278" cy="2014606"/>
          </a:xfrm>
          <a:prstGeom prst="roundRect">
            <a:avLst/>
          </a:prstGeom>
          <a:ln w="28575">
            <a:solidFill>
              <a:schemeClr val="accent1"/>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Now that we know more about the Ghost of Christmas Yet to Come, ADD to your paragraph from the beginning of the lesson.</a:t>
            </a:r>
          </a:p>
        </p:txBody>
      </p:sp>
      <p:sp>
        <p:nvSpPr>
          <p:cNvPr id="13" name="Rounded Rectangle 12"/>
          <p:cNvSpPr/>
          <p:nvPr/>
        </p:nvSpPr>
        <p:spPr>
          <a:xfrm>
            <a:off x="8811945" y="960361"/>
            <a:ext cx="2587377" cy="2018777"/>
          </a:xfrm>
          <a:prstGeom prst="roundRect">
            <a:avLst/>
          </a:prstGeom>
          <a:ln w="28575">
            <a:solidFill>
              <a:srgbClr val="FF000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latin typeface="Century Gothic" panose="020B0502020202020204" pitchFamily="34" charset="0"/>
              </a:rPr>
              <a:t>If the Ghost of Christmas Yet to Come could speak, what do you think it would say? </a:t>
            </a:r>
          </a:p>
          <a:p>
            <a:pPr algn="ctr"/>
            <a:endParaRPr lang="en-GB" sz="1400" dirty="0">
              <a:latin typeface="Century Gothic" panose="020B0502020202020204" pitchFamily="34" charset="0"/>
            </a:endParaRPr>
          </a:p>
          <a:p>
            <a:pPr algn="ctr"/>
            <a:r>
              <a:rPr lang="en-GB" sz="1400" dirty="0">
                <a:latin typeface="Century Gothic" panose="020B0502020202020204" pitchFamily="34" charset="0"/>
              </a:rPr>
              <a:t>Write a small script showing a conversation between Scrooge and the Ghost.</a:t>
            </a:r>
          </a:p>
        </p:txBody>
      </p:sp>
      <p:sp>
        <p:nvSpPr>
          <p:cNvPr id="14" name="Rounded Rectangle 13"/>
          <p:cNvSpPr/>
          <p:nvPr/>
        </p:nvSpPr>
        <p:spPr>
          <a:xfrm>
            <a:off x="8786117" y="3637980"/>
            <a:ext cx="2613205" cy="1834482"/>
          </a:xfrm>
          <a:prstGeom prst="roundRect">
            <a:avLst/>
          </a:prstGeom>
          <a:ln w="28575">
            <a:solidFill>
              <a:srgbClr val="00B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latin typeface="Century Gothic" panose="020B0502020202020204" pitchFamily="34" charset="0"/>
              </a:rPr>
              <a:t>‘Fear can make a man do anything.’</a:t>
            </a:r>
          </a:p>
          <a:p>
            <a:pPr algn="ctr"/>
            <a:endParaRPr lang="en-GB" sz="1400" dirty="0">
              <a:latin typeface="Century Gothic" panose="020B0502020202020204" pitchFamily="34" charset="0"/>
            </a:endParaRPr>
          </a:p>
          <a:p>
            <a:pPr algn="ctr"/>
            <a:r>
              <a:rPr lang="en-GB" sz="1400" dirty="0">
                <a:latin typeface="Century Gothic" panose="020B0502020202020204" pitchFamily="34" charset="0"/>
              </a:rPr>
              <a:t>What is your response to this statement? Link your ideas to ‘A Christmas Carol’ and the character, Scrooge. </a:t>
            </a:r>
          </a:p>
        </p:txBody>
      </p:sp>
      <p:sp>
        <p:nvSpPr>
          <p:cNvPr id="15" name="Rounded Rectangle 14"/>
          <p:cNvSpPr/>
          <p:nvPr/>
        </p:nvSpPr>
        <p:spPr>
          <a:xfrm>
            <a:off x="792678" y="3597825"/>
            <a:ext cx="2617218" cy="1805455"/>
          </a:xfrm>
          <a:prstGeom prst="roundRect">
            <a:avLst/>
          </a:prstGeom>
          <a:ln w="28575">
            <a:solidFill>
              <a:srgbClr val="FFC000"/>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latin typeface="Century Gothic" panose="020B0502020202020204" pitchFamily="34" charset="0"/>
              </a:rPr>
              <a:t>Sketch an image of the Ghost of Christmas Yet to Come and add notes around it explaining how it has helped Scrooge so far.</a:t>
            </a:r>
          </a:p>
        </p:txBody>
      </p:sp>
      <p:sp>
        <p:nvSpPr>
          <p:cNvPr id="4" name="TextBox 3">
            <a:extLst>
              <a:ext uri="{FF2B5EF4-FFF2-40B4-BE49-F238E27FC236}">
                <a16:creationId xmlns:a16="http://schemas.microsoft.com/office/drawing/2014/main" id="{D12773AC-5BD5-49F2-A90E-5D444BC7B2B6}"/>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 </a:t>
            </a:r>
          </a:p>
        </p:txBody>
      </p:sp>
    </p:spTree>
    <p:extLst>
      <p:ext uri="{BB962C8B-B14F-4D97-AF65-F5344CB8AC3E}">
        <p14:creationId xmlns:p14="http://schemas.microsoft.com/office/powerpoint/2010/main" val="1473941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kumimoji="0" lang="en-GB" sz="3600" b="0" i="0" u="none" strike="noStrike" kern="1200" cap="none" spc="0" normalizeH="0" baseline="0" noProof="0" dirty="0">
                <a:ln>
                  <a:noFill/>
                </a:ln>
                <a:solidFill>
                  <a:prstClr val="black"/>
                </a:solidFill>
                <a:effectLst/>
                <a:uLnTx/>
                <a:uFillTx/>
                <a:latin typeface="Berlin Sans FB" panose="020E0602020502020306" pitchFamily="34" charset="0"/>
              </a:rPr>
              <a:t>GHOST OF CHRISTMAS YET TO COME</a:t>
            </a: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27" name="Rectangle 26"/>
          <p:cNvSpPr/>
          <p:nvPr/>
        </p:nvSpPr>
        <p:spPr>
          <a:xfrm>
            <a:off x="956803" y="950688"/>
            <a:ext cx="4973293" cy="446978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b="1" dirty="0">
              <a:latin typeface="Century Gothic" panose="020B0502020202020204" pitchFamily="34" charset="0"/>
            </a:endParaRPr>
          </a:p>
        </p:txBody>
      </p:sp>
      <p:sp>
        <p:nvSpPr>
          <p:cNvPr id="13"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4" name="Rectangle 3"/>
          <p:cNvSpPr/>
          <p:nvPr/>
        </p:nvSpPr>
        <p:spPr>
          <a:xfrm>
            <a:off x="1266134" y="1473713"/>
            <a:ext cx="55175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C</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4" name="Rectangle 13"/>
          <p:cNvSpPr/>
          <p:nvPr/>
        </p:nvSpPr>
        <p:spPr>
          <a:xfrm>
            <a:off x="1249998" y="2026843"/>
            <a:ext cx="574196"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R</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7" name="Rectangle 16"/>
          <p:cNvSpPr/>
          <p:nvPr/>
        </p:nvSpPr>
        <p:spPr>
          <a:xfrm>
            <a:off x="1210724" y="3268199"/>
            <a:ext cx="65274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O</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8" name="Rectangle 17"/>
          <p:cNvSpPr/>
          <p:nvPr/>
        </p:nvSpPr>
        <p:spPr>
          <a:xfrm>
            <a:off x="1213903" y="2632671"/>
            <a:ext cx="652744"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O</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9" name="Rectangle 18"/>
          <p:cNvSpPr/>
          <p:nvPr/>
        </p:nvSpPr>
        <p:spPr>
          <a:xfrm>
            <a:off x="1224350" y="3861896"/>
            <a:ext cx="625492"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G</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0" name="Rectangle 19"/>
          <p:cNvSpPr/>
          <p:nvPr/>
        </p:nvSpPr>
        <p:spPr>
          <a:xfrm>
            <a:off x="1286171" y="864514"/>
            <a:ext cx="511680"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S</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1" name="Rectangle 20"/>
          <p:cNvSpPr/>
          <p:nvPr/>
        </p:nvSpPr>
        <p:spPr>
          <a:xfrm>
            <a:off x="1275646" y="4497144"/>
            <a:ext cx="522900"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E</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6" name="TextBox 5"/>
          <p:cNvSpPr txBox="1"/>
          <p:nvPr/>
        </p:nvSpPr>
        <p:spPr>
          <a:xfrm>
            <a:off x="1704375" y="1015067"/>
            <a:ext cx="5074661" cy="707886"/>
          </a:xfrm>
          <a:prstGeom prst="rect">
            <a:avLst/>
          </a:prstGeom>
          <a:noFill/>
        </p:spPr>
        <p:txBody>
          <a:bodyPr wrap="square" rtlCol="0">
            <a:spAutoFit/>
          </a:bodyPr>
          <a:lstStyle/>
          <a:p>
            <a:r>
              <a:rPr lang="en-GB" sz="2000" b="1" dirty="0">
                <a:solidFill>
                  <a:srgbClr val="FF0000"/>
                </a:solidFill>
              </a:rPr>
              <a:t>KINFLINT: </a:t>
            </a:r>
            <a:r>
              <a:rPr lang="en-GB" sz="2000" dirty="0"/>
              <a:t>A worshipper of gold and </a:t>
            </a:r>
          </a:p>
          <a:p>
            <a:r>
              <a:rPr lang="en-GB" sz="2000" dirty="0"/>
              <a:t>material wealth.</a:t>
            </a:r>
          </a:p>
        </p:txBody>
      </p:sp>
      <p:sp>
        <p:nvSpPr>
          <p:cNvPr id="22" name="TextBox 21"/>
          <p:cNvSpPr txBox="1"/>
          <p:nvPr/>
        </p:nvSpPr>
        <p:spPr>
          <a:xfrm>
            <a:off x="1704374" y="1746721"/>
            <a:ext cx="5074661" cy="400110"/>
          </a:xfrm>
          <a:prstGeom prst="rect">
            <a:avLst/>
          </a:prstGeom>
          <a:noFill/>
        </p:spPr>
        <p:txBody>
          <a:bodyPr wrap="square" rtlCol="0">
            <a:spAutoFit/>
          </a:bodyPr>
          <a:lstStyle/>
          <a:p>
            <a:r>
              <a:rPr lang="en-GB" sz="2000" b="1" dirty="0">
                <a:solidFill>
                  <a:srgbClr val="FF0000"/>
                </a:solidFill>
              </a:rPr>
              <a:t>HEATING: </a:t>
            </a:r>
            <a:endParaRPr lang="en-GB" sz="2000" dirty="0"/>
          </a:p>
        </p:txBody>
      </p:sp>
      <p:sp>
        <p:nvSpPr>
          <p:cNvPr id="23" name="Rectangle 22"/>
          <p:cNvSpPr/>
          <p:nvPr/>
        </p:nvSpPr>
        <p:spPr>
          <a:xfrm>
            <a:off x="6055723" y="978789"/>
            <a:ext cx="5886068" cy="2869879"/>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b="1" dirty="0">
              <a:latin typeface="Century Gothic" panose="020B0502020202020204" pitchFamily="34" charset="0"/>
            </a:endParaRPr>
          </a:p>
          <a:p>
            <a:pPr algn="ctr"/>
            <a:endParaRPr lang="en-GB" b="1" dirty="0">
              <a:latin typeface="Century Gothic" panose="020B0502020202020204" pitchFamily="34" charset="0"/>
            </a:endParaRPr>
          </a:p>
          <a:p>
            <a:pPr algn="ctr"/>
            <a:endParaRPr lang="en-GB" b="1" dirty="0">
              <a:latin typeface="Century Gothic" panose="020B0502020202020204" pitchFamily="34" charset="0"/>
            </a:endParaRPr>
          </a:p>
          <a:p>
            <a:pPr algn="ctr"/>
            <a:r>
              <a:rPr lang="en-GB" dirty="0">
                <a:latin typeface="Century Gothic" panose="020B0502020202020204" pitchFamily="34" charset="0"/>
              </a:rPr>
              <a:t>Consider the following statement:</a:t>
            </a:r>
          </a:p>
          <a:p>
            <a:pPr algn="ctr"/>
            <a:endParaRPr lang="en-GB" b="1" dirty="0">
              <a:latin typeface="Century Gothic" panose="020B0502020202020204" pitchFamily="34" charset="0"/>
            </a:endParaRPr>
          </a:p>
          <a:p>
            <a:pPr algn="ctr"/>
            <a:r>
              <a:rPr lang="en-GB" b="1" dirty="0">
                <a:latin typeface="Century Gothic" panose="020B0502020202020204" pitchFamily="34" charset="0"/>
              </a:rPr>
              <a:t>‘Scrooge is right to refuse the poor help at the beginning of the novel. It is their own fault that they are in that situation.’</a:t>
            </a:r>
          </a:p>
          <a:p>
            <a:pPr algn="ctr"/>
            <a:endParaRPr lang="en-GB" b="1" dirty="0">
              <a:latin typeface="Century Gothic" panose="020B0502020202020204" pitchFamily="34" charset="0"/>
            </a:endParaRPr>
          </a:p>
          <a:p>
            <a:pPr algn="ctr"/>
            <a:r>
              <a:rPr lang="en-GB" b="1" dirty="0">
                <a:latin typeface="Century Gothic" panose="020B0502020202020204" pitchFamily="34" charset="0"/>
              </a:rPr>
              <a:t>To what extent do you agree?</a:t>
            </a:r>
          </a:p>
          <a:p>
            <a:pPr algn="ctr"/>
            <a:endParaRPr lang="en-GB" b="1" dirty="0">
              <a:latin typeface="Century Gothic" panose="020B0502020202020204" pitchFamily="34" charset="0"/>
            </a:endParaRPr>
          </a:p>
          <a:p>
            <a:pPr algn="ctr"/>
            <a:r>
              <a:rPr lang="en-GB" dirty="0">
                <a:latin typeface="Century Gothic" panose="020B0502020202020204" pitchFamily="34" charset="0"/>
              </a:rPr>
              <a:t>Write your answer in your books using quotations from the text where appropriate.</a:t>
            </a:r>
          </a:p>
          <a:p>
            <a:pPr algn="ctr"/>
            <a:endParaRPr lang="en-GB" b="1" dirty="0">
              <a:latin typeface="Century Gothic" panose="020B0502020202020204" pitchFamily="34" charset="0"/>
            </a:endParaRPr>
          </a:p>
          <a:p>
            <a:pPr algn="ctr"/>
            <a:endParaRPr lang="en-GB" b="1" dirty="0">
              <a:latin typeface="Century Gothic" panose="020B0502020202020204" pitchFamily="34" charset="0"/>
            </a:endParaRPr>
          </a:p>
          <a:p>
            <a:pPr algn="ctr"/>
            <a:endParaRPr lang="en-GB" b="1" dirty="0">
              <a:latin typeface="Century Gothic" panose="020B0502020202020204" pitchFamily="34" charset="0"/>
            </a:endParaRPr>
          </a:p>
        </p:txBody>
      </p:sp>
      <p:sp>
        <p:nvSpPr>
          <p:cNvPr id="7" name="Horizontal Scroll 6"/>
          <p:cNvSpPr/>
          <p:nvPr/>
        </p:nvSpPr>
        <p:spPr>
          <a:xfrm rot="302816">
            <a:off x="3083561" y="3647344"/>
            <a:ext cx="3138985" cy="1918390"/>
          </a:xfrm>
          <a:prstGeom prst="horizontalScroll">
            <a:avLst/>
          </a:prstGeom>
          <a:ln w="38100">
            <a:solidFill>
              <a:schemeClr val="accent1"/>
            </a:solidFill>
          </a:ln>
          <a:effectLst>
            <a:glow rad="228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t>Create an acrostic poem that details Scrooge’s character in ‘A Christmas Carol’.</a:t>
            </a:r>
          </a:p>
        </p:txBody>
      </p:sp>
      <p:pic>
        <p:nvPicPr>
          <p:cNvPr id="25" name="Picture 2" descr="http://theengagementproject.files.wordpress.com/2010/08/yet-to-com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3204" y="4031096"/>
            <a:ext cx="4878660" cy="1796498"/>
          </a:xfrm>
          <a:prstGeom prst="rect">
            <a:avLst/>
          </a:prstGeom>
          <a:noFill/>
          <a:ln w="38100">
            <a:solidFill>
              <a:schemeClr val="accent1"/>
            </a:solidFill>
          </a:ln>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
        <p:nvSpPr>
          <p:cNvPr id="26" name="Horizontal Scroll 25"/>
          <p:cNvSpPr/>
          <p:nvPr/>
        </p:nvSpPr>
        <p:spPr>
          <a:xfrm rot="302816">
            <a:off x="10184646" y="433113"/>
            <a:ext cx="1539627" cy="635483"/>
          </a:xfrm>
          <a:prstGeom prst="horizontalScroll">
            <a:avLst/>
          </a:prstGeom>
          <a:ln w="38100">
            <a:solidFill>
              <a:schemeClr val="accent1"/>
            </a:solidFill>
          </a:ln>
          <a:effectLst>
            <a:glow rad="228600">
              <a:schemeClr val="accent5">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t>EXTRA LEVEL OF CHALLENGE</a:t>
            </a:r>
          </a:p>
        </p:txBody>
      </p:sp>
      <p:sp>
        <p:nvSpPr>
          <p:cNvPr id="8" name="TextBox 7">
            <a:extLst>
              <a:ext uri="{FF2B5EF4-FFF2-40B4-BE49-F238E27FC236}">
                <a16:creationId xmlns:a16="http://schemas.microsoft.com/office/drawing/2014/main" id="{AED48365-4487-4ADA-8033-E4A63E6EB3F5}"/>
              </a:ext>
            </a:extLst>
          </p:cNvPr>
          <p:cNvSpPr txBox="1"/>
          <p:nvPr/>
        </p:nvSpPr>
        <p:spPr>
          <a:xfrm rot="16200000">
            <a:off x="-3117431" y="3104781"/>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2523802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4538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500" dirty="0">
                <a:solidFill>
                  <a:prstClr val="black"/>
                </a:solidFill>
                <a:latin typeface="Berlin Sans FB" panose="020E0602020502020306" pitchFamily="34" charset="0"/>
              </a:rPr>
              <a:t>           MATCH THE VOCABULARY TO THEIR DEFINITIONS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35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a16="http://schemas.microsoft.com/office/drawing/2014/main"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8" name="TextBox 7">
            <a:extLst>
              <a:ext uri="{FF2B5EF4-FFF2-40B4-BE49-F238E27FC236}">
                <a16:creationId xmlns:a16="http://schemas.microsoft.com/office/drawing/2014/main" id="{1CBBB461-0309-43B6-8894-2780710B4386}"/>
              </a:ext>
            </a:extLst>
          </p:cNvPr>
          <p:cNvSpPr txBox="1"/>
          <p:nvPr/>
        </p:nvSpPr>
        <p:spPr>
          <a:xfrm rot="10800000" flipH="1" flipV="1">
            <a:off x="1104352" y="794069"/>
            <a:ext cx="10689595" cy="4708981"/>
          </a:xfrm>
          <a:prstGeom prst="rect">
            <a:avLst/>
          </a:prstGeom>
          <a:solidFill>
            <a:schemeClr val="bg1"/>
          </a:solidFill>
        </p:spPr>
        <p:txBody>
          <a:bodyPr wrap="square" rtlCol="0">
            <a:spAutoFit/>
          </a:bodyPr>
          <a:lstStyle/>
          <a:p>
            <a:pPr marL="342900" indent="-342900">
              <a:buAutoNum type="arabicPeriod"/>
            </a:pPr>
            <a:r>
              <a:rPr lang="en-GB" sz="3200" b="0" i="0" dirty="0">
                <a:solidFill>
                  <a:schemeClr val="tx1">
                    <a:lumMod val="95000"/>
                    <a:lumOff val="5000"/>
                  </a:schemeClr>
                </a:solidFill>
                <a:effectLst/>
              </a:rPr>
              <a:t>to have an opinion about something, but not a strong opinion</a:t>
            </a:r>
          </a:p>
          <a:p>
            <a:pPr marL="342900" indent="-342900">
              <a:buAutoNum type="arabicPeriod"/>
            </a:pPr>
            <a:r>
              <a:rPr lang="en-GB" sz="3200" dirty="0">
                <a:solidFill>
                  <a:schemeClr val="tx1">
                    <a:lumMod val="95000"/>
                    <a:lumOff val="5000"/>
                  </a:schemeClr>
                </a:solidFill>
              </a:rPr>
              <a:t>serious and formal</a:t>
            </a:r>
          </a:p>
          <a:p>
            <a:pPr marL="342900" indent="-342900">
              <a:buAutoNum type="arabicPeriod"/>
            </a:pPr>
            <a:r>
              <a:rPr lang="en-GB" sz="3200" b="0" i="0" dirty="0">
                <a:solidFill>
                  <a:schemeClr val="tx1">
                    <a:lumMod val="95000"/>
                    <a:lumOff val="5000"/>
                  </a:schemeClr>
                </a:solidFill>
                <a:effectLst/>
              </a:rPr>
              <a:t>cover or envelop so as to conceal from view</a:t>
            </a:r>
          </a:p>
          <a:p>
            <a:pPr marL="342900" indent="-342900">
              <a:buAutoNum type="arabicPeriod"/>
            </a:pPr>
            <a:r>
              <a:rPr lang="en-GB" sz="3200" b="0" i="0" dirty="0">
                <a:solidFill>
                  <a:schemeClr val="tx1">
                    <a:lumMod val="95000"/>
                    <a:lumOff val="5000"/>
                  </a:schemeClr>
                </a:solidFill>
                <a:effectLst/>
              </a:rPr>
              <a:t>having a reputation of the worst kind</a:t>
            </a:r>
            <a:endParaRPr lang="en-GB" sz="3200" dirty="0">
              <a:solidFill>
                <a:schemeClr val="tx1">
                  <a:lumMod val="95000"/>
                  <a:lumOff val="5000"/>
                </a:schemeClr>
              </a:solidFill>
            </a:endParaRPr>
          </a:p>
          <a:p>
            <a:pPr marL="342900" indent="-342900">
              <a:buAutoNum type="arabicPeriod"/>
            </a:pPr>
            <a:r>
              <a:rPr lang="en-GB" sz="3200" b="0" i="0" dirty="0">
                <a:solidFill>
                  <a:schemeClr val="tx1">
                    <a:lumMod val="95000"/>
                    <a:lumOff val="5000"/>
                  </a:schemeClr>
                </a:solidFill>
                <a:effectLst/>
              </a:rPr>
              <a:t>to decrease in strength, intensity</a:t>
            </a:r>
          </a:p>
          <a:p>
            <a:pPr marL="342900" indent="-342900">
              <a:buAutoNum type="arabicPeriod"/>
            </a:pPr>
            <a:endParaRPr lang="en-GB" sz="2800" dirty="0">
              <a:solidFill>
                <a:schemeClr val="tx1">
                  <a:lumMod val="95000"/>
                  <a:lumOff val="5000"/>
                </a:schemeClr>
              </a:solidFill>
            </a:endParaRPr>
          </a:p>
          <a:p>
            <a:pPr algn="ctr"/>
            <a:r>
              <a:rPr lang="en-GB" sz="4000" b="1" dirty="0"/>
              <a:t>SHROUDED  SOLEMN  WANING </a:t>
            </a:r>
          </a:p>
          <a:p>
            <a:pPr algn="ctr"/>
            <a:r>
              <a:rPr lang="en-GB" sz="4000" b="1" dirty="0"/>
              <a:t> INCLINED  INFAMOUS  </a:t>
            </a:r>
          </a:p>
        </p:txBody>
      </p:sp>
    </p:spTree>
    <p:extLst>
      <p:ext uri="{BB962C8B-B14F-4D97-AF65-F5344CB8AC3E}">
        <p14:creationId xmlns:p14="http://schemas.microsoft.com/office/powerpoint/2010/main" val="213121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235955"/>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500" dirty="0">
                <a:solidFill>
                  <a:prstClr val="black"/>
                </a:solidFill>
                <a:latin typeface="Berlin Sans FB" panose="020E0602020502020306" pitchFamily="34" charset="0"/>
              </a:rPr>
              <a:t>           CHECK YOUR ANSWERS: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35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a16="http://schemas.microsoft.com/office/drawing/2014/main"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8" name="TextBox 7">
            <a:extLst>
              <a:ext uri="{FF2B5EF4-FFF2-40B4-BE49-F238E27FC236}">
                <a16:creationId xmlns:a16="http://schemas.microsoft.com/office/drawing/2014/main" id="{1CBBB461-0309-43B6-8894-2780710B4386}"/>
              </a:ext>
            </a:extLst>
          </p:cNvPr>
          <p:cNvSpPr txBox="1"/>
          <p:nvPr/>
        </p:nvSpPr>
        <p:spPr>
          <a:xfrm rot="10800000" flipH="1" flipV="1">
            <a:off x="1104352" y="1163400"/>
            <a:ext cx="10689595" cy="3970318"/>
          </a:xfrm>
          <a:prstGeom prst="rect">
            <a:avLst/>
          </a:prstGeom>
          <a:solidFill>
            <a:schemeClr val="bg1"/>
          </a:solidFill>
        </p:spPr>
        <p:txBody>
          <a:bodyPr wrap="square" rtlCol="0">
            <a:spAutoFit/>
          </a:bodyPr>
          <a:lstStyle/>
          <a:p>
            <a:pPr marL="342900" indent="-342900">
              <a:buAutoNum type="arabicPeriod"/>
            </a:pPr>
            <a:r>
              <a:rPr lang="en-GB" sz="3600" b="1" dirty="0"/>
              <a:t>INCLINED: </a:t>
            </a:r>
            <a:r>
              <a:rPr lang="en-GB" sz="3600" b="0" i="0" dirty="0">
                <a:solidFill>
                  <a:schemeClr val="tx1">
                    <a:lumMod val="95000"/>
                    <a:lumOff val="5000"/>
                  </a:schemeClr>
                </a:solidFill>
                <a:effectLst/>
              </a:rPr>
              <a:t>to have an opinion about something, but not a strong opinion</a:t>
            </a:r>
          </a:p>
          <a:p>
            <a:pPr marL="342900" indent="-342900">
              <a:buAutoNum type="arabicPeriod"/>
            </a:pPr>
            <a:r>
              <a:rPr lang="en-GB" sz="3600" b="1" dirty="0"/>
              <a:t>SOLEMN: </a:t>
            </a:r>
            <a:r>
              <a:rPr lang="en-GB" sz="3600" dirty="0">
                <a:solidFill>
                  <a:schemeClr val="tx1">
                    <a:lumMod val="95000"/>
                    <a:lumOff val="5000"/>
                  </a:schemeClr>
                </a:solidFill>
              </a:rPr>
              <a:t>serious and formal</a:t>
            </a:r>
          </a:p>
          <a:p>
            <a:pPr marL="342900" indent="-342900">
              <a:buAutoNum type="arabicPeriod"/>
            </a:pPr>
            <a:r>
              <a:rPr lang="en-GB" sz="3600" b="1" dirty="0"/>
              <a:t>SHROUDED: </a:t>
            </a:r>
            <a:r>
              <a:rPr lang="en-GB" sz="3600" b="0" i="0" dirty="0">
                <a:solidFill>
                  <a:schemeClr val="tx1">
                    <a:lumMod val="95000"/>
                    <a:lumOff val="5000"/>
                  </a:schemeClr>
                </a:solidFill>
                <a:effectLst/>
              </a:rPr>
              <a:t>cover or envelop so as to conceal from view</a:t>
            </a:r>
          </a:p>
          <a:p>
            <a:pPr marL="342900" indent="-342900">
              <a:buAutoNum type="arabicPeriod"/>
            </a:pPr>
            <a:r>
              <a:rPr lang="en-GB" sz="3600" b="1" dirty="0"/>
              <a:t>INFAMOUS: </a:t>
            </a:r>
            <a:r>
              <a:rPr lang="en-GB" sz="3600" b="0" i="0" dirty="0">
                <a:solidFill>
                  <a:schemeClr val="tx1">
                    <a:lumMod val="95000"/>
                    <a:lumOff val="5000"/>
                  </a:schemeClr>
                </a:solidFill>
                <a:effectLst/>
              </a:rPr>
              <a:t>having a reputation of the worst kind</a:t>
            </a:r>
            <a:endParaRPr lang="en-GB" sz="3600" dirty="0">
              <a:solidFill>
                <a:schemeClr val="tx1">
                  <a:lumMod val="95000"/>
                  <a:lumOff val="5000"/>
                </a:schemeClr>
              </a:solidFill>
            </a:endParaRPr>
          </a:p>
          <a:p>
            <a:pPr marL="342900" indent="-342900">
              <a:buAutoNum type="arabicPeriod"/>
            </a:pPr>
            <a:r>
              <a:rPr lang="en-GB" sz="3600" b="1" dirty="0"/>
              <a:t>WANING: </a:t>
            </a:r>
            <a:r>
              <a:rPr lang="en-GB" sz="3600" b="0" i="0" dirty="0">
                <a:solidFill>
                  <a:schemeClr val="tx1">
                    <a:lumMod val="95000"/>
                    <a:lumOff val="5000"/>
                  </a:schemeClr>
                </a:solidFill>
                <a:effectLst/>
              </a:rPr>
              <a:t>to decrease in strength, intensity</a:t>
            </a:r>
            <a:r>
              <a:rPr lang="en-GB" sz="3600" b="1" dirty="0"/>
              <a:t>  </a:t>
            </a:r>
          </a:p>
        </p:txBody>
      </p:sp>
    </p:spTree>
    <p:extLst>
      <p:ext uri="{BB962C8B-B14F-4D97-AF65-F5344CB8AC3E}">
        <p14:creationId xmlns:p14="http://schemas.microsoft.com/office/powerpoint/2010/main" val="1627299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                             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indent="-342900">
              <a:buFontTx/>
              <a:buAutoNum type="arabicPeriod"/>
              <a:defRPr/>
            </a:pPr>
            <a:r>
              <a:rPr lang="en-GB" sz="1800" dirty="0">
                <a:solidFill>
                  <a:schemeClr val="tx1"/>
                </a:solidFill>
                <a:latin typeface="Berlin Sans FB" panose="020E0602020502020306" pitchFamily="34" charset="0"/>
              </a:rPr>
              <a:t>Can I consider and discuss the ALLEGORICAL aspects of ‘A Christmas Carol?’</a:t>
            </a:r>
          </a:p>
          <a:p>
            <a:pPr marL="342900" lvl="0" indent="-342900">
              <a:buFontTx/>
              <a:buAutoNum type="arabicPeriod"/>
              <a:defRPr/>
            </a:pPr>
            <a:r>
              <a:rPr lang="en-GB" sz="1800" dirty="0">
                <a:solidFill>
                  <a:schemeClr val="tx1"/>
                </a:solidFill>
                <a:latin typeface="Berlin Sans FB" panose="020E0602020502020306" pitchFamily="34" charset="0"/>
              </a:rPr>
              <a:t>Can I explain how a writer uses language to convey key ideas?</a:t>
            </a:r>
          </a:p>
          <a:p>
            <a:pPr marL="342900" lvl="0" indent="-342900">
              <a:buFontTx/>
              <a:buAutoNum type="arabicPeriod"/>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800" b="0" i="0"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9489656" y="77273"/>
            <a:ext cx="2577848" cy="5924282"/>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r>
              <a:rPr lang="en-GB" sz="1600" dirty="0">
                <a:latin typeface="Century Gothic" panose="020B0502020202020204" pitchFamily="34" charset="0"/>
              </a:rPr>
              <a:t>Analyse Dickens’ description of the Ghost of Christmas Yet to Come using the correct subject terminology. Answer as annotations around the extract or make notes.</a:t>
            </a:r>
          </a:p>
          <a:p>
            <a:pPr algn="ctr"/>
            <a:endParaRPr lang="en-GB" sz="1600" dirty="0">
              <a:latin typeface="Century Gothic" panose="020B0502020202020204" pitchFamily="34" charset="0"/>
            </a:endParaRPr>
          </a:p>
          <a:p>
            <a:pPr algn="ctr"/>
            <a:r>
              <a:rPr lang="en-GB" sz="1400" dirty="0">
                <a:latin typeface="Century Gothic" panose="020B0502020202020204" pitchFamily="34" charset="0"/>
              </a:rPr>
              <a:t>In your answers, consider:</a:t>
            </a:r>
          </a:p>
          <a:p>
            <a:pPr marL="285750" indent="-285750" algn="ctr">
              <a:buFontTx/>
              <a:buChar char="-"/>
            </a:pPr>
            <a:r>
              <a:rPr lang="en-GB" sz="1400" dirty="0">
                <a:latin typeface="Century Gothic" panose="020B0502020202020204" pitchFamily="34" charset="0"/>
              </a:rPr>
              <a:t>Dickens’ purpose</a:t>
            </a:r>
          </a:p>
          <a:p>
            <a:pPr marL="285750" indent="-285750" algn="ctr">
              <a:buFontTx/>
              <a:buChar char="-"/>
            </a:pPr>
            <a:r>
              <a:rPr lang="en-GB" sz="1400" dirty="0">
                <a:latin typeface="Century Gothic" panose="020B0502020202020204" pitchFamily="34" charset="0"/>
              </a:rPr>
              <a:t>Social/historical context points</a:t>
            </a:r>
          </a:p>
          <a:p>
            <a:pPr marL="285750" indent="-285750" algn="ctr">
              <a:buFontTx/>
              <a:buChar char="-"/>
            </a:pPr>
            <a:r>
              <a:rPr lang="en-GB" sz="1400" dirty="0">
                <a:latin typeface="Century Gothic" panose="020B0502020202020204" pitchFamily="34" charset="0"/>
              </a:rPr>
              <a:t>Language devices</a:t>
            </a:r>
          </a:p>
          <a:p>
            <a:pPr marL="285750" indent="-285750" algn="ctr">
              <a:buFontTx/>
              <a:buChar char="-"/>
            </a:pPr>
            <a:r>
              <a:rPr lang="en-GB" sz="1400" dirty="0">
                <a:latin typeface="Century Gothic" panose="020B0502020202020204" pitchFamily="34" charset="0"/>
              </a:rPr>
              <a:t>Word Classes</a:t>
            </a:r>
          </a:p>
          <a:p>
            <a:pPr marL="285750" indent="-285750" algn="ctr">
              <a:buFontTx/>
              <a:buChar char="-"/>
            </a:pPr>
            <a:endParaRPr lang="en-GB" sz="1600" dirty="0">
              <a:latin typeface="Century Gothic" panose="020B0502020202020204" pitchFamily="34" charset="0"/>
            </a:endParaRPr>
          </a:p>
          <a:p>
            <a:pPr marL="285750" indent="-285750" algn="ctr">
              <a:buFontTx/>
              <a:buChar char="-"/>
            </a:pP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r>
              <a:rPr lang="en-GB" sz="1600" b="1" dirty="0">
                <a:solidFill>
                  <a:srgbClr val="FF0000"/>
                </a:solidFill>
                <a:latin typeface="Century Gothic" panose="020B0502020202020204" pitchFamily="34" charset="0"/>
              </a:rPr>
              <a:t>ALL</a:t>
            </a:r>
            <a:r>
              <a:rPr lang="en-GB" sz="1600" dirty="0">
                <a:latin typeface="Century Gothic" panose="020B0502020202020204" pitchFamily="34" charset="0"/>
              </a:rPr>
              <a:t> can attempt analysis of the </a:t>
            </a:r>
            <a:r>
              <a:rPr lang="en-GB" sz="1600" b="1" dirty="0">
                <a:solidFill>
                  <a:srgbClr val="FF0000"/>
                </a:solidFill>
                <a:latin typeface="Century Gothic" panose="020B0502020202020204" pitchFamily="34" charset="0"/>
              </a:rPr>
              <a:t>RED</a:t>
            </a:r>
            <a:r>
              <a:rPr lang="en-GB" sz="1600" dirty="0">
                <a:latin typeface="Century Gothic" panose="020B0502020202020204" pitchFamily="34" charset="0"/>
              </a:rPr>
              <a:t> terms.</a:t>
            </a:r>
          </a:p>
          <a:p>
            <a:pPr algn="ctr"/>
            <a:r>
              <a:rPr lang="en-GB" sz="1600" b="1" dirty="0">
                <a:solidFill>
                  <a:srgbClr val="00B050"/>
                </a:solidFill>
                <a:latin typeface="Century Gothic" panose="020B0502020202020204" pitchFamily="34" charset="0"/>
              </a:rPr>
              <a:t>SOME</a:t>
            </a:r>
            <a:r>
              <a:rPr lang="en-GB" sz="1600" dirty="0">
                <a:latin typeface="Century Gothic" panose="020B0502020202020204" pitchFamily="34" charset="0"/>
              </a:rPr>
              <a:t> can attempt analysis of the </a:t>
            </a:r>
            <a:r>
              <a:rPr lang="en-GB" sz="1600" b="1" dirty="0">
                <a:solidFill>
                  <a:srgbClr val="00B050"/>
                </a:solidFill>
                <a:latin typeface="Century Gothic" panose="020B0502020202020204" pitchFamily="34" charset="0"/>
              </a:rPr>
              <a:t>GREEN</a:t>
            </a:r>
            <a:r>
              <a:rPr lang="en-GB" sz="1600" dirty="0">
                <a:latin typeface="Century Gothic" panose="020B0502020202020204" pitchFamily="34" charset="0"/>
              </a:rPr>
              <a:t> terms.</a:t>
            </a:r>
          </a:p>
          <a:p>
            <a:pPr marL="285750" indent="-285750" algn="ctr">
              <a:buFontTx/>
              <a:buChar char="-"/>
            </a:pP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p:txBody>
      </p:sp>
      <p:sp>
        <p:nvSpPr>
          <p:cNvPr id="8" name="Rectangle 7"/>
          <p:cNvSpPr/>
          <p:nvPr/>
        </p:nvSpPr>
        <p:spPr>
          <a:xfrm>
            <a:off x="734980" y="895533"/>
            <a:ext cx="8727583" cy="4594329"/>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2200" dirty="0"/>
              <a:t>	As the last stroke ceased to vibrate, he remembered the prediction of old Jacob Marley, and lifting up his eyes, beheld a </a:t>
            </a:r>
            <a:r>
              <a:rPr lang="en-GB" sz="2200" dirty="0">
                <a:solidFill>
                  <a:srgbClr val="FF0000"/>
                </a:solidFill>
              </a:rPr>
              <a:t>solemn</a:t>
            </a:r>
            <a:r>
              <a:rPr lang="en-GB" sz="2200" dirty="0"/>
              <a:t> Phantom, </a:t>
            </a:r>
            <a:r>
              <a:rPr lang="en-GB" sz="2200" dirty="0">
                <a:solidFill>
                  <a:srgbClr val="00B050"/>
                </a:solidFill>
              </a:rPr>
              <a:t>draped and hooded</a:t>
            </a:r>
            <a:r>
              <a:rPr lang="en-GB" sz="2200" dirty="0"/>
              <a:t>, coming, </a:t>
            </a:r>
            <a:r>
              <a:rPr lang="en-GB" sz="2200" dirty="0">
                <a:solidFill>
                  <a:srgbClr val="00B050"/>
                </a:solidFill>
              </a:rPr>
              <a:t>like a mist </a:t>
            </a:r>
            <a:r>
              <a:rPr lang="en-GB" sz="2200" dirty="0"/>
              <a:t>along the ground, towards him. </a:t>
            </a:r>
          </a:p>
          <a:p>
            <a:r>
              <a:rPr lang="en-GB" sz="2200" dirty="0"/>
              <a:t>	The Phantom </a:t>
            </a:r>
            <a:r>
              <a:rPr lang="en-GB" sz="2200" dirty="0">
                <a:solidFill>
                  <a:srgbClr val="FF0000"/>
                </a:solidFill>
              </a:rPr>
              <a:t>slowly, gravely, silently</a:t>
            </a:r>
            <a:r>
              <a:rPr lang="en-GB" sz="2200" dirty="0"/>
              <a:t> approached. When it came, </a:t>
            </a:r>
            <a:r>
              <a:rPr lang="en-GB" sz="2200" dirty="0">
                <a:solidFill>
                  <a:srgbClr val="00B050"/>
                </a:solidFill>
              </a:rPr>
              <a:t>Scrooge bent down upon his knee</a:t>
            </a:r>
            <a:r>
              <a:rPr lang="en-GB" sz="2200" dirty="0"/>
              <a:t>; for in the very air through which this Spirit moved it seemed to </a:t>
            </a:r>
            <a:r>
              <a:rPr lang="en-GB" sz="2200" dirty="0">
                <a:solidFill>
                  <a:srgbClr val="FF0000"/>
                </a:solidFill>
              </a:rPr>
              <a:t>scatter gloom and mystery</a:t>
            </a:r>
            <a:r>
              <a:rPr lang="en-GB" sz="2200" dirty="0"/>
              <a:t>.</a:t>
            </a:r>
          </a:p>
          <a:p>
            <a:r>
              <a:rPr lang="en-GB" sz="2200" dirty="0"/>
              <a:t>	It was shrouded in a deep black garment, which </a:t>
            </a:r>
            <a:r>
              <a:rPr lang="en-GB" sz="2200" dirty="0">
                <a:solidFill>
                  <a:srgbClr val="00B050"/>
                </a:solidFill>
              </a:rPr>
              <a:t>concealed</a:t>
            </a:r>
            <a:r>
              <a:rPr lang="en-GB" sz="2200" dirty="0"/>
              <a:t> its head, its face, its </a:t>
            </a:r>
            <a:r>
              <a:rPr lang="en-GB" sz="2200" dirty="0">
                <a:solidFill>
                  <a:srgbClr val="00B050"/>
                </a:solidFill>
              </a:rPr>
              <a:t>form,</a:t>
            </a:r>
            <a:r>
              <a:rPr lang="en-GB" sz="2200" dirty="0"/>
              <a:t> and left nothing of it visible save one outstretched hand. But for this it would have been </a:t>
            </a:r>
            <a:r>
              <a:rPr lang="en-GB" sz="2200" dirty="0">
                <a:solidFill>
                  <a:srgbClr val="00B050"/>
                </a:solidFill>
              </a:rPr>
              <a:t>difficult to detach its figure from the night, and separate it from the darkness by which it was surrounded. </a:t>
            </a:r>
          </a:p>
          <a:p>
            <a:r>
              <a:rPr lang="en-GB" sz="2200" dirty="0"/>
              <a:t>	He felt that it was </a:t>
            </a:r>
            <a:r>
              <a:rPr lang="en-GB" sz="2200" dirty="0">
                <a:solidFill>
                  <a:srgbClr val="FF0000"/>
                </a:solidFill>
              </a:rPr>
              <a:t>tall and stately</a:t>
            </a:r>
            <a:r>
              <a:rPr lang="en-GB" sz="2200" dirty="0"/>
              <a:t> when it came beside him, and that its mysterious presence filled him with a solemn dread. He knew no more, for </a:t>
            </a:r>
            <a:r>
              <a:rPr lang="en-GB" sz="2200" dirty="0">
                <a:solidFill>
                  <a:srgbClr val="FF0000"/>
                </a:solidFill>
              </a:rPr>
              <a:t>the Spirit neither spoke nor moved. </a:t>
            </a:r>
            <a:endParaRPr lang="en-GB" sz="2200" dirty="0"/>
          </a:p>
        </p:txBody>
      </p:sp>
      <p:sp>
        <p:nvSpPr>
          <p:cNvPr id="4" name="Horizontal Scroll 3"/>
          <p:cNvSpPr/>
          <p:nvPr/>
        </p:nvSpPr>
        <p:spPr>
          <a:xfrm rot="21352449">
            <a:off x="9217277" y="3908907"/>
            <a:ext cx="2068612" cy="648628"/>
          </a:xfrm>
          <a:prstGeom prst="horizontalScroll">
            <a:avLst/>
          </a:prstGeom>
          <a:ln w="38100">
            <a:solidFill>
              <a:schemeClr val="accent1"/>
            </a:solidFill>
          </a:ln>
          <a:effectLst>
            <a:glow rad="101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latin typeface="Berlin Sans FB" panose="020E0602020502020306" pitchFamily="34" charset="0"/>
              </a:rPr>
              <a:t>NOT SURE WHERE TO BEGIN?</a:t>
            </a:r>
          </a:p>
        </p:txBody>
      </p:sp>
      <p:sp>
        <p:nvSpPr>
          <p:cNvPr id="11" name="Rectangle 10"/>
          <p:cNvSpPr/>
          <p:nvPr/>
        </p:nvSpPr>
        <p:spPr>
          <a:xfrm>
            <a:off x="6802935" y="-20482"/>
            <a:ext cx="2196884"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AO2:</a:t>
            </a:r>
          </a:p>
          <a:p>
            <a:pPr algn="ctr"/>
            <a:r>
              <a:rPr lang="en-US" sz="2000" b="1" cap="none" spc="0" dirty="0" err="1">
                <a:ln w="22225">
                  <a:solidFill>
                    <a:schemeClr val="accent2"/>
                  </a:solidFill>
                  <a:prstDash val="solid"/>
                </a:ln>
                <a:solidFill>
                  <a:schemeClr val="accent2">
                    <a:lumMod val="40000"/>
                    <a:lumOff val="60000"/>
                  </a:schemeClr>
                </a:solidFill>
                <a:effectLst/>
              </a:rPr>
              <a:t>Analyse</a:t>
            </a:r>
            <a:r>
              <a:rPr lang="en-US" sz="2000" b="1" cap="none" spc="0" dirty="0">
                <a:ln w="22225">
                  <a:solidFill>
                    <a:schemeClr val="accent2"/>
                  </a:solidFill>
                  <a:prstDash val="solid"/>
                </a:ln>
                <a:solidFill>
                  <a:schemeClr val="accent2">
                    <a:lumMod val="40000"/>
                    <a:lumOff val="60000"/>
                  </a:schemeClr>
                </a:solidFill>
                <a:effectLst/>
              </a:rPr>
              <a:t> Language/</a:t>
            </a:r>
          </a:p>
          <a:p>
            <a:pPr algn="ctr"/>
            <a:r>
              <a:rPr lang="en-US" sz="2000" b="1" dirty="0">
                <a:ln w="22225">
                  <a:solidFill>
                    <a:schemeClr val="accent2"/>
                  </a:solidFill>
                  <a:prstDash val="solid"/>
                </a:ln>
                <a:solidFill>
                  <a:schemeClr val="accent2">
                    <a:lumMod val="40000"/>
                    <a:lumOff val="60000"/>
                  </a:schemeClr>
                </a:solidFill>
              </a:rPr>
              <a:t>Form/Structure</a:t>
            </a:r>
            <a:endParaRPr lang="en-US" sz="2000" b="1" cap="none" spc="0" dirty="0">
              <a:ln w="22225">
                <a:solidFill>
                  <a:schemeClr val="accent2"/>
                </a:solidFill>
                <a:prstDash val="solid"/>
              </a:ln>
              <a:solidFill>
                <a:schemeClr val="accent2">
                  <a:lumMod val="40000"/>
                  <a:lumOff val="60000"/>
                </a:schemeClr>
              </a:solidFill>
              <a:effectLst/>
            </a:endParaRPr>
          </a:p>
        </p:txBody>
      </p:sp>
      <p:sp>
        <p:nvSpPr>
          <p:cNvPr id="9" name="TextBox 8">
            <a:extLst>
              <a:ext uri="{FF2B5EF4-FFF2-40B4-BE49-F238E27FC236}">
                <a16:creationId xmlns:a16="http://schemas.microsoft.com/office/drawing/2014/main" id="{6E64327D-BABF-497C-BF60-AE9511C5EE8B}"/>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1985943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Answer the following questions:</a:t>
            </a: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indent="-342900">
              <a:buFontTx/>
              <a:buAutoNum type="arabicPeriod"/>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pic>
        <p:nvPicPr>
          <p:cNvPr id="7" name="Picture 2" descr="http://theengagementproject.files.wordpress.com/2010/08/yet-to-com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6861" y="1776071"/>
            <a:ext cx="4878660" cy="3110146"/>
          </a:xfrm>
          <a:prstGeom prst="rect">
            <a:avLst/>
          </a:prstGeom>
          <a:noFill/>
          <a:ln w="38100">
            <a:solidFill>
              <a:schemeClr val="accent1"/>
            </a:solidFill>
          </a:ln>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
        <p:nvSpPr>
          <p:cNvPr id="12" name="Rounded Rectangle 11"/>
          <p:cNvSpPr/>
          <p:nvPr/>
        </p:nvSpPr>
        <p:spPr>
          <a:xfrm>
            <a:off x="893188" y="979428"/>
            <a:ext cx="2545148" cy="2014606"/>
          </a:xfrm>
          <a:prstGeom prst="roundRect">
            <a:avLst/>
          </a:prstGeom>
          <a:ln w="28575">
            <a:solidFill>
              <a:schemeClr val="accent1"/>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The other spirits have been kind and gentle. This one is not. How will this new intervention change Scrooge?</a:t>
            </a:r>
          </a:p>
        </p:txBody>
      </p:sp>
      <p:sp>
        <p:nvSpPr>
          <p:cNvPr id="13" name="Rounded Rectangle 12"/>
          <p:cNvSpPr/>
          <p:nvPr/>
        </p:nvSpPr>
        <p:spPr>
          <a:xfrm>
            <a:off x="8944107" y="634810"/>
            <a:ext cx="3246306" cy="2516301"/>
          </a:xfrm>
          <a:prstGeom prst="roundRect">
            <a:avLst/>
          </a:prstGeom>
          <a:ln w="28575">
            <a:solidFill>
              <a:srgbClr val="FF000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The other ghosts carry some source of light. This one does not. Why?</a:t>
            </a:r>
          </a:p>
          <a:p>
            <a:pPr algn="ctr"/>
            <a:endParaRPr lang="en-GB" dirty="0">
              <a:latin typeface="Century Gothic" panose="020B0502020202020204" pitchFamily="34" charset="0"/>
            </a:endParaRPr>
          </a:p>
          <a:p>
            <a:pPr algn="ctr"/>
            <a:r>
              <a:rPr lang="en-GB" dirty="0">
                <a:latin typeface="Century Gothic" panose="020B0502020202020204" pitchFamily="34" charset="0"/>
              </a:rPr>
              <a:t>What could the light from Scrooge’s previous encounters have symbolised?</a:t>
            </a:r>
          </a:p>
        </p:txBody>
      </p:sp>
      <p:sp>
        <p:nvSpPr>
          <p:cNvPr id="14" name="Rounded Rectangle 13"/>
          <p:cNvSpPr/>
          <p:nvPr/>
        </p:nvSpPr>
        <p:spPr>
          <a:xfrm>
            <a:off x="8922509" y="3422777"/>
            <a:ext cx="3205243" cy="2201800"/>
          </a:xfrm>
          <a:prstGeom prst="roundRect">
            <a:avLst/>
          </a:prstGeom>
          <a:ln w="28575">
            <a:solidFill>
              <a:srgbClr val="00B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latin typeface="Century Gothic" panose="020B0502020202020204" pitchFamily="34" charset="0"/>
              </a:rPr>
              <a:t>How is the Ghost of Christmas Yet to Come the antithesis of the Christmas spirit? </a:t>
            </a:r>
          </a:p>
          <a:p>
            <a:pPr algn="ctr"/>
            <a:endParaRPr lang="en-GB" sz="1600" dirty="0">
              <a:latin typeface="Century Gothic" panose="020B0502020202020204" pitchFamily="34" charset="0"/>
            </a:endParaRPr>
          </a:p>
          <a:p>
            <a:pPr algn="ctr"/>
            <a:r>
              <a:rPr lang="en-GB" sz="1600" dirty="0">
                <a:latin typeface="Century Gothic" panose="020B0502020202020204" pitchFamily="34" charset="0"/>
              </a:rPr>
              <a:t>Why has Dickens made the decision to present the ghost like this?</a:t>
            </a:r>
          </a:p>
        </p:txBody>
      </p:sp>
      <p:sp>
        <p:nvSpPr>
          <p:cNvPr id="15" name="Rounded Rectangle 14"/>
          <p:cNvSpPr/>
          <p:nvPr/>
        </p:nvSpPr>
        <p:spPr>
          <a:xfrm>
            <a:off x="939314" y="3357555"/>
            <a:ext cx="2617218" cy="1805455"/>
          </a:xfrm>
          <a:prstGeom prst="roundRect">
            <a:avLst/>
          </a:prstGeom>
          <a:ln w="28575">
            <a:solidFill>
              <a:srgbClr val="FFC000"/>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Is it significant that this ghost does not speak? What could this significance be?</a:t>
            </a:r>
          </a:p>
        </p:txBody>
      </p:sp>
      <p:sp>
        <p:nvSpPr>
          <p:cNvPr id="4" name="TextBox 3">
            <a:extLst>
              <a:ext uri="{FF2B5EF4-FFF2-40B4-BE49-F238E27FC236}">
                <a16:creationId xmlns:a16="http://schemas.microsoft.com/office/drawing/2014/main" id="{AF985F49-DEF1-400D-8A28-85A40670357E}"/>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a:t>
            </a:r>
          </a:p>
        </p:txBody>
      </p:sp>
      <p:pic>
        <p:nvPicPr>
          <p:cNvPr id="11"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1508648">
            <a:off x="3147667" y="1911316"/>
            <a:ext cx="1246360" cy="94931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089098">
            <a:off x="3212252" y="4301309"/>
            <a:ext cx="1246360" cy="94931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851981">
            <a:off x="8299329" y="1365046"/>
            <a:ext cx="1246360" cy="94931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81205">
            <a:off x="8225835" y="3982810"/>
            <a:ext cx="1246360" cy="949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5600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HOW IS THE LAST OF THE SPIRITS PRESENTED?</a:t>
            </a: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indent="-342900">
              <a:buFontTx/>
              <a:buAutoNum type="arabicPeriod"/>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4" name="Rectangle 3"/>
          <p:cNvSpPr/>
          <p:nvPr/>
        </p:nvSpPr>
        <p:spPr>
          <a:xfrm>
            <a:off x="6878471" y="926664"/>
            <a:ext cx="5172502" cy="4558352"/>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GB" dirty="0">
                <a:latin typeface="Century Gothic" panose="020B0502020202020204" pitchFamily="34" charset="0"/>
              </a:rPr>
              <a:t>The Last of the Spirits is a … character compared to the other ghosts.</a:t>
            </a:r>
          </a:p>
          <a:p>
            <a:pPr algn="just"/>
            <a:endParaRPr lang="en-GB" dirty="0">
              <a:latin typeface="Century Gothic" panose="020B0502020202020204" pitchFamily="34" charset="0"/>
            </a:endParaRPr>
          </a:p>
          <a:p>
            <a:pPr algn="just"/>
            <a:r>
              <a:rPr lang="en-GB" dirty="0">
                <a:latin typeface="Century Gothic" panose="020B0502020202020204" pitchFamily="34" charset="0"/>
              </a:rPr>
              <a:t>When the spirit first appears, Dickens notes “…” which is interesting to note because…</a:t>
            </a:r>
          </a:p>
          <a:p>
            <a:pPr algn="just"/>
            <a:endParaRPr lang="en-GB" dirty="0">
              <a:latin typeface="Century Gothic" panose="020B0502020202020204" pitchFamily="34" charset="0"/>
            </a:endParaRPr>
          </a:p>
          <a:p>
            <a:pPr algn="just"/>
            <a:r>
              <a:rPr lang="en-GB" dirty="0">
                <a:latin typeface="Century Gothic" panose="020B0502020202020204" pitchFamily="34" charset="0"/>
              </a:rPr>
              <a:t>This suggests to us that…</a:t>
            </a:r>
          </a:p>
          <a:p>
            <a:pPr algn="just"/>
            <a:endParaRPr lang="en-GB" dirty="0">
              <a:latin typeface="Century Gothic" panose="020B0502020202020204" pitchFamily="34" charset="0"/>
            </a:endParaRPr>
          </a:p>
          <a:p>
            <a:pPr algn="just"/>
            <a:r>
              <a:rPr lang="en-GB" dirty="0">
                <a:latin typeface="Century Gothic" panose="020B0502020202020204" pitchFamily="34" charset="0"/>
              </a:rPr>
              <a:t>Furthermore, …</a:t>
            </a:r>
          </a:p>
          <a:p>
            <a:pPr algn="just"/>
            <a:endParaRPr lang="en-GB" dirty="0">
              <a:latin typeface="Century Gothic" panose="020B0502020202020204" pitchFamily="34" charset="0"/>
            </a:endParaRPr>
          </a:p>
          <a:p>
            <a:pPr algn="just"/>
            <a:r>
              <a:rPr lang="en-GB" dirty="0">
                <a:latin typeface="Century Gothic" panose="020B0502020202020204" pitchFamily="34" charset="0"/>
              </a:rPr>
              <a:t>The noun/adjective/verb, “…” gives readers the impression that … because ...</a:t>
            </a:r>
          </a:p>
          <a:p>
            <a:pPr algn="just"/>
            <a:endParaRPr lang="en-GB" dirty="0">
              <a:latin typeface="Century Gothic" panose="020B0502020202020204" pitchFamily="34" charset="0"/>
            </a:endParaRPr>
          </a:p>
          <a:p>
            <a:pPr algn="just"/>
            <a:r>
              <a:rPr lang="en-GB" dirty="0">
                <a:latin typeface="Century Gothic" panose="020B0502020202020204" pitchFamily="34" charset="0"/>
              </a:rPr>
              <a:t>On the other hand, …</a:t>
            </a:r>
          </a:p>
        </p:txBody>
      </p:sp>
      <p:sp>
        <p:nvSpPr>
          <p:cNvPr id="7" name="Horizontal Scroll 6"/>
          <p:cNvSpPr/>
          <p:nvPr/>
        </p:nvSpPr>
        <p:spPr>
          <a:xfrm rot="295298">
            <a:off x="10508770" y="4710969"/>
            <a:ext cx="1501254" cy="1019137"/>
          </a:xfrm>
          <a:prstGeom prst="horizontalScroll">
            <a:avLst/>
          </a:prstGeom>
          <a:ln w="28575">
            <a:solidFill>
              <a:schemeClr val="accent1"/>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Berlin Sans FB" panose="020E0602020502020306" pitchFamily="34" charset="0"/>
              </a:rPr>
              <a:t>STUCK?</a:t>
            </a:r>
          </a:p>
          <a:p>
            <a:pPr algn="ctr"/>
            <a:r>
              <a:rPr lang="en-GB" dirty="0">
                <a:latin typeface="Berlin Sans FB" panose="020E0602020502020306" pitchFamily="34" charset="0"/>
              </a:rPr>
              <a:t>Use these!</a:t>
            </a:r>
          </a:p>
        </p:txBody>
      </p:sp>
      <p:sp>
        <p:nvSpPr>
          <p:cNvPr id="10" name="Rectangle 9"/>
          <p:cNvSpPr/>
          <p:nvPr/>
        </p:nvSpPr>
        <p:spPr>
          <a:xfrm>
            <a:off x="788976" y="929152"/>
            <a:ext cx="5948468" cy="2333758"/>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Answer the following questions in your book. Consider the ASSESSMENT OBJECTIVES and how you are going to include all of them in your answer.</a:t>
            </a:r>
          </a:p>
          <a:p>
            <a:pPr algn="ctr"/>
            <a:endParaRPr lang="en-GB" dirty="0">
              <a:latin typeface="Century Gothic" panose="020B0502020202020204" pitchFamily="34" charset="0"/>
            </a:endParaRPr>
          </a:p>
          <a:p>
            <a:pPr algn="ctr"/>
            <a:r>
              <a:rPr lang="en-GB" b="1" dirty="0">
                <a:latin typeface="Century Gothic" panose="020B0502020202020204" pitchFamily="34" charset="0"/>
              </a:rPr>
              <a:t>Don’t forget to look back at your previous target to help you make progress.</a:t>
            </a:r>
          </a:p>
        </p:txBody>
      </p:sp>
      <p:sp>
        <p:nvSpPr>
          <p:cNvPr id="11" name="Rectangle 10"/>
          <p:cNvSpPr/>
          <p:nvPr/>
        </p:nvSpPr>
        <p:spPr>
          <a:xfrm>
            <a:off x="788975" y="3340589"/>
            <a:ext cx="5948468" cy="2144427"/>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i="1" dirty="0">
                <a:latin typeface="Century Gothic" panose="020B0502020202020204" pitchFamily="34" charset="0"/>
              </a:rPr>
              <a:t>The most recognisable difference between this spirit and the others is the sense of dread and death it brings with it. Dickens uses the adjective, ‘solemn’ to describe its being, solemnity being the antithesis to Christmas joy and cheer. Perhaps Dickens wants to present the ghost in this way because… Furthermore,…</a:t>
            </a:r>
          </a:p>
        </p:txBody>
      </p:sp>
      <p:sp>
        <p:nvSpPr>
          <p:cNvPr id="12" name="Horizontal Scroll 11"/>
          <p:cNvSpPr/>
          <p:nvPr/>
        </p:nvSpPr>
        <p:spPr>
          <a:xfrm rot="21215868">
            <a:off x="834707" y="2755044"/>
            <a:ext cx="1454127" cy="901591"/>
          </a:xfrm>
          <a:prstGeom prst="horizontalScroll">
            <a:avLst/>
          </a:prstGeom>
          <a:ln w="28575">
            <a:solidFill>
              <a:schemeClr val="accent1"/>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latin typeface="Berlin Sans FB" panose="020E0602020502020306" pitchFamily="34" charset="0"/>
              </a:rPr>
              <a:t>What should my work look like?</a:t>
            </a:r>
          </a:p>
        </p:txBody>
      </p:sp>
      <p:sp>
        <p:nvSpPr>
          <p:cNvPr id="8" name="TextBox 7">
            <a:extLst>
              <a:ext uri="{FF2B5EF4-FFF2-40B4-BE49-F238E27FC236}">
                <a16:creationId xmlns:a16="http://schemas.microsoft.com/office/drawing/2014/main" id="{A0B2DCB5-92A0-428A-8D13-794A2F2E1AAD}"/>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90090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597" y="30046"/>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STAVE 4: The Ghost of Christmas Yet to Come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indent="-342900">
              <a:buFontTx/>
              <a:buAutoNum type="arabicPeriod"/>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29" name="Rectangle 28"/>
          <p:cNvSpPr/>
          <p:nvPr/>
        </p:nvSpPr>
        <p:spPr>
          <a:xfrm>
            <a:off x="925959" y="1239450"/>
            <a:ext cx="11015188" cy="380287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4000" b="1" dirty="0">
                <a:latin typeface="Century Gothic" panose="020B0502020202020204" pitchFamily="34" charset="0"/>
              </a:rPr>
              <a:t>Read from the beginning of the stave to ‘…show that person to me, Spirit, I beseech you!’</a:t>
            </a:r>
          </a:p>
          <a:p>
            <a:pPr algn="ctr"/>
            <a:endParaRPr lang="en-GB" sz="4000" dirty="0">
              <a:latin typeface="Century Gothic" panose="020B0502020202020204" pitchFamily="34" charset="0"/>
            </a:endParaRPr>
          </a:p>
          <a:p>
            <a:pPr algn="ctr"/>
            <a:r>
              <a:rPr lang="en-GB" sz="4000" dirty="0">
                <a:latin typeface="Century Gothic" panose="020B0502020202020204" pitchFamily="34" charset="0"/>
              </a:rPr>
              <a:t>Make notes in your text as you read along. </a:t>
            </a:r>
          </a:p>
        </p:txBody>
      </p:sp>
      <p:sp>
        <p:nvSpPr>
          <p:cNvPr id="7" name="TextBox 6">
            <a:extLst>
              <a:ext uri="{FF2B5EF4-FFF2-40B4-BE49-F238E27FC236}">
                <a16:creationId xmlns:a16="http://schemas.microsoft.com/office/drawing/2014/main" id="{288D02AA-690D-4973-9CD5-541E64C913D7}"/>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80587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Answer the following questions:</a:t>
            </a: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indent="-342900">
              <a:buFontTx/>
              <a:buAutoNum type="arabicPeriod"/>
              <a:defRPr/>
            </a:pPr>
            <a:r>
              <a:rPr lang="en-GB" sz="1800" dirty="0">
                <a:solidFill>
                  <a:schemeClr val="tx1"/>
                </a:solidFill>
                <a:latin typeface="Berlin Sans FB" panose="020E0602020502020306" pitchFamily="34" charset="0"/>
              </a:rPr>
              <a:t>Can I consider and discuss the ALLEGORICAL aspects of ‘A Christmas Carol?’</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pic>
        <p:nvPicPr>
          <p:cNvPr id="4" name="Picture 2" descr="Image result for mrs dilb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7081" y="1597200"/>
            <a:ext cx="2628568" cy="3004079"/>
          </a:xfrm>
          <a:prstGeom prst="rect">
            <a:avLst/>
          </a:prstGeom>
          <a:noFill/>
          <a:ln w="28575">
            <a:solidFill>
              <a:schemeClr val="accent1"/>
            </a:solidFill>
          </a:ln>
          <a:effectLst>
            <a:glow rad="1397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
        <p:nvSpPr>
          <p:cNvPr id="13" name="Rounded Rectangle 12"/>
          <p:cNvSpPr/>
          <p:nvPr/>
        </p:nvSpPr>
        <p:spPr>
          <a:xfrm>
            <a:off x="1145030" y="933272"/>
            <a:ext cx="3059056" cy="2244797"/>
          </a:xfrm>
          <a:prstGeom prst="roundRect">
            <a:avLst/>
          </a:prstGeom>
          <a:ln w="28575">
            <a:solidFill>
              <a:schemeClr val="accent1"/>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How has Dickens used the merchants, the characters in Joe’s shop and the settings to help the reader further understand the character of Scrooge?</a:t>
            </a:r>
          </a:p>
        </p:txBody>
      </p:sp>
      <p:sp>
        <p:nvSpPr>
          <p:cNvPr id="14" name="Rounded Rectangle 13"/>
          <p:cNvSpPr/>
          <p:nvPr/>
        </p:nvSpPr>
        <p:spPr>
          <a:xfrm>
            <a:off x="8158379" y="947780"/>
            <a:ext cx="3544992" cy="2079730"/>
          </a:xfrm>
          <a:prstGeom prst="roundRect">
            <a:avLst/>
          </a:prstGeom>
          <a:ln w="28575">
            <a:solidFill>
              <a:srgbClr val="FF000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400" dirty="0">
                <a:latin typeface="Century Gothic" panose="020B0502020202020204" pitchFamily="34" charset="0"/>
              </a:rPr>
              <a:t>How will showing Scrooge the characters in Joe’s shop and the merchants help him?</a:t>
            </a:r>
          </a:p>
        </p:txBody>
      </p:sp>
      <p:sp>
        <p:nvSpPr>
          <p:cNvPr id="15" name="Rounded Rectangle 14"/>
          <p:cNvSpPr/>
          <p:nvPr/>
        </p:nvSpPr>
        <p:spPr>
          <a:xfrm>
            <a:off x="8101329" y="3292928"/>
            <a:ext cx="3544991" cy="2009638"/>
          </a:xfrm>
          <a:prstGeom prst="roundRect">
            <a:avLst/>
          </a:prstGeom>
          <a:ln w="28575">
            <a:solidFill>
              <a:srgbClr val="00B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Century Gothic" panose="020B0502020202020204" pitchFamily="34" charset="0"/>
              </a:rPr>
              <a:t>What else could we say about Scrooge and his reaction to the events he is witnessing?</a:t>
            </a:r>
          </a:p>
        </p:txBody>
      </p:sp>
      <p:sp>
        <p:nvSpPr>
          <p:cNvPr id="16" name="Rounded Rectangle 15"/>
          <p:cNvSpPr/>
          <p:nvPr/>
        </p:nvSpPr>
        <p:spPr>
          <a:xfrm>
            <a:off x="1200995" y="3448094"/>
            <a:ext cx="3059056" cy="1996394"/>
          </a:xfrm>
          <a:prstGeom prst="roundRect">
            <a:avLst/>
          </a:prstGeom>
          <a:ln w="28575">
            <a:solidFill>
              <a:srgbClr val="FFC000"/>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Century Gothic" panose="020B0502020202020204" pitchFamily="34" charset="0"/>
              </a:rPr>
              <a:t>How does the mood/tone and atmosphere differ from Stave Three? What is the point in this contrast?</a:t>
            </a:r>
          </a:p>
        </p:txBody>
      </p:sp>
      <p:pic>
        <p:nvPicPr>
          <p:cNvPr id="12"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1508648">
            <a:off x="4017855" y="1287825"/>
            <a:ext cx="916277" cy="69789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523184">
            <a:off x="7353400" y="1458969"/>
            <a:ext cx="916277" cy="69789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9548349">
            <a:off x="4124917" y="3879941"/>
            <a:ext cx="916277" cy="69789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Image result for green arrow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781481">
            <a:off x="7354152" y="3732159"/>
            <a:ext cx="938276" cy="69789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6A8D6BE-6089-40B6-8174-53CB25789F89}"/>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Checking Understanding </a:t>
            </a:r>
          </a:p>
        </p:txBody>
      </p:sp>
    </p:spTree>
    <p:extLst>
      <p:ext uri="{BB962C8B-B14F-4D97-AF65-F5344CB8AC3E}">
        <p14:creationId xmlns:p14="http://schemas.microsoft.com/office/powerpoint/2010/main" val="356117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926</TotalTime>
  <Words>1458</Words>
  <Application>Microsoft Office PowerPoint</Application>
  <PresentationFormat>Widescreen</PresentationFormat>
  <Paragraphs>177</Paragraphs>
  <Slides>10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Berlin Sans FB</vt:lpstr>
      <vt:lpstr>Calibri</vt:lpstr>
      <vt:lpstr>Calibri Light</vt:lpstr>
      <vt:lpstr>Century Gothic</vt:lpstr>
      <vt:lpstr>Open Sans</vt:lpstr>
      <vt:lpstr>Office Theme</vt:lpstr>
      <vt:lpstr>sso</vt:lpstr>
      <vt:lpstr>sso</vt:lpstr>
      <vt:lpstr>sso</vt:lpstr>
      <vt:lpstr>sso</vt:lpstr>
      <vt:lpstr>sso</vt:lpstr>
      <vt:lpstr>sso</vt:lpstr>
      <vt:lpstr>sso</vt:lpstr>
      <vt:lpstr>sso</vt:lpstr>
      <vt:lpstr>sso</vt:lpstr>
      <vt:lpstr>sso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dc:title>
  <dc:creator>Stuart Pryke</dc:creator>
  <cp:lastModifiedBy>A Allen</cp:lastModifiedBy>
  <cp:revision>107</cp:revision>
  <dcterms:created xsi:type="dcterms:W3CDTF">2017-08-21T14:08:59Z</dcterms:created>
  <dcterms:modified xsi:type="dcterms:W3CDTF">2020-12-04T15:04:07Z</dcterms:modified>
</cp:coreProperties>
</file>