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2" r:id="rId2"/>
    <p:sldId id="273" r:id="rId3"/>
    <p:sldId id="281" r:id="rId4"/>
    <p:sldId id="274" r:id="rId5"/>
    <p:sldId id="27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36AAE-CF05-4DA5-8012-57AF234E2066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2AFBA-2BBE-4DD1-AC9F-536A38DE4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928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2AFBA-2BBE-4DD1-AC9F-536A38DE45D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595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2AFBA-2BBE-4DD1-AC9F-536A38DE45D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521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2AFBA-2BBE-4DD1-AC9F-536A38DE45D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685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2AFBA-2BBE-4DD1-AC9F-536A38DE45D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73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E5C4-4992-421E-9C61-CF16887668C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42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E5C4-4992-421E-9C61-CF16887668C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72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E5C4-4992-421E-9C61-CF16887668C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21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E5C4-4992-421E-9C61-CF16887668C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400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E5C4-4992-421E-9C61-CF16887668C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74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E5C4-4992-421E-9C61-CF16887668C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8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E5C4-4992-421E-9C61-CF16887668C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263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E5C4-4992-421E-9C61-CF16887668C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721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E5C4-4992-421E-9C61-CF16887668C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231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E5C4-4992-421E-9C61-CF16887668C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15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E5C4-4992-421E-9C61-CF16887668C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52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CE5C4-4992-421E-9C61-CF16887668C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13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sso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Image result for a christmas car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91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87" y="159949"/>
            <a:ext cx="12190413" cy="654803"/>
          </a:xfrm>
          <a:prstGeom prst="rect">
            <a:avLst/>
          </a:prstGeom>
          <a:gradFill flip="none"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600" dirty="0">
                <a:solidFill>
                  <a:prstClr val="black"/>
                </a:solidFill>
                <a:latin typeface="Berlin Sans FB" panose="020E0602020502020306" pitchFamily="34" charset="0"/>
              </a:rPr>
              <a:t>The Ghost of Christmas Yet to Come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5596928"/>
            <a:ext cx="12190413" cy="1168078"/>
          </a:xfrm>
          <a:prstGeom prst="rect">
            <a:avLst/>
          </a:prstGeom>
          <a:gradFill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u="sng" dirty="0">
                <a:solidFill>
                  <a:schemeClr val="tx1"/>
                </a:solidFill>
                <a:latin typeface="Berlin Sans FB" panose="020E0602020502020306" pitchFamily="34" charset="0"/>
              </a:rPr>
              <a:t>Today’s key questions: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consider and discuss the ALLEGORICAL aspects of ‘A Christmas Carol?’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explain how a writer uses language to convey key ideas?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link my ideas to the social and historical aspects of ‘A Christmas Carol’?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93187" y="979428"/>
            <a:ext cx="10625877" cy="1302920"/>
          </a:xfrm>
          <a:prstGeom prst="roundRect">
            <a:avLst/>
          </a:prstGeom>
          <a:ln w="28575">
            <a:solidFill>
              <a:schemeClr val="accent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The other spirits have been kind and gentle. This one is not. How will this new ghost change Scrooge?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939314" y="2413864"/>
            <a:ext cx="10579750" cy="1456121"/>
          </a:xfrm>
          <a:prstGeom prst="roundRect">
            <a:avLst/>
          </a:prstGeom>
          <a:ln w="28575"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Century Gothic" panose="020B0502020202020204" pitchFamily="34" charset="0"/>
              </a:rPr>
              <a:t>The other ghosts carry some source of light. This one does not. </a:t>
            </a:r>
          </a:p>
          <a:p>
            <a:pPr algn="ctr"/>
            <a:endParaRPr lang="en-GB" sz="2400" dirty="0">
              <a:latin typeface="Century Gothic" panose="020B0502020202020204" pitchFamily="34" charset="0"/>
            </a:endParaRPr>
          </a:p>
          <a:p>
            <a:pPr algn="ctr"/>
            <a:r>
              <a:rPr lang="en-GB" sz="2400" dirty="0">
                <a:latin typeface="Century Gothic" panose="020B0502020202020204" pitchFamily="34" charset="0"/>
              </a:rPr>
              <a:t>Why do you think Dickens focuses on darkness for this Spirit?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939313" y="4129331"/>
            <a:ext cx="10625877" cy="1220543"/>
          </a:xfrm>
          <a:prstGeom prst="roundRect">
            <a:avLst/>
          </a:prstGeom>
          <a:ln w="28575">
            <a:solidFill>
              <a:srgbClr val="FFC00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Century Gothic" panose="020B0502020202020204" pitchFamily="34" charset="0"/>
              </a:rPr>
              <a:t>Why do you think this ghost doesn’t speak?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985F49-DEF1-400D-8A28-85A40670357E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Checking Understanding</a:t>
            </a:r>
          </a:p>
        </p:txBody>
      </p:sp>
    </p:spTree>
    <p:extLst>
      <p:ext uri="{BB962C8B-B14F-4D97-AF65-F5344CB8AC3E}">
        <p14:creationId xmlns:p14="http://schemas.microsoft.com/office/powerpoint/2010/main" val="421560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sso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Image result for a christmas car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91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87" y="159949"/>
            <a:ext cx="12190413" cy="654803"/>
          </a:xfrm>
          <a:prstGeom prst="rect">
            <a:avLst/>
          </a:prstGeom>
          <a:gradFill flip="none"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600" dirty="0">
                <a:solidFill>
                  <a:prstClr val="black"/>
                </a:solidFill>
                <a:latin typeface="Berlin Sans FB" panose="020E0602020502020306" pitchFamily="34" charset="0"/>
              </a:rPr>
              <a:t>HOW IS THE LAST OF THE SPIRITS PRESENTED?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5596928"/>
            <a:ext cx="12190413" cy="1168078"/>
          </a:xfrm>
          <a:prstGeom prst="rect">
            <a:avLst/>
          </a:prstGeom>
          <a:gradFill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u="sng" dirty="0">
                <a:solidFill>
                  <a:schemeClr val="tx1"/>
                </a:solidFill>
                <a:latin typeface="Berlin Sans FB" panose="020E0602020502020306" pitchFamily="34" charset="0"/>
              </a:rPr>
              <a:t>Today’s key questions: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consider and discuss the ALLEGORICAL aspects of ‘A Christmas Carol?’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explain how a writer uses language to convey key ideas?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link my ideas to the social and historical aspects of ‘A Christmas Carol’?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5029" y="974702"/>
            <a:ext cx="11005944" cy="4510314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GB" dirty="0">
                <a:latin typeface="Century Gothic" panose="020B0502020202020204" pitchFamily="34" charset="0"/>
              </a:rPr>
              <a:t>The Last of the Spirits is a much darker character compared to the other ghosts.</a:t>
            </a:r>
          </a:p>
          <a:p>
            <a:pPr algn="just"/>
            <a:endParaRPr lang="en-GB" dirty="0">
              <a:latin typeface="Century Gothic" panose="020B0502020202020204" pitchFamily="34" charset="0"/>
            </a:endParaRPr>
          </a:p>
          <a:p>
            <a:pPr algn="just"/>
            <a:r>
              <a:rPr lang="en-GB" dirty="0">
                <a:latin typeface="Century Gothic" panose="020B0502020202020204" pitchFamily="34" charset="0"/>
              </a:rPr>
              <a:t>When the spirit first appears, Dickens says “………………………………………………………………..” </a:t>
            </a:r>
          </a:p>
          <a:p>
            <a:pPr algn="just"/>
            <a:endParaRPr lang="en-GB" dirty="0">
              <a:latin typeface="Century Gothic" panose="020B0502020202020204" pitchFamily="34" charset="0"/>
            </a:endParaRPr>
          </a:p>
          <a:p>
            <a:pPr algn="just"/>
            <a:endParaRPr lang="en-GB" dirty="0">
              <a:latin typeface="Century Gothic" panose="020B0502020202020204" pitchFamily="34" charset="0"/>
            </a:endParaRPr>
          </a:p>
          <a:p>
            <a:pPr algn="just"/>
            <a:r>
              <a:rPr lang="en-GB" dirty="0">
                <a:latin typeface="Century Gothic" panose="020B0502020202020204" pitchFamily="34" charset="0"/>
              </a:rPr>
              <a:t>This suggests to us that…</a:t>
            </a:r>
          </a:p>
          <a:p>
            <a:pPr algn="just"/>
            <a:endParaRPr lang="en-GB" dirty="0">
              <a:latin typeface="Century Gothic" panose="020B0502020202020204" pitchFamily="34" charset="0"/>
            </a:endParaRPr>
          </a:p>
          <a:p>
            <a:pPr algn="just"/>
            <a:r>
              <a:rPr lang="en-GB" dirty="0">
                <a:latin typeface="Century Gothic" panose="020B0502020202020204" pitchFamily="34" charset="0"/>
              </a:rPr>
              <a:t>Furthermore, this Spirit is also shown as …</a:t>
            </a:r>
          </a:p>
          <a:p>
            <a:pPr algn="just"/>
            <a:endParaRPr lang="en-GB" dirty="0">
              <a:latin typeface="Century Gothic" panose="020B0502020202020204" pitchFamily="34" charset="0"/>
            </a:endParaRPr>
          </a:p>
          <a:p>
            <a:pPr algn="just"/>
            <a:r>
              <a:rPr lang="en-GB" dirty="0">
                <a:latin typeface="Century Gothic" panose="020B0502020202020204" pitchFamily="34" charset="0"/>
              </a:rPr>
              <a:t>The text says “……………………………………………………………………………………………..”</a:t>
            </a:r>
          </a:p>
          <a:p>
            <a:pPr algn="just"/>
            <a:endParaRPr lang="en-GB" dirty="0">
              <a:latin typeface="Century Gothic" panose="020B0502020202020204" pitchFamily="34" charset="0"/>
            </a:endParaRPr>
          </a:p>
          <a:p>
            <a:pPr algn="just"/>
            <a:r>
              <a:rPr lang="en-GB" dirty="0">
                <a:latin typeface="Century Gothic" panose="020B0502020202020204" pitchFamily="34" charset="0"/>
              </a:rPr>
              <a:t>This gives readers the impression that …</a:t>
            </a:r>
          </a:p>
          <a:p>
            <a:pPr algn="just"/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7" name="Horizontal Scroll 6"/>
          <p:cNvSpPr/>
          <p:nvPr/>
        </p:nvSpPr>
        <p:spPr>
          <a:xfrm rot="295298">
            <a:off x="10508770" y="4710969"/>
            <a:ext cx="1501254" cy="1019137"/>
          </a:xfrm>
          <a:prstGeom prst="horizontalScroll">
            <a:avLst/>
          </a:prstGeom>
          <a:ln w="28575">
            <a:solidFill>
              <a:schemeClr val="accent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Berlin Sans FB" panose="020E0602020502020306" pitchFamily="34" charset="0"/>
              </a:rPr>
              <a:t>STUCK?</a:t>
            </a:r>
          </a:p>
          <a:p>
            <a:pPr algn="ctr"/>
            <a:r>
              <a:rPr lang="en-GB" dirty="0">
                <a:latin typeface="Berlin Sans FB" panose="020E0602020502020306" pitchFamily="34" charset="0"/>
              </a:rPr>
              <a:t>Use these!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B2DCB5-92A0-428A-8D13-794A2F2E1AAD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90090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sso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Image result for a christmas car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91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-15597" y="30046"/>
            <a:ext cx="12190413" cy="654803"/>
          </a:xfrm>
          <a:prstGeom prst="rect">
            <a:avLst/>
          </a:prstGeom>
          <a:gradFill flip="none"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600" dirty="0">
                <a:solidFill>
                  <a:prstClr val="black"/>
                </a:solidFill>
                <a:latin typeface="Berlin Sans FB" panose="020E0602020502020306" pitchFamily="34" charset="0"/>
              </a:rPr>
              <a:t>STAVE 4: The Ghost of Christmas Yet to Come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5596928"/>
            <a:ext cx="12190413" cy="1168078"/>
          </a:xfrm>
          <a:prstGeom prst="rect">
            <a:avLst/>
          </a:prstGeom>
          <a:gradFill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u="sng" dirty="0">
                <a:solidFill>
                  <a:schemeClr val="tx1"/>
                </a:solidFill>
                <a:latin typeface="Berlin Sans FB" panose="020E0602020502020306" pitchFamily="34" charset="0"/>
              </a:rPr>
              <a:t>Today’s key questions: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consider and discuss the ALLEGORICAL aspects of ‘A Christmas Carol?’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explain how a writer uses language to convey key ideas?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link my ideas to the social and historical aspects of ‘A Christmas Carol’?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25959" y="1239450"/>
            <a:ext cx="11015188" cy="3802876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latin typeface="Century Gothic" panose="020B0502020202020204" pitchFamily="34" charset="0"/>
              </a:rPr>
              <a:t>Read from the beginning of the stave to ‘…show that person to me, Spirit, I beseech you!’</a:t>
            </a:r>
          </a:p>
          <a:p>
            <a:pPr algn="ctr"/>
            <a:endParaRPr lang="en-GB" sz="4000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8D02AA-690D-4973-9CD5-541E64C913D7}"/>
              </a:ext>
            </a:extLst>
          </p:cNvPr>
          <p:cNvSpPr txBox="1"/>
          <p:nvPr/>
        </p:nvSpPr>
        <p:spPr>
          <a:xfrm rot="16200000">
            <a:off x="-3120377" y="3104778"/>
            <a:ext cx="6917447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Reading Activity</a:t>
            </a:r>
          </a:p>
        </p:txBody>
      </p:sp>
    </p:spTree>
    <p:extLst>
      <p:ext uri="{BB962C8B-B14F-4D97-AF65-F5344CB8AC3E}">
        <p14:creationId xmlns:p14="http://schemas.microsoft.com/office/powerpoint/2010/main" val="80587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sso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Image result for a christmas car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91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87" y="159949"/>
            <a:ext cx="12190413" cy="654803"/>
          </a:xfrm>
          <a:prstGeom prst="rect">
            <a:avLst/>
          </a:prstGeom>
          <a:gradFill flip="none"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600" dirty="0">
                <a:solidFill>
                  <a:prstClr val="black"/>
                </a:solidFill>
                <a:latin typeface="Berlin Sans FB" panose="020E0602020502020306" pitchFamily="34" charset="0"/>
              </a:rPr>
              <a:t>YOUR TASK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5596928"/>
            <a:ext cx="12190413" cy="1168078"/>
          </a:xfrm>
          <a:prstGeom prst="rect">
            <a:avLst/>
          </a:prstGeom>
          <a:gradFill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u="sng" dirty="0">
                <a:solidFill>
                  <a:schemeClr val="tx1"/>
                </a:solidFill>
                <a:latin typeface="Berlin Sans FB" panose="020E0602020502020306" pitchFamily="34" charset="0"/>
              </a:rPr>
              <a:t>Today’s key questions: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consider and discuss the ALLEGORICAL aspects of ‘A Christmas Carol?’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explain how a writer uses language to convey key ideas?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link my ideas to the social and historical aspects of ‘A Christmas Carol’?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4" name="Picture 2" descr="Image result for mrs dilb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90" y="92994"/>
            <a:ext cx="2628568" cy="3004079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3742585" y="878551"/>
            <a:ext cx="8310869" cy="2023166"/>
          </a:xfrm>
          <a:prstGeom prst="roundRect">
            <a:avLst/>
          </a:prstGeom>
          <a:ln w="28575"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Century Gothic" panose="020B0502020202020204" pitchFamily="34" charset="0"/>
              </a:rPr>
              <a:t>How will showing Scrooge the characters in Joe’s shop and the merchants help him?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200995" y="3448094"/>
            <a:ext cx="10318070" cy="1735944"/>
          </a:xfrm>
          <a:prstGeom prst="roundRect">
            <a:avLst/>
          </a:prstGeom>
          <a:ln w="28575">
            <a:solidFill>
              <a:srgbClr val="FFC00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How does the mood/tone and atmosphere differ from Stave Three? What is the point in this contrast?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A8D6BE-6089-40B6-8174-53CB25789F89}"/>
              </a:ext>
            </a:extLst>
          </p:cNvPr>
          <p:cNvSpPr txBox="1"/>
          <p:nvPr/>
        </p:nvSpPr>
        <p:spPr>
          <a:xfrm rot="16200000">
            <a:off x="-3120377" y="3104778"/>
            <a:ext cx="6917447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Checking Understanding </a:t>
            </a:r>
          </a:p>
        </p:txBody>
      </p:sp>
    </p:spTree>
    <p:extLst>
      <p:ext uri="{BB962C8B-B14F-4D97-AF65-F5344CB8AC3E}">
        <p14:creationId xmlns:p14="http://schemas.microsoft.com/office/powerpoint/2010/main" val="35611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sso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Image result for a christmas car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91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87" y="159949"/>
            <a:ext cx="12190413" cy="654803"/>
          </a:xfrm>
          <a:prstGeom prst="rect">
            <a:avLst/>
          </a:prstGeom>
          <a:gradFill flip="none"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600" noProof="0" dirty="0">
                <a:solidFill>
                  <a:prstClr val="black"/>
                </a:solidFill>
                <a:latin typeface="Berlin Sans FB" panose="020E0602020502020306" pitchFamily="34" charset="0"/>
              </a:rPr>
              <a:t>TO FINISH: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5596928"/>
            <a:ext cx="12190413" cy="1168078"/>
          </a:xfrm>
          <a:prstGeom prst="rect">
            <a:avLst/>
          </a:prstGeom>
          <a:gradFill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u="sng" dirty="0">
                <a:solidFill>
                  <a:schemeClr val="tx1"/>
                </a:solidFill>
                <a:latin typeface="Berlin Sans FB" panose="020E0602020502020306" pitchFamily="34" charset="0"/>
              </a:rPr>
              <a:t>Today’s key questions: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consider and discuss the ALLEGORICAL aspects of ‘A Christmas Carol?’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explain how a writer uses language to convey key ideas?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link my ideas to the social and historical aspects of ‘A Christmas Carol’?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3074" name="Picture 2" descr="Image result for GHOST OF CHRISTMAS YET TO C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165" y="1075336"/>
            <a:ext cx="3970835" cy="406549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792678" y="1075337"/>
            <a:ext cx="6166262" cy="4327944"/>
          </a:xfrm>
          <a:prstGeom prst="roundRect">
            <a:avLst/>
          </a:prstGeom>
          <a:ln w="28575">
            <a:solidFill>
              <a:srgbClr val="FFC00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Century Gothic" panose="020B0502020202020204" pitchFamily="34" charset="0"/>
              </a:rPr>
              <a:t>Sketch an image of the Ghost of Christmas Yet to Come and add notes around it explaining how it has helped Scrooge so far.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2773AC-5BD5-49F2-A90E-5D444BC7B2B6}"/>
              </a:ext>
            </a:extLst>
          </p:cNvPr>
          <p:cNvSpPr txBox="1"/>
          <p:nvPr/>
        </p:nvSpPr>
        <p:spPr>
          <a:xfrm rot="16200000">
            <a:off x="-3120377" y="3104778"/>
            <a:ext cx="6917447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Checking Understanding </a:t>
            </a:r>
          </a:p>
        </p:txBody>
      </p:sp>
    </p:spTree>
    <p:extLst>
      <p:ext uri="{BB962C8B-B14F-4D97-AF65-F5344CB8AC3E}">
        <p14:creationId xmlns:p14="http://schemas.microsoft.com/office/powerpoint/2010/main" val="147394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484</Words>
  <Application>Microsoft Office PowerPoint</Application>
  <PresentationFormat>Widescreen</PresentationFormat>
  <Paragraphs>62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Berlin Sans FB</vt:lpstr>
      <vt:lpstr>Calibri</vt:lpstr>
      <vt:lpstr>Calibri Light</vt:lpstr>
      <vt:lpstr>Century Gothic</vt:lpstr>
      <vt:lpstr>Open Sans</vt:lpstr>
      <vt:lpstr>Office Theme</vt:lpstr>
      <vt:lpstr>sso</vt:lpstr>
      <vt:lpstr>sso</vt:lpstr>
      <vt:lpstr>sso</vt:lpstr>
      <vt:lpstr>sso</vt:lpstr>
      <vt:lpstr>sso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sso</dc:title>
  <dc:creator>Stuart Pryke</dc:creator>
  <cp:lastModifiedBy>A Allen</cp:lastModifiedBy>
  <cp:revision>107</cp:revision>
  <dcterms:created xsi:type="dcterms:W3CDTF">2017-08-21T14:08:59Z</dcterms:created>
  <dcterms:modified xsi:type="dcterms:W3CDTF">2020-12-11T16:01:36Z</dcterms:modified>
</cp:coreProperties>
</file>