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-88900"/>
            <a:ext cx="10464800" cy="104140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>
              <a:defRPr sz="48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48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330200" y="5943600"/>
            <a:ext cx="12217400" cy="34798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/>
          <a:lstStyle>
            <a:lvl1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1pPr>
            <a:lvl2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 Refl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70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Lef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Righ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ster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  <a:solidFill>
            <a:srgbClr val="CAF0FE"/>
          </a:solidFill>
          <a:ln w="12700"/>
        </p:spPr>
        <p:txBody>
          <a:bodyPr/>
          <a:lstStyle>
            <a:lvl1pPr>
              <a:defRPr u="none"/>
            </a:lvl1pPr>
          </a:lstStyle>
          <a:p>
            <a:pPr lvl="0">
              <a:defRPr b="0" sz="1800"/>
            </a:pPr>
            <a:r>
              <a:rPr b="1" sz="3800"/>
              <a:t>Title Text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88900" y="914400"/>
            <a:ext cx="12725400" cy="8585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marL="444500">
              <a:spcBef>
                <a:spcPts val="500"/>
              </a:spcBef>
              <a:buClr>
                <a:srgbClr val="000000"/>
              </a:buClr>
              <a:buSzPct val="54000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ste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731000" y="101600"/>
            <a:ext cx="6223000" cy="762000"/>
          </a:xfrm>
          <a:prstGeom prst="rect">
            <a:avLst/>
          </a:prstGeom>
          <a:solidFill>
            <a:srgbClr val="94E3FE"/>
          </a:solidFill>
          <a:ln w="12700">
            <a:noFill/>
          </a:ln>
        </p:spPr>
        <p:txBody>
          <a:bodyPr anchor="ctr"/>
          <a:lstStyle>
            <a:lvl1pPr>
              <a:defRPr b="0" sz="8400" u="none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04800" y="901700"/>
            <a:ext cx="7759700" cy="853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057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1pPr>
            <a:lvl2pPr marL="761320" indent="-3930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2pPr>
            <a:lvl3pPr marL="964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3pPr>
            <a:lvl4pPr marL="10661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4pPr>
            <a:lvl5pPr marL="1091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 - 2 Colum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numCol="2" spcCol="52324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b="0" sz="84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1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648200" y="0"/>
            <a:ext cx="8318500" cy="876300"/>
          </a:xfrm>
          <a:prstGeom prst="rect">
            <a:avLst/>
          </a:prstGeom>
          <a:solidFill>
            <a:srgbClr val="00A3D7"/>
          </a:solidFill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 u="none"/>
            </a:pPr>
            <a:r>
              <a:rPr b="1" sz="3800" u="sng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8900" y="914400"/>
            <a:ext cx="12852400" cy="8750300"/>
          </a:xfrm>
          <a:prstGeom prst="rect">
            <a:avLst/>
          </a:prstGeom>
          <a:solidFill>
            <a:srgbClr val="94E3FE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1pPr>
      <a:lvl2pPr indent="2286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2pPr>
      <a:lvl3pPr indent="4572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3pPr>
      <a:lvl4pPr indent="6858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4pPr>
      <a:lvl5pPr indent="9144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5pPr>
      <a:lvl6pPr indent="11430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6pPr>
      <a:lvl7pPr indent="13716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7pPr>
      <a:lvl8pPr indent="16002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8pPr>
      <a:lvl9pPr indent="1828800" algn="ctr" defTabSz="584200">
        <a:defRPr b="1" sz="3800" u="sng">
          <a:latin typeface="Comic Sans MS"/>
          <a:ea typeface="Comic Sans MS"/>
          <a:cs typeface="Comic Sans MS"/>
          <a:sym typeface="Comic Sans MS"/>
        </a:defRPr>
      </a:lvl9pPr>
    </p:titleStyle>
    <p:bodyStyle>
      <a:lvl1pPr marL="304800" indent="-266700" defTabSz="584200">
        <a:lnSpc>
          <a:spcPct val="90000"/>
        </a:lnSpc>
        <a:spcBef>
          <a:spcPts val="600"/>
        </a:spcBef>
        <a:buSzPct val="56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1pPr>
      <a:lvl2pPr marL="520700" indent="-266700" defTabSz="584200">
        <a:lnSpc>
          <a:spcPct val="90000"/>
        </a:lnSpc>
        <a:spcBef>
          <a:spcPts val="600"/>
        </a:spcBef>
        <a:buSzPct val="58999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2pPr>
      <a:lvl3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3pPr>
      <a:lvl4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4pPr>
      <a:lvl5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5pPr>
      <a:lvl6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6pPr>
      <a:lvl7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7pPr>
      <a:lvl8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8pPr>
      <a:lvl9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3187700" y="927100"/>
            <a:ext cx="6400800" cy="5029200"/>
          </a:xfrm>
          <a:prstGeom prst="roundRect">
            <a:avLst>
              <a:gd name="adj" fmla="val 3788"/>
            </a:avLst>
          </a:prstGeom>
          <a:solidFill>
            <a:srgbClr val="CAF0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82550" y="-146671"/>
            <a:ext cx="12852401" cy="9983441"/>
          </a:xfrm>
          <a:prstGeom prst="rect">
            <a:avLst/>
          </a:prstGeom>
        </p:spPr>
        <p:txBody>
          <a:bodyPr/>
          <a:lstStyle/>
          <a:p>
            <a:pPr lvl="0" marL="588168" indent="-550068">
              <a:defRPr sz="1800"/>
            </a:pPr>
            <a:r>
              <a:rPr sz="6600"/>
              <a:t>except and accept </a:t>
            </a:r>
            <a:endParaRPr sz="6600"/>
          </a:p>
          <a:p>
            <a:pPr lvl="0" marL="396478" indent="-358378">
              <a:defRPr sz="1800"/>
            </a:pPr>
            <a:endParaRPr sz="4300"/>
          </a:p>
          <a:p>
            <a:pPr lvl="0" marL="396478" indent="-358378">
              <a:defRPr sz="1800"/>
            </a:pPr>
            <a:r>
              <a:rPr sz="4300">
                <a:latin typeface="Chalkboard SE Bold"/>
                <a:ea typeface="Chalkboard SE Bold"/>
                <a:cs typeface="Chalkboard SE Bold"/>
                <a:sym typeface="Chalkboard SE Bold"/>
              </a:rPr>
              <a:t>accept</a:t>
            </a:r>
            <a:r>
              <a:rPr sz="4300"/>
              <a:t> is an </a:t>
            </a:r>
            <a:r>
              <a:rPr sz="4300">
                <a:latin typeface="Chalkboard SE Bold"/>
                <a:ea typeface="Chalkboard SE Bold"/>
                <a:cs typeface="Chalkboard SE Bold"/>
                <a:sym typeface="Chalkboard SE Bold"/>
              </a:rPr>
              <a:t>a</a:t>
            </a:r>
            <a:r>
              <a:rPr sz="4300"/>
              <a:t>ction and verb to </a:t>
            </a:r>
            <a:r>
              <a:rPr sz="4300" u="sng">
                <a:latin typeface="Chalkboard SE Bold"/>
                <a:ea typeface="Chalkboard SE Bold"/>
                <a:cs typeface="Chalkboard SE Bold"/>
                <a:sym typeface="Chalkboard SE Bold"/>
              </a:rPr>
              <a:t>agree</a:t>
            </a:r>
            <a:r>
              <a:rPr sz="4300"/>
              <a:t> </a:t>
            </a:r>
            <a:endParaRPr sz="4300"/>
          </a:p>
          <a:p>
            <a:pPr lvl="0" marL="396478" indent="-358378">
              <a:defRPr sz="1800"/>
            </a:pPr>
            <a:endParaRPr sz="4300"/>
          </a:p>
          <a:p>
            <a:pPr lvl="0" marL="396478" indent="-358378">
              <a:defRPr sz="1800"/>
            </a:pPr>
            <a:r>
              <a:rPr sz="4300">
                <a:latin typeface="Chalkboard SE Bold"/>
                <a:ea typeface="Chalkboard SE Bold"/>
                <a:cs typeface="Chalkboard SE Bold"/>
                <a:sym typeface="Chalkboard SE Bold"/>
              </a:rPr>
              <a:t>except</a:t>
            </a:r>
            <a:r>
              <a:rPr sz="4300"/>
              <a:t> means </a:t>
            </a:r>
            <a:r>
              <a:rPr sz="4300" u="sng">
                <a:latin typeface="Chalkboard SE Bold"/>
                <a:ea typeface="Chalkboard SE Bold"/>
                <a:cs typeface="Chalkboard SE Bold"/>
                <a:sym typeface="Chalkboard SE Bold"/>
              </a:rPr>
              <a:t>not including </a:t>
            </a: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r>
              <a:rPr sz="4300" u="sng">
                <a:latin typeface="Chalkboard SE Bold"/>
                <a:ea typeface="Chalkboard SE Bold"/>
                <a:cs typeface="Chalkboard SE Bold"/>
                <a:sym typeface="Chalkboard SE Bold"/>
              </a:rPr>
              <a:t>I will accept your gift. </a:t>
            </a: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r>
              <a:rPr sz="4300" u="sng">
                <a:latin typeface="Chalkboard SE Bold"/>
                <a:ea typeface="Chalkboard SE Bold"/>
                <a:cs typeface="Chalkboard SE Bold"/>
                <a:sym typeface="Chalkboard SE Bold"/>
              </a:rPr>
              <a:t>The fruit are all rounded, except </a:t>
            </a:r>
            <a:endParaRPr sz="4300" u="sng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lvl="0" marL="396478" indent="-358378">
              <a:defRPr sz="1800"/>
            </a:pPr>
            <a:r>
              <a:rPr sz="4300" u="sng">
                <a:latin typeface="Chalkboard SE Bold"/>
                <a:ea typeface="Chalkboard SE Bold"/>
                <a:cs typeface="Chalkboard SE Bold"/>
                <a:sym typeface="Chalkboard SE Bold"/>
              </a:rPr>
              <a:t>the pear. 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  <p:pic>
        <p:nvPicPr>
          <p:cNvPr id="61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77819" y="4544417"/>
            <a:ext cx="3492501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52719" y="7242323"/>
            <a:ext cx="3492501" cy="232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64539" y="146049"/>
            <a:ext cx="9417131" cy="2781301"/>
          </a:xfrm>
          <a:prstGeom prst="rect">
            <a:avLst/>
          </a:prstGeom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/>
            </a:pPr>
            <a:r>
              <a:rPr sz="2000" u="sng">
                <a:latin typeface="Gill Sans SemiBold"/>
                <a:ea typeface="Gill Sans SemiBold"/>
                <a:cs typeface="Gill Sans SemiBold"/>
                <a:sym typeface="Gill Sans SemiBold"/>
              </a:rPr>
              <a:t>Write accept or except: </a:t>
            </a:r>
            <a:endParaRPr sz="20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will ______________ your apology.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went to the concert, ______________ my brother.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My brother _______________ed his award on Friday.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received a prize, _________________ my friend Dave.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He had to ________________ total defeat.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You all need to leave Bob’s hospital bedside,_________________ close relatives.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_______________ the facts but I do not _________________ your conclusions.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would go, ________________ I have the flu. </a:t>
            </a:r>
          </a:p>
        </p:txBody>
      </p:sp>
      <p:sp>
        <p:nvSpPr>
          <p:cNvPr id="65" name="Shape 65"/>
          <p:cNvSpPr/>
          <p:nvPr/>
        </p:nvSpPr>
        <p:spPr>
          <a:xfrm>
            <a:off x="164539" y="3092449"/>
            <a:ext cx="9417131" cy="2781301"/>
          </a:xfrm>
          <a:prstGeom prst="rect">
            <a:avLst/>
          </a:prstGeom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/>
            </a:pPr>
            <a:r>
              <a:rPr sz="2000" u="sng">
                <a:latin typeface="Gill Sans SemiBold"/>
                <a:ea typeface="Gill Sans SemiBold"/>
                <a:cs typeface="Gill Sans SemiBold"/>
                <a:sym typeface="Gill Sans SemiBold"/>
              </a:rPr>
              <a:t>Write accept or except: </a:t>
            </a:r>
            <a:endParaRPr sz="20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will ______________ your apology.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went to the concert, ______________ my brother.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My brother _______________ed his award on Friday.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received a prize, _________________ my friend Dave.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He had to ________________ total defeat.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You all need to leave Bob’s hospital bedside,_________________ close relatives.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_______________ the facts but I do not _________________ your conclusions.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would go, ________________ I have the flu. </a:t>
            </a:r>
          </a:p>
        </p:txBody>
      </p:sp>
      <p:sp>
        <p:nvSpPr>
          <p:cNvPr id="66" name="Shape 66"/>
          <p:cNvSpPr/>
          <p:nvPr/>
        </p:nvSpPr>
        <p:spPr>
          <a:xfrm>
            <a:off x="253439" y="6356349"/>
            <a:ext cx="9417131" cy="2781301"/>
          </a:xfrm>
          <a:prstGeom prst="rect">
            <a:avLst/>
          </a:prstGeom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/>
            </a:pPr>
            <a:r>
              <a:rPr sz="2000" u="sng">
                <a:latin typeface="Gill Sans SemiBold"/>
                <a:ea typeface="Gill Sans SemiBold"/>
                <a:cs typeface="Gill Sans SemiBold"/>
                <a:sym typeface="Gill Sans SemiBold"/>
              </a:rPr>
              <a:t>Write accept or except: </a:t>
            </a:r>
            <a:endParaRPr sz="2000" u="sng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will ______________ your apology.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went to the concert, ______________ my brother.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My brother _______________ed his award on Friday.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We all received a prize, _________________ my friend Dave.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He had to ________________ total defeat.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You all need to leave Bob’s hospital bedside,_________________ close relatives.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_______________ the facts but I do not _________________ your conclusions. </a:t>
            </a:r>
            <a:endParaRPr sz="2000"/>
          </a:p>
          <a:p>
            <a:pPr lvl="0" marL="352777" indent="-352777" algn="l">
              <a:buSzPct val="100000"/>
              <a:buAutoNum type="arabicPeriod" startAt="1"/>
              <a:defRPr sz="1800"/>
            </a:pPr>
            <a:r>
              <a:rPr sz="2000"/>
              <a:t>I would go, ________________ I have the flu.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9FE1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