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323" r:id="rId2"/>
    <p:sldId id="258" r:id="rId3"/>
    <p:sldId id="259" r:id="rId4"/>
    <p:sldId id="324" r:id="rId5"/>
    <p:sldId id="262" r:id="rId6"/>
    <p:sldId id="319" r:id="rId7"/>
    <p:sldId id="325" r:id="rId8"/>
    <p:sldId id="326" r:id="rId9"/>
    <p:sldId id="327" r:id="rId10"/>
    <p:sldId id="328" r:id="rId11"/>
    <p:sldId id="329" r:id="rId12"/>
    <p:sldId id="322" r:id="rId13"/>
    <p:sldId id="272"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35D1"/>
    <a:srgbClr val="FF99FF"/>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15" autoAdjust="0"/>
    <p:restoredTop sz="86323" autoAdjust="0"/>
  </p:normalViewPr>
  <p:slideViewPr>
    <p:cSldViewPr snapToGrid="0">
      <p:cViewPr varScale="1">
        <p:scale>
          <a:sx n="63" d="100"/>
          <a:sy n="63" d="100"/>
        </p:scale>
        <p:origin x="-936"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49DAB0-81BC-4B70-AC09-532A9D9B113B}" type="datetimeFigureOut">
              <a:rPr lang="en-GB" smtClean="0"/>
              <a:t>26/03/2020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05A5FF-2233-4C43-8F15-69930E298700}" type="slidenum">
              <a:rPr lang="en-GB" smtClean="0"/>
              <a:t>‹#›</a:t>
            </a:fld>
            <a:endParaRPr lang="en-GB"/>
          </a:p>
        </p:txBody>
      </p:sp>
    </p:spTree>
    <p:extLst>
      <p:ext uri="{BB962C8B-B14F-4D97-AF65-F5344CB8AC3E}">
        <p14:creationId xmlns:p14="http://schemas.microsoft.com/office/powerpoint/2010/main" val="3186841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DDEA47-6A0F-48FA-929F-7425DD0BB50B}" type="slidenum">
              <a:rPr lang="en-GB" smtClean="0"/>
              <a:t>2</a:t>
            </a:fld>
            <a:endParaRPr lang="en-GB" dirty="0"/>
          </a:p>
        </p:txBody>
      </p:sp>
    </p:spTree>
    <p:extLst>
      <p:ext uri="{BB962C8B-B14F-4D97-AF65-F5344CB8AC3E}">
        <p14:creationId xmlns:p14="http://schemas.microsoft.com/office/powerpoint/2010/main" val="24790773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slide can be printed off or see resources in folder.</a:t>
            </a:r>
            <a:endParaRPr lang="en-GB" dirty="0"/>
          </a:p>
        </p:txBody>
      </p:sp>
      <p:sp>
        <p:nvSpPr>
          <p:cNvPr id="4" name="Slide Number Placeholder 3"/>
          <p:cNvSpPr>
            <a:spLocks noGrp="1"/>
          </p:cNvSpPr>
          <p:nvPr>
            <p:ph type="sldNum" sz="quarter" idx="10"/>
          </p:nvPr>
        </p:nvSpPr>
        <p:spPr/>
        <p:txBody>
          <a:bodyPr/>
          <a:lstStyle/>
          <a:p>
            <a:fld id="{8805A5FF-2233-4C43-8F15-69930E298700}" type="slidenum">
              <a:rPr lang="en-GB" smtClean="0"/>
              <a:t>12</a:t>
            </a:fld>
            <a:endParaRPr lang="en-GB"/>
          </a:p>
        </p:txBody>
      </p:sp>
    </p:spTree>
    <p:extLst>
      <p:ext uri="{BB962C8B-B14F-4D97-AF65-F5344CB8AC3E}">
        <p14:creationId xmlns:p14="http://schemas.microsoft.com/office/powerpoint/2010/main" val="23213060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Homework is optional - Print</a:t>
            </a:r>
            <a:r>
              <a:rPr lang="en-GB" baseline="0" dirty="0" smtClean="0"/>
              <a:t> off this slide to give out as homework.</a:t>
            </a:r>
            <a:endParaRPr lang="en-GB" dirty="0"/>
          </a:p>
        </p:txBody>
      </p:sp>
      <p:sp>
        <p:nvSpPr>
          <p:cNvPr id="4" name="Slide Number Placeholder 3"/>
          <p:cNvSpPr>
            <a:spLocks noGrp="1"/>
          </p:cNvSpPr>
          <p:nvPr>
            <p:ph type="sldNum" sz="quarter" idx="10"/>
          </p:nvPr>
        </p:nvSpPr>
        <p:spPr/>
        <p:txBody>
          <a:bodyPr/>
          <a:lstStyle/>
          <a:p>
            <a:fld id="{30DDEA47-6A0F-48FA-929F-7425DD0BB50B}" type="slidenum">
              <a:rPr lang="en-GB" smtClean="0"/>
              <a:t>13</a:t>
            </a:fld>
            <a:endParaRPr lang="en-GB" dirty="0"/>
          </a:p>
        </p:txBody>
      </p:sp>
    </p:spTree>
    <p:extLst>
      <p:ext uri="{BB962C8B-B14F-4D97-AF65-F5344CB8AC3E}">
        <p14:creationId xmlns:p14="http://schemas.microsoft.com/office/powerpoint/2010/main" val="1850207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805A5FF-2233-4C43-8F15-69930E298700}" type="slidenum">
              <a:rPr lang="en-GB" smtClean="0"/>
              <a:t>3</a:t>
            </a:fld>
            <a:endParaRPr lang="en-GB"/>
          </a:p>
        </p:txBody>
      </p:sp>
    </p:spTree>
    <p:extLst>
      <p:ext uri="{BB962C8B-B14F-4D97-AF65-F5344CB8AC3E}">
        <p14:creationId xmlns:p14="http://schemas.microsoft.com/office/powerpoint/2010/main" val="17090418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805A5FF-2233-4C43-8F15-69930E298700}" type="slidenum">
              <a:rPr lang="en-GB" smtClean="0"/>
              <a:t>4</a:t>
            </a:fld>
            <a:endParaRPr lang="en-GB"/>
          </a:p>
        </p:txBody>
      </p:sp>
    </p:spTree>
    <p:extLst>
      <p:ext uri="{BB962C8B-B14F-4D97-AF65-F5344CB8AC3E}">
        <p14:creationId xmlns:p14="http://schemas.microsoft.com/office/powerpoint/2010/main" val="1709041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solidFill>
                  <a:srgbClr val="FF0000"/>
                </a:solidFill>
              </a:rPr>
              <a:t>This – as with all aspects of the lesson – can be edited to suit your group.</a:t>
            </a:r>
            <a:endParaRPr lang="en-GB" dirty="0"/>
          </a:p>
        </p:txBody>
      </p:sp>
      <p:sp>
        <p:nvSpPr>
          <p:cNvPr id="4" name="Slide Number Placeholder 3"/>
          <p:cNvSpPr>
            <a:spLocks noGrp="1"/>
          </p:cNvSpPr>
          <p:nvPr>
            <p:ph type="sldNum" sz="quarter" idx="10"/>
          </p:nvPr>
        </p:nvSpPr>
        <p:spPr/>
        <p:txBody>
          <a:bodyPr/>
          <a:lstStyle/>
          <a:p>
            <a:fld id="{30DDEA47-6A0F-48FA-929F-7425DD0BB50B}" type="slidenum">
              <a:rPr lang="en-GB" smtClean="0"/>
              <a:t>5</a:t>
            </a:fld>
            <a:endParaRPr lang="en-GB" dirty="0"/>
          </a:p>
        </p:txBody>
      </p:sp>
    </p:spTree>
    <p:extLst>
      <p:ext uri="{BB962C8B-B14F-4D97-AF65-F5344CB8AC3E}">
        <p14:creationId xmlns:p14="http://schemas.microsoft.com/office/powerpoint/2010/main" val="3323130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Ask students to write down key quotes and annotate them. You can work as a class on the board or independently and then feed back. </a:t>
            </a:r>
          </a:p>
          <a:p>
            <a:r>
              <a:rPr lang="en-GB" dirty="0" smtClean="0"/>
              <a:t>EXTENSION TASK: How does Shakespeare</a:t>
            </a:r>
            <a:r>
              <a:rPr lang="en-GB" baseline="0" dirty="0" smtClean="0"/>
              <a:t> present the character Friar Lawrence?</a:t>
            </a:r>
            <a:endParaRPr lang="en-GB" dirty="0"/>
          </a:p>
        </p:txBody>
      </p:sp>
      <p:sp>
        <p:nvSpPr>
          <p:cNvPr id="4" name="Slide Number Placeholder 3"/>
          <p:cNvSpPr>
            <a:spLocks noGrp="1"/>
          </p:cNvSpPr>
          <p:nvPr>
            <p:ph type="sldNum" sz="quarter" idx="10"/>
          </p:nvPr>
        </p:nvSpPr>
        <p:spPr/>
        <p:txBody>
          <a:bodyPr/>
          <a:lstStyle/>
          <a:p>
            <a:fld id="{8805A5FF-2233-4C43-8F15-69930E298700}" type="slidenum">
              <a:rPr lang="en-GB" smtClean="0"/>
              <a:t>7</a:t>
            </a:fld>
            <a:endParaRPr lang="en-GB"/>
          </a:p>
        </p:txBody>
      </p:sp>
    </p:spTree>
    <p:extLst>
      <p:ext uri="{BB962C8B-B14F-4D97-AF65-F5344CB8AC3E}">
        <p14:creationId xmlns:p14="http://schemas.microsoft.com/office/powerpoint/2010/main" val="13096426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Print off slide or see resources folder.</a:t>
            </a:r>
            <a:endParaRPr lang="en-GB" dirty="0"/>
          </a:p>
        </p:txBody>
      </p:sp>
      <p:sp>
        <p:nvSpPr>
          <p:cNvPr id="4" name="Slide Number Placeholder 3"/>
          <p:cNvSpPr>
            <a:spLocks noGrp="1"/>
          </p:cNvSpPr>
          <p:nvPr>
            <p:ph type="sldNum" sz="quarter" idx="10"/>
          </p:nvPr>
        </p:nvSpPr>
        <p:spPr/>
        <p:txBody>
          <a:bodyPr/>
          <a:lstStyle/>
          <a:p>
            <a:fld id="{8805A5FF-2233-4C43-8F15-69930E298700}" type="slidenum">
              <a:rPr lang="en-GB" smtClean="0"/>
              <a:t>8</a:t>
            </a:fld>
            <a:endParaRPr lang="en-GB"/>
          </a:p>
        </p:txBody>
      </p:sp>
    </p:spTree>
    <p:extLst>
      <p:ext uri="{BB962C8B-B14F-4D97-AF65-F5344CB8AC3E}">
        <p14:creationId xmlns:p14="http://schemas.microsoft.com/office/powerpoint/2010/main" val="25967582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slide can be printed off OR get students to independently take notes</a:t>
            </a:r>
            <a:endParaRPr lang="en-GB" dirty="0"/>
          </a:p>
        </p:txBody>
      </p:sp>
      <p:sp>
        <p:nvSpPr>
          <p:cNvPr id="4" name="Slide Number Placeholder 3"/>
          <p:cNvSpPr>
            <a:spLocks noGrp="1"/>
          </p:cNvSpPr>
          <p:nvPr>
            <p:ph type="sldNum" sz="quarter" idx="10"/>
          </p:nvPr>
        </p:nvSpPr>
        <p:spPr/>
        <p:txBody>
          <a:bodyPr/>
          <a:lstStyle/>
          <a:p>
            <a:fld id="{8805A5FF-2233-4C43-8F15-69930E298700}" type="slidenum">
              <a:rPr lang="en-GB" smtClean="0"/>
              <a:t>9</a:t>
            </a:fld>
            <a:endParaRPr lang="en-GB"/>
          </a:p>
        </p:txBody>
      </p:sp>
    </p:spTree>
    <p:extLst>
      <p:ext uri="{BB962C8B-B14F-4D97-AF65-F5344CB8AC3E}">
        <p14:creationId xmlns:p14="http://schemas.microsoft.com/office/powerpoint/2010/main" val="29926029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This slide can be printed off OR get students to independently take notes</a:t>
            </a:r>
          </a:p>
          <a:p>
            <a:endParaRPr lang="en-GB" dirty="0"/>
          </a:p>
        </p:txBody>
      </p:sp>
      <p:sp>
        <p:nvSpPr>
          <p:cNvPr id="4" name="Slide Number Placeholder 3"/>
          <p:cNvSpPr>
            <a:spLocks noGrp="1"/>
          </p:cNvSpPr>
          <p:nvPr>
            <p:ph type="sldNum" sz="quarter" idx="10"/>
          </p:nvPr>
        </p:nvSpPr>
        <p:spPr/>
        <p:txBody>
          <a:bodyPr/>
          <a:lstStyle/>
          <a:p>
            <a:fld id="{8805A5FF-2233-4C43-8F15-69930E298700}" type="slidenum">
              <a:rPr lang="en-GB" smtClean="0"/>
              <a:t>10</a:t>
            </a:fld>
            <a:endParaRPr lang="en-GB"/>
          </a:p>
        </p:txBody>
      </p:sp>
    </p:spTree>
    <p:extLst>
      <p:ext uri="{BB962C8B-B14F-4D97-AF65-F5344CB8AC3E}">
        <p14:creationId xmlns:p14="http://schemas.microsoft.com/office/powerpoint/2010/main" val="16907568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slide can be printed off OR get students to independently take notes</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8805A5FF-2233-4C43-8F15-69930E298700}" type="slidenum">
              <a:rPr lang="en-GB" smtClean="0"/>
              <a:t>11</a:t>
            </a:fld>
            <a:endParaRPr lang="en-GB"/>
          </a:p>
        </p:txBody>
      </p:sp>
    </p:spTree>
    <p:extLst>
      <p:ext uri="{BB962C8B-B14F-4D97-AF65-F5344CB8AC3E}">
        <p14:creationId xmlns:p14="http://schemas.microsoft.com/office/powerpoint/2010/main" val="4244976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12B15C0E-B7C1-448F-BE32-CE3B2BF9124F}" type="datetimeFigureOut">
              <a:rPr lang="en-GB" smtClean="0"/>
              <a:t>26/03/2020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7CB075-1F7B-492A-884E-CA139B25FF10}" type="slidenum">
              <a:rPr lang="en-GB" smtClean="0"/>
              <a:t>‹#›</a:t>
            </a:fld>
            <a:endParaRPr lang="en-GB"/>
          </a:p>
        </p:txBody>
      </p:sp>
    </p:spTree>
    <p:extLst>
      <p:ext uri="{BB962C8B-B14F-4D97-AF65-F5344CB8AC3E}">
        <p14:creationId xmlns:p14="http://schemas.microsoft.com/office/powerpoint/2010/main" val="34119080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2B15C0E-B7C1-448F-BE32-CE3B2BF9124F}" type="datetimeFigureOut">
              <a:rPr lang="en-GB" smtClean="0"/>
              <a:t>26/03/2020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7CB075-1F7B-492A-884E-CA139B25FF10}" type="slidenum">
              <a:rPr lang="en-GB" smtClean="0"/>
              <a:t>‹#›</a:t>
            </a:fld>
            <a:endParaRPr lang="en-GB"/>
          </a:p>
        </p:txBody>
      </p:sp>
    </p:spTree>
    <p:extLst>
      <p:ext uri="{BB962C8B-B14F-4D97-AF65-F5344CB8AC3E}">
        <p14:creationId xmlns:p14="http://schemas.microsoft.com/office/powerpoint/2010/main" val="3918225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2B15C0E-B7C1-448F-BE32-CE3B2BF9124F}" type="datetimeFigureOut">
              <a:rPr lang="en-GB" smtClean="0"/>
              <a:t>26/03/2020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7CB075-1F7B-492A-884E-CA139B25FF10}" type="slidenum">
              <a:rPr lang="en-GB" smtClean="0"/>
              <a:t>‹#›</a:t>
            </a:fld>
            <a:endParaRPr lang="en-GB"/>
          </a:p>
        </p:txBody>
      </p:sp>
    </p:spTree>
    <p:extLst>
      <p:ext uri="{BB962C8B-B14F-4D97-AF65-F5344CB8AC3E}">
        <p14:creationId xmlns:p14="http://schemas.microsoft.com/office/powerpoint/2010/main" val="16931360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82026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17644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2119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2B15C0E-B7C1-448F-BE32-CE3B2BF9124F}" type="datetimeFigureOut">
              <a:rPr lang="en-GB" smtClean="0"/>
              <a:t>26/03/2020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7CB075-1F7B-492A-884E-CA139B25FF10}" type="slidenum">
              <a:rPr lang="en-GB" smtClean="0"/>
              <a:t>‹#›</a:t>
            </a:fld>
            <a:endParaRPr lang="en-GB"/>
          </a:p>
        </p:txBody>
      </p:sp>
    </p:spTree>
    <p:extLst>
      <p:ext uri="{BB962C8B-B14F-4D97-AF65-F5344CB8AC3E}">
        <p14:creationId xmlns:p14="http://schemas.microsoft.com/office/powerpoint/2010/main" val="4011172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2B15C0E-B7C1-448F-BE32-CE3B2BF9124F}" type="datetimeFigureOut">
              <a:rPr lang="en-GB" smtClean="0"/>
              <a:t>26/03/2020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7CB075-1F7B-492A-884E-CA139B25FF10}" type="slidenum">
              <a:rPr lang="en-GB" smtClean="0"/>
              <a:t>‹#›</a:t>
            </a:fld>
            <a:endParaRPr lang="en-GB"/>
          </a:p>
        </p:txBody>
      </p:sp>
    </p:spTree>
    <p:extLst>
      <p:ext uri="{BB962C8B-B14F-4D97-AF65-F5344CB8AC3E}">
        <p14:creationId xmlns:p14="http://schemas.microsoft.com/office/powerpoint/2010/main" val="1150958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12B15C0E-B7C1-448F-BE32-CE3B2BF9124F}" type="datetimeFigureOut">
              <a:rPr lang="en-GB" smtClean="0"/>
              <a:t>26/03/2020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67CB075-1F7B-492A-884E-CA139B25FF10}" type="slidenum">
              <a:rPr lang="en-GB" smtClean="0"/>
              <a:t>‹#›</a:t>
            </a:fld>
            <a:endParaRPr lang="en-GB"/>
          </a:p>
        </p:txBody>
      </p:sp>
    </p:spTree>
    <p:extLst>
      <p:ext uri="{BB962C8B-B14F-4D97-AF65-F5344CB8AC3E}">
        <p14:creationId xmlns:p14="http://schemas.microsoft.com/office/powerpoint/2010/main" val="1499800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12B15C0E-B7C1-448F-BE32-CE3B2BF9124F}" type="datetimeFigureOut">
              <a:rPr lang="en-GB" smtClean="0"/>
              <a:t>26/03/2020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67CB075-1F7B-492A-884E-CA139B25FF10}" type="slidenum">
              <a:rPr lang="en-GB" smtClean="0"/>
              <a:t>‹#›</a:t>
            </a:fld>
            <a:endParaRPr lang="en-GB"/>
          </a:p>
        </p:txBody>
      </p:sp>
    </p:spTree>
    <p:extLst>
      <p:ext uri="{BB962C8B-B14F-4D97-AF65-F5344CB8AC3E}">
        <p14:creationId xmlns:p14="http://schemas.microsoft.com/office/powerpoint/2010/main" val="32646609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12B15C0E-B7C1-448F-BE32-CE3B2BF9124F}" type="datetimeFigureOut">
              <a:rPr lang="en-GB" smtClean="0"/>
              <a:t>26/03/2020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67CB075-1F7B-492A-884E-CA139B25FF10}" type="slidenum">
              <a:rPr lang="en-GB" smtClean="0"/>
              <a:t>‹#›</a:t>
            </a:fld>
            <a:endParaRPr lang="en-GB"/>
          </a:p>
        </p:txBody>
      </p:sp>
    </p:spTree>
    <p:extLst>
      <p:ext uri="{BB962C8B-B14F-4D97-AF65-F5344CB8AC3E}">
        <p14:creationId xmlns:p14="http://schemas.microsoft.com/office/powerpoint/2010/main" val="37075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B15C0E-B7C1-448F-BE32-CE3B2BF9124F}" type="datetimeFigureOut">
              <a:rPr lang="en-GB" smtClean="0"/>
              <a:t>26/03/2020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67CB075-1F7B-492A-884E-CA139B25FF10}" type="slidenum">
              <a:rPr lang="en-GB" smtClean="0"/>
              <a:t>‹#›</a:t>
            </a:fld>
            <a:endParaRPr lang="en-GB"/>
          </a:p>
        </p:txBody>
      </p:sp>
    </p:spTree>
    <p:extLst>
      <p:ext uri="{BB962C8B-B14F-4D97-AF65-F5344CB8AC3E}">
        <p14:creationId xmlns:p14="http://schemas.microsoft.com/office/powerpoint/2010/main" val="2072425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2B15C0E-B7C1-448F-BE32-CE3B2BF9124F}" type="datetimeFigureOut">
              <a:rPr lang="en-GB" smtClean="0"/>
              <a:t>26/03/2020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67CB075-1F7B-492A-884E-CA139B25FF10}" type="slidenum">
              <a:rPr lang="en-GB" smtClean="0"/>
              <a:t>‹#›</a:t>
            </a:fld>
            <a:endParaRPr lang="en-GB"/>
          </a:p>
        </p:txBody>
      </p:sp>
    </p:spTree>
    <p:extLst>
      <p:ext uri="{BB962C8B-B14F-4D97-AF65-F5344CB8AC3E}">
        <p14:creationId xmlns:p14="http://schemas.microsoft.com/office/powerpoint/2010/main" val="2377614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2B15C0E-B7C1-448F-BE32-CE3B2BF9124F}" type="datetimeFigureOut">
              <a:rPr lang="en-GB" smtClean="0"/>
              <a:t>26/03/2020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67CB075-1F7B-492A-884E-CA139B25FF10}" type="slidenum">
              <a:rPr lang="en-GB" smtClean="0"/>
              <a:t>‹#›</a:t>
            </a:fld>
            <a:endParaRPr lang="en-GB"/>
          </a:p>
        </p:txBody>
      </p:sp>
    </p:spTree>
    <p:extLst>
      <p:ext uri="{BB962C8B-B14F-4D97-AF65-F5344CB8AC3E}">
        <p14:creationId xmlns:p14="http://schemas.microsoft.com/office/powerpoint/2010/main" val="4154301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B15C0E-B7C1-448F-BE32-CE3B2BF9124F}" type="datetimeFigureOut">
              <a:rPr lang="en-GB" smtClean="0"/>
              <a:t>26/03/2020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7CB075-1F7B-492A-884E-CA139B25FF10}" type="slidenum">
              <a:rPr lang="en-GB" smtClean="0"/>
              <a:t>‹#›</a:t>
            </a:fld>
            <a:endParaRPr lang="en-GB"/>
          </a:p>
        </p:txBody>
      </p:sp>
    </p:spTree>
    <p:extLst>
      <p:ext uri="{BB962C8B-B14F-4D97-AF65-F5344CB8AC3E}">
        <p14:creationId xmlns:p14="http://schemas.microsoft.com/office/powerpoint/2010/main" val="23659328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1"/>
            <a:ext cx="12192000" cy="6858000"/>
          </a:xfrm>
          <a:prstGeom prst="rect">
            <a:avLst/>
          </a:prstGeom>
        </p:spPr>
      </p:pic>
      <p:sp>
        <p:nvSpPr>
          <p:cNvPr id="5" name="Subtitle 2"/>
          <p:cNvSpPr txBox="1">
            <a:spLocks/>
          </p:cNvSpPr>
          <p:nvPr/>
        </p:nvSpPr>
        <p:spPr>
          <a:xfrm>
            <a:off x="1523999" y="5782614"/>
            <a:ext cx="9144000" cy="1077540"/>
          </a:xfrm>
          <a:prstGeom prst="rect">
            <a:avLst/>
          </a:prstGeom>
          <a:solidFill>
            <a:srgbClr val="FF6699">
              <a:alpha val="54902"/>
            </a:srgbClr>
          </a:solidFill>
          <a:ln>
            <a:solidFill>
              <a:srgbClr val="FF0066"/>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GB" sz="2000" b="1" u="sng" dirty="0" smtClean="0"/>
              <a:t>Learning Objective:</a:t>
            </a:r>
          </a:p>
          <a:p>
            <a:pPr marL="0" indent="0" algn="ctr">
              <a:lnSpc>
                <a:spcPct val="100000"/>
              </a:lnSpc>
              <a:spcBef>
                <a:spcPts val="0"/>
              </a:spcBef>
              <a:buNone/>
            </a:pPr>
            <a:r>
              <a:rPr lang="en-GB" sz="2000" dirty="0"/>
              <a:t>AO2: Analyse the </a:t>
            </a:r>
            <a:r>
              <a:rPr lang="en-GB" sz="2000" dirty="0" smtClean="0"/>
              <a:t>language and </a:t>
            </a:r>
            <a:r>
              <a:rPr lang="en-GB" sz="2000" dirty="0"/>
              <a:t>structure used by a writer to create meanings and effects, using relevant subject terminology where appropriate</a:t>
            </a:r>
            <a:r>
              <a:rPr lang="en-GB" sz="2000" dirty="0" smtClean="0"/>
              <a:t>.</a:t>
            </a:r>
            <a:endParaRPr lang="en-GB" sz="2000" dirty="0"/>
          </a:p>
        </p:txBody>
      </p:sp>
      <p:sp>
        <p:nvSpPr>
          <p:cNvPr id="6" name="Rounded Rectangular Callout 5"/>
          <p:cNvSpPr/>
          <p:nvPr/>
        </p:nvSpPr>
        <p:spPr>
          <a:xfrm>
            <a:off x="0" y="0"/>
            <a:ext cx="2395470" cy="1874520"/>
          </a:xfrm>
          <a:prstGeom prst="wedgeRoundRectCallout">
            <a:avLst>
              <a:gd name="adj1" fmla="val 38844"/>
              <a:gd name="adj2" fmla="val 74662"/>
              <a:gd name="adj3" fmla="val 16667"/>
            </a:avLst>
          </a:prstGeom>
          <a:solidFill>
            <a:srgbClr val="FB35D1"/>
          </a:solidFill>
          <a:ln>
            <a:solidFill>
              <a:srgbClr val="FB35D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GB" sz="1600" b="1" u="sng" dirty="0" smtClean="0">
                <a:latin typeface="Comic Sans MS" panose="030F0702030302020204" pitchFamily="66" charset="0"/>
              </a:rPr>
              <a:t>Key Words:</a:t>
            </a:r>
          </a:p>
          <a:p>
            <a:pPr algn="ctr"/>
            <a:r>
              <a:rPr lang="en-GB" sz="1600" dirty="0" smtClean="0">
                <a:latin typeface="Comic Sans MS" panose="030F0702030302020204" pitchFamily="66" charset="0"/>
              </a:rPr>
              <a:t>Connotations</a:t>
            </a:r>
          </a:p>
          <a:p>
            <a:pPr algn="ctr"/>
            <a:r>
              <a:rPr lang="en-GB" sz="1600" dirty="0" smtClean="0">
                <a:latin typeface="Comic Sans MS" panose="030F0702030302020204" pitchFamily="66" charset="0"/>
              </a:rPr>
              <a:t>Foreshadow</a:t>
            </a:r>
          </a:p>
          <a:p>
            <a:pPr algn="ctr"/>
            <a:r>
              <a:rPr lang="en-GB" sz="1600" dirty="0" smtClean="0">
                <a:latin typeface="Comic Sans MS" panose="030F0702030302020204" pitchFamily="66" charset="0"/>
              </a:rPr>
              <a:t>Pathetic </a:t>
            </a:r>
            <a:r>
              <a:rPr lang="en-GB" sz="1600" dirty="0" smtClean="0">
                <a:latin typeface="Comic Sans MS" panose="030F0702030302020204" pitchFamily="66" charset="0"/>
              </a:rPr>
              <a:t>fallacy</a:t>
            </a:r>
          </a:p>
          <a:p>
            <a:pPr algn="ctr"/>
            <a:r>
              <a:rPr lang="en-GB" sz="1600" dirty="0" smtClean="0">
                <a:latin typeface="Comic Sans MS" panose="030F0702030302020204" pitchFamily="66" charset="0"/>
              </a:rPr>
              <a:t>Alliance</a:t>
            </a:r>
          </a:p>
          <a:p>
            <a:pPr algn="ctr"/>
            <a:r>
              <a:rPr lang="en-GB" sz="1600" dirty="0" smtClean="0">
                <a:latin typeface="Comic Sans MS" panose="030F0702030302020204" pitchFamily="66" charset="0"/>
              </a:rPr>
              <a:t>apothecary</a:t>
            </a:r>
            <a:endParaRPr lang="en-GB" sz="1600" dirty="0">
              <a:latin typeface="Comic Sans MS" panose="030F0702030302020204" pitchFamily="66" charset="0"/>
            </a:endParaRPr>
          </a:p>
        </p:txBody>
      </p:sp>
      <p:sp>
        <p:nvSpPr>
          <p:cNvPr id="7" name="Title 1"/>
          <p:cNvSpPr txBox="1">
            <a:spLocks/>
          </p:cNvSpPr>
          <p:nvPr/>
        </p:nvSpPr>
        <p:spPr>
          <a:xfrm>
            <a:off x="2148840" y="3307080"/>
            <a:ext cx="5932439" cy="1099319"/>
          </a:xfrm>
          <a:prstGeom prst="rect">
            <a:avLst/>
          </a:prstGeom>
          <a:solidFill>
            <a:schemeClr val="bg1">
              <a:alpha val="40000"/>
            </a:schemeClr>
          </a:solidFill>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7200" b="1" dirty="0" smtClean="0">
                <a:latin typeface="AR BERKLEY" panose="02000000000000000000" pitchFamily="2" charset="0"/>
              </a:rPr>
              <a:t>‘Romeo + Juliet’</a:t>
            </a:r>
            <a:endParaRPr lang="en-GB" sz="7200" b="1" dirty="0">
              <a:latin typeface="AR BERKLEY" panose="02000000000000000000" pitchFamily="2" charset="0"/>
            </a:endParaRPr>
          </a:p>
        </p:txBody>
      </p:sp>
      <p:sp>
        <p:nvSpPr>
          <p:cNvPr id="8" name="Rounded Rectangle 7"/>
          <p:cNvSpPr/>
          <p:nvPr/>
        </p:nvSpPr>
        <p:spPr>
          <a:xfrm>
            <a:off x="9494521" y="0"/>
            <a:ext cx="2697480" cy="128788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b="1" u="sng" dirty="0" smtClean="0"/>
              <a:t>Lesson 9: Act </a:t>
            </a:r>
            <a:r>
              <a:rPr lang="en-GB" b="1" u="sng" dirty="0" smtClean="0"/>
              <a:t>2, Scene 3</a:t>
            </a:r>
          </a:p>
          <a:p>
            <a:pPr algn="ctr"/>
            <a:r>
              <a:rPr lang="en-GB" b="1" u="sng" dirty="0" smtClean="0"/>
              <a:t>The friar's part</a:t>
            </a:r>
            <a:endParaRPr lang="en-GB" b="1" u="sng" dirty="0"/>
          </a:p>
        </p:txBody>
      </p:sp>
      <p:sp>
        <p:nvSpPr>
          <p:cNvPr id="9" name="Rounded Rectangle 8"/>
          <p:cNvSpPr/>
          <p:nvPr/>
        </p:nvSpPr>
        <p:spPr>
          <a:xfrm>
            <a:off x="8822028" y="1648496"/>
            <a:ext cx="3052293" cy="374775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GB" b="1" u="sng" dirty="0" smtClean="0"/>
              <a:t>Success Criteria:</a:t>
            </a:r>
          </a:p>
          <a:p>
            <a:pPr algn="ctr"/>
            <a:endParaRPr lang="en-GB" b="1" u="sng" dirty="0"/>
          </a:p>
          <a:p>
            <a:pPr marL="285750" indent="-285750">
              <a:buFont typeface="Arial" panose="020B0604020202020204" pitchFamily="34" charset="0"/>
              <a:buChar char="•"/>
            </a:pPr>
            <a:r>
              <a:rPr lang="en-GB" dirty="0" smtClean="0">
                <a:solidFill>
                  <a:srgbClr val="FF0000"/>
                </a:solidFill>
              </a:rPr>
              <a:t>To explore the structure of the play and how it foreshadows later events.</a:t>
            </a:r>
          </a:p>
          <a:p>
            <a:pPr marL="285750" indent="-285750">
              <a:buFont typeface="Arial" panose="020B0604020202020204" pitchFamily="34" charset="0"/>
              <a:buChar char="•"/>
            </a:pPr>
            <a:r>
              <a:rPr lang="en-GB" dirty="0" smtClean="0">
                <a:solidFill>
                  <a:schemeClr val="accent2"/>
                </a:solidFill>
              </a:rPr>
              <a:t>To explain how Shakespeare uses techniques to create tension.</a:t>
            </a:r>
          </a:p>
          <a:p>
            <a:pPr marL="285750" indent="-285750">
              <a:buFont typeface="Arial" panose="020B0604020202020204" pitchFamily="34" charset="0"/>
              <a:buChar char="•"/>
            </a:pPr>
            <a:r>
              <a:rPr lang="en-GB" dirty="0" smtClean="0">
                <a:solidFill>
                  <a:srgbClr val="00B050"/>
                </a:solidFill>
              </a:rPr>
              <a:t>To </a:t>
            </a:r>
            <a:r>
              <a:rPr lang="en-GB" dirty="0" smtClean="0">
                <a:solidFill>
                  <a:srgbClr val="00B050"/>
                </a:solidFill>
              </a:rPr>
              <a:t>understand the Friar's important part in the play.</a:t>
            </a:r>
            <a:endParaRPr lang="en-GB" dirty="0">
              <a:solidFill>
                <a:srgbClr val="00B050"/>
              </a:solidFill>
            </a:endParaRPr>
          </a:p>
        </p:txBody>
      </p:sp>
    </p:spTree>
    <p:extLst>
      <p:ext uri="{BB962C8B-B14F-4D97-AF65-F5344CB8AC3E}">
        <p14:creationId xmlns:p14="http://schemas.microsoft.com/office/powerpoint/2010/main" val="19867779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duotone>
              <a:schemeClr val="bg2">
                <a:shade val="45000"/>
                <a:satMod val="135000"/>
              </a:schemeClr>
              <a:prstClr val="white"/>
            </a:duotone>
          </a:blip>
          <a:stretch>
            <a:fillRect/>
          </a:stretch>
        </p:blipFill>
        <p:spPr>
          <a:xfrm>
            <a:off x="0" y="1"/>
            <a:ext cx="12192000" cy="6858000"/>
          </a:xfrm>
          <a:prstGeom prst="rect">
            <a:avLst/>
          </a:prstGeom>
        </p:spPr>
      </p:pic>
      <p:sp>
        <p:nvSpPr>
          <p:cNvPr id="2" name="Rectangle 1"/>
          <p:cNvSpPr/>
          <p:nvPr/>
        </p:nvSpPr>
        <p:spPr>
          <a:xfrm>
            <a:off x="3065172" y="154546"/>
            <a:ext cx="8242479" cy="566671"/>
          </a:xfrm>
          <a:prstGeom prst="rect">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Act 2, Scene 4,5 &amp; 6 Re-cap</a:t>
            </a:r>
            <a:endParaRPr lang="en-GB" sz="2800" b="1" dirty="0"/>
          </a:p>
        </p:txBody>
      </p:sp>
      <p:sp>
        <p:nvSpPr>
          <p:cNvPr id="7" name="Rounded Rectangle 6"/>
          <p:cNvSpPr/>
          <p:nvPr/>
        </p:nvSpPr>
        <p:spPr>
          <a:xfrm>
            <a:off x="762000" y="437881"/>
            <a:ext cx="3173276" cy="2285335"/>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GB" b="1" i="1" dirty="0" smtClean="0"/>
              <a:t>Scene 5</a:t>
            </a:r>
            <a:r>
              <a:rPr lang="en-GB" dirty="0" smtClean="0"/>
              <a:t>: Juliet is impatiently waiting for the Nurse to return with news from Romeo. The Nurse teases Juliet and tells her about the arrangements that she has made with Romeo for the wedding.</a:t>
            </a:r>
            <a:endParaRPr lang="en-GB" dirty="0"/>
          </a:p>
        </p:txBody>
      </p:sp>
      <p:sp>
        <p:nvSpPr>
          <p:cNvPr id="8" name="Rounded Rectangle 7"/>
          <p:cNvSpPr/>
          <p:nvPr/>
        </p:nvSpPr>
        <p:spPr>
          <a:xfrm>
            <a:off x="8547277" y="1915788"/>
            <a:ext cx="3644721" cy="2044073"/>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i="1" dirty="0" smtClean="0">
                <a:solidFill>
                  <a:schemeClr val="tx1"/>
                </a:solidFill>
              </a:rPr>
              <a:t>Juliet: is trusted to go to confession on her own. This is the first sign of her disobedience as she uses this time to marry Romeo.</a:t>
            </a:r>
            <a:endParaRPr lang="en-GB" i="1" dirty="0">
              <a:solidFill>
                <a:schemeClr val="tx1"/>
              </a:solidFill>
            </a:endParaRPr>
          </a:p>
        </p:txBody>
      </p:sp>
      <p:sp>
        <p:nvSpPr>
          <p:cNvPr id="11" name="Subtitle 2"/>
          <p:cNvSpPr txBox="1">
            <a:spLocks/>
          </p:cNvSpPr>
          <p:nvPr/>
        </p:nvSpPr>
        <p:spPr>
          <a:xfrm>
            <a:off x="735714" y="6046961"/>
            <a:ext cx="11456285" cy="813193"/>
          </a:xfrm>
          <a:prstGeom prst="rect">
            <a:avLst/>
          </a:prstGeom>
          <a:solidFill>
            <a:srgbClr val="FF6699">
              <a:alpha val="54902"/>
            </a:srgbClr>
          </a:solidFill>
          <a:ln>
            <a:solidFill>
              <a:srgbClr val="FF0066"/>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GB" sz="1700" b="1" u="sng" dirty="0" smtClean="0"/>
              <a:t>Learning Objective:</a:t>
            </a:r>
          </a:p>
          <a:p>
            <a:pPr marL="0" indent="0">
              <a:lnSpc>
                <a:spcPct val="100000"/>
              </a:lnSpc>
              <a:spcBef>
                <a:spcPts val="0"/>
              </a:spcBef>
              <a:buNone/>
            </a:pPr>
            <a:r>
              <a:rPr lang="en-GB" sz="1700" dirty="0"/>
              <a:t>AO2: Analyse the language and structure used by a writer to create meanings and effects, using relevant subject terminology where appropriate</a:t>
            </a:r>
            <a:r>
              <a:rPr lang="en-GB" sz="1700" dirty="0" smtClean="0"/>
              <a:t>.</a:t>
            </a:r>
            <a:endParaRPr lang="en-GB" sz="1700" dirty="0"/>
          </a:p>
        </p:txBody>
      </p:sp>
      <p:sp>
        <p:nvSpPr>
          <p:cNvPr id="5" name="Rectangle 4"/>
          <p:cNvSpPr/>
          <p:nvPr/>
        </p:nvSpPr>
        <p:spPr>
          <a:xfrm>
            <a:off x="928255" y="2854035"/>
            <a:ext cx="2867890" cy="260465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i="1" dirty="0" smtClean="0">
                <a:solidFill>
                  <a:schemeClr val="tx1"/>
                </a:solidFill>
              </a:rPr>
              <a:t>J: The clock struck nine when I did send the Nurse, in half an hour she did promise to return, Perchance she cannot meet him.</a:t>
            </a:r>
          </a:p>
          <a:p>
            <a:pPr algn="ctr"/>
            <a:r>
              <a:rPr lang="en-GB" i="1" dirty="0" smtClean="0">
                <a:solidFill>
                  <a:schemeClr val="tx1"/>
                </a:solidFill>
              </a:rPr>
              <a:t>N: Then Hie you hence to Friar Lawrence’ cell, There stays a husband to make you a wife.</a:t>
            </a:r>
            <a:endParaRPr lang="en-GB" i="1" dirty="0">
              <a:solidFill>
                <a:schemeClr val="tx1"/>
              </a:solidFill>
            </a:endParaRPr>
          </a:p>
        </p:txBody>
      </p:sp>
      <p:cxnSp>
        <p:nvCxnSpPr>
          <p:cNvPr id="12" name="Straight Arrow Connector 11"/>
          <p:cNvCxnSpPr/>
          <p:nvPr/>
        </p:nvCxnSpPr>
        <p:spPr>
          <a:xfrm>
            <a:off x="987830" y="2627029"/>
            <a:ext cx="332510" cy="26164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4193536" y="953037"/>
            <a:ext cx="4161242" cy="164256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b="1" dirty="0" smtClean="0">
                <a:solidFill>
                  <a:sysClr val="windowText" lastClr="000000"/>
                </a:solidFill>
              </a:rPr>
              <a:t>Character:  Juliet speaks playfully to the nurse to CONTRAST the different relationship she has to her parents, and the formal way she speaks to them.</a:t>
            </a:r>
            <a:endParaRPr lang="en-GB" b="1" dirty="0">
              <a:solidFill>
                <a:sysClr val="windowText" lastClr="000000"/>
              </a:solidFill>
            </a:endParaRPr>
          </a:p>
        </p:txBody>
      </p:sp>
      <p:cxnSp>
        <p:nvCxnSpPr>
          <p:cNvPr id="14" name="Straight Arrow Connector 13"/>
          <p:cNvCxnSpPr/>
          <p:nvPr/>
        </p:nvCxnSpPr>
        <p:spPr>
          <a:xfrm>
            <a:off x="3861026" y="1512676"/>
            <a:ext cx="332510" cy="26164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4193536" y="2854036"/>
            <a:ext cx="3911373" cy="242454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smtClean="0">
                <a:solidFill>
                  <a:sysClr val="windowText" lastClr="000000"/>
                </a:solidFill>
              </a:rPr>
              <a:t>This scene shows Juliet’s immaturity but it also increases the excitement for the audience as it shows how quickly </a:t>
            </a:r>
            <a:r>
              <a:rPr lang="en-GB" dirty="0">
                <a:solidFill>
                  <a:sysClr val="windowText" lastClr="000000"/>
                </a:solidFill>
              </a:rPr>
              <a:t> </a:t>
            </a:r>
            <a:r>
              <a:rPr lang="en-GB" dirty="0" smtClean="0">
                <a:solidFill>
                  <a:sysClr val="windowText" lastClr="000000"/>
                </a:solidFill>
              </a:rPr>
              <a:t>everything is happening.</a:t>
            </a:r>
            <a:endParaRPr lang="en-GB" dirty="0">
              <a:solidFill>
                <a:sysClr val="windowText" lastClr="000000"/>
              </a:solidFill>
            </a:endParaRPr>
          </a:p>
        </p:txBody>
      </p:sp>
      <p:cxnSp>
        <p:nvCxnSpPr>
          <p:cNvPr id="16" name="Straight Arrow Connector 15"/>
          <p:cNvCxnSpPr/>
          <p:nvPr/>
        </p:nvCxnSpPr>
        <p:spPr>
          <a:xfrm>
            <a:off x="3810000" y="2592394"/>
            <a:ext cx="775855" cy="83660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rot="16200000">
            <a:off x="-3047230" y="3075056"/>
            <a:ext cx="6858002" cy="707886"/>
          </a:xfrm>
          <a:prstGeom prst="rect">
            <a:avLst/>
          </a:prstGeom>
          <a:solidFill>
            <a:srgbClr val="FD33B5"/>
          </a:solidFill>
        </p:spPr>
        <p:txBody>
          <a:bodyPr wrap="square" rtlCol="0">
            <a:spAutoFit/>
          </a:bodyPr>
          <a:lstStyle/>
          <a:p>
            <a:pPr algn="ctr"/>
            <a:r>
              <a:rPr lang="en-GB" sz="4000" b="1" dirty="0" smtClean="0">
                <a:latin typeface="Century Gothic" panose="020B0502020202020204" pitchFamily="34" charset="0"/>
              </a:rPr>
              <a:t>Consolidating learning</a:t>
            </a:r>
            <a:endParaRPr lang="en-GB" sz="4000" b="1" dirty="0">
              <a:latin typeface="Century Gothic" panose="020B0502020202020204" pitchFamily="34" charset="0"/>
            </a:endParaRPr>
          </a:p>
        </p:txBody>
      </p:sp>
    </p:spTree>
    <p:extLst>
      <p:ext uri="{BB962C8B-B14F-4D97-AF65-F5344CB8AC3E}">
        <p14:creationId xmlns:p14="http://schemas.microsoft.com/office/powerpoint/2010/main" val="8815666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duotone>
              <a:schemeClr val="bg2">
                <a:shade val="45000"/>
                <a:satMod val="135000"/>
              </a:schemeClr>
              <a:prstClr val="white"/>
            </a:duotone>
          </a:blip>
          <a:stretch>
            <a:fillRect/>
          </a:stretch>
        </p:blipFill>
        <p:spPr>
          <a:xfrm>
            <a:off x="0" y="1"/>
            <a:ext cx="12192000" cy="6858000"/>
          </a:xfrm>
          <a:prstGeom prst="rect">
            <a:avLst/>
          </a:prstGeom>
        </p:spPr>
      </p:pic>
      <p:sp>
        <p:nvSpPr>
          <p:cNvPr id="2" name="Rectangle 1"/>
          <p:cNvSpPr/>
          <p:nvPr/>
        </p:nvSpPr>
        <p:spPr>
          <a:xfrm>
            <a:off x="3065172" y="154546"/>
            <a:ext cx="8242479" cy="566671"/>
          </a:xfrm>
          <a:prstGeom prst="rect">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Act 2, Scene 4,5 &amp; 6 Re-cap</a:t>
            </a:r>
            <a:endParaRPr lang="en-GB" sz="2800" b="1" dirty="0"/>
          </a:p>
        </p:txBody>
      </p:sp>
      <p:sp>
        <p:nvSpPr>
          <p:cNvPr id="7" name="Rounded Rectangle 6"/>
          <p:cNvSpPr/>
          <p:nvPr/>
        </p:nvSpPr>
        <p:spPr>
          <a:xfrm>
            <a:off x="762000" y="721218"/>
            <a:ext cx="3173276" cy="228948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GB" b="1" i="1" dirty="0" smtClean="0"/>
              <a:t>Scene 6</a:t>
            </a:r>
            <a:r>
              <a:rPr lang="en-GB" dirty="0" smtClean="0"/>
              <a:t>: Friar Lawrence warns Romeo about getting married too quickly – although the Friar is keen to get the wedding underway. WHY? Juliet meets Romeo at the Friar’s cell and they go to the church for the ceremony.</a:t>
            </a:r>
            <a:endParaRPr lang="en-GB" dirty="0"/>
          </a:p>
        </p:txBody>
      </p:sp>
      <p:sp>
        <p:nvSpPr>
          <p:cNvPr id="8" name="Rounded Rectangle 7"/>
          <p:cNvSpPr/>
          <p:nvPr/>
        </p:nvSpPr>
        <p:spPr>
          <a:xfrm>
            <a:off x="8547277" y="1915788"/>
            <a:ext cx="3644721" cy="3556757"/>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3600" i="1" dirty="0" smtClean="0">
                <a:solidFill>
                  <a:schemeClr val="tx1"/>
                </a:solidFill>
              </a:rPr>
              <a:t>Thinking task: Why do you think Romeo and Juliet are married off stage?</a:t>
            </a:r>
            <a:endParaRPr lang="en-GB" sz="3600" i="1" dirty="0">
              <a:solidFill>
                <a:schemeClr val="tx1"/>
              </a:solidFill>
            </a:endParaRPr>
          </a:p>
        </p:txBody>
      </p:sp>
      <p:sp>
        <p:nvSpPr>
          <p:cNvPr id="11" name="Subtitle 2"/>
          <p:cNvSpPr txBox="1">
            <a:spLocks/>
          </p:cNvSpPr>
          <p:nvPr/>
        </p:nvSpPr>
        <p:spPr>
          <a:xfrm>
            <a:off x="735714" y="6046961"/>
            <a:ext cx="11456285" cy="813193"/>
          </a:xfrm>
          <a:prstGeom prst="rect">
            <a:avLst/>
          </a:prstGeom>
          <a:solidFill>
            <a:srgbClr val="FF6699">
              <a:alpha val="54902"/>
            </a:srgbClr>
          </a:solidFill>
          <a:ln>
            <a:solidFill>
              <a:srgbClr val="FF0066"/>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GB" sz="1700" b="1" u="sng" dirty="0" smtClean="0"/>
              <a:t>Learning Objective:</a:t>
            </a:r>
          </a:p>
          <a:p>
            <a:pPr marL="0" indent="0">
              <a:lnSpc>
                <a:spcPct val="100000"/>
              </a:lnSpc>
              <a:spcBef>
                <a:spcPts val="0"/>
              </a:spcBef>
              <a:buNone/>
            </a:pPr>
            <a:r>
              <a:rPr lang="en-GB" sz="1700" dirty="0"/>
              <a:t>AO2: Analyse the language and structure used by a writer to create meanings and effects, using relevant subject terminology where appropriate</a:t>
            </a:r>
            <a:r>
              <a:rPr lang="en-GB" sz="1700" dirty="0" smtClean="0"/>
              <a:t>.</a:t>
            </a:r>
            <a:endParaRPr lang="en-GB" sz="1700" dirty="0"/>
          </a:p>
        </p:txBody>
      </p:sp>
      <p:sp>
        <p:nvSpPr>
          <p:cNvPr id="5" name="Rectangle 4"/>
          <p:cNvSpPr/>
          <p:nvPr/>
        </p:nvSpPr>
        <p:spPr>
          <a:xfrm>
            <a:off x="928255" y="3297381"/>
            <a:ext cx="2867890" cy="260465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i="1" dirty="0" smtClean="0">
                <a:solidFill>
                  <a:schemeClr val="tx1"/>
                </a:solidFill>
              </a:rPr>
              <a:t>R: But come what sorrow can, it cannot countervail the exchange of joy… do thou but close our hands with holy words, then love-devouring death do what he dare.</a:t>
            </a:r>
            <a:endParaRPr lang="en-GB" i="1" dirty="0">
              <a:solidFill>
                <a:schemeClr val="tx1"/>
              </a:solidFill>
            </a:endParaRPr>
          </a:p>
        </p:txBody>
      </p:sp>
      <p:cxnSp>
        <p:nvCxnSpPr>
          <p:cNvPr id="12" name="Straight Arrow Connector 11"/>
          <p:cNvCxnSpPr/>
          <p:nvPr/>
        </p:nvCxnSpPr>
        <p:spPr>
          <a:xfrm>
            <a:off x="1094510" y="3063552"/>
            <a:ext cx="332510" cy="26164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4193536" y="953037"/>
            <a:ext cx="4161242" cy="164256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b="1" dirty="0" smtClean="0">
                <a:solidFill>
                  <a:sysClr val="windowText" lastClr="000000"/>
                </a:solidFill>
              </a:rPr>
              <a:t>Theme: FATE</a:t>
            </a:r>
          </a:p>
          <a:p>
            <a:pPr algn="ctr"/>
            <a:r>
              <a:rPr lang="en-GB" b="1" dirty="0" smtClean="0">
                <a:solidFill>
                  <a:sysClr val="windowText" lastClr="000000"/>
                </a:solidFill>
              </a:rPr>
              <a:t>This is dramatic irony – it’s as if Romeo is tempting fate. The audience already know that they will both die.</a:t>
            </a:r>
          </a:p>
          <a:p>
            <a:pPr algn="ctr"/>
            <a:endParaRPr lang="en-GB" b="1" dirty="0">
              <a:solidFill>
                <a:sysClr val="windowText" lastClr="000000"/>
              </a:solidFill>
            </a:endParaRPr>
          </a:p>
        </p:txBody>
      </p:sp>
      <p:cxnSp>
        <p:nvCxnSpPr>
          <p:cNvPr id="14" name="Straight Arrow Connector 13"/>
          <p:cNvCxnSpPr/>
          <p:nvPr/>
        </p:nvCxnSpPr>
        <p:spPr>
          <a:xfrm>
            <a:off x="3861026" y="1512676"/>
            <a:ext cx="332510" cy="26164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4193536" y="2854036"/>
            <a:ext cx="3911373" cy="242454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smtClean="0">
                <a:solidFill>
                  <a:sysClr val="windowText" lastClr="000000"/>
                </a:solidFill>
              </a:rPr>
              <a:t>This scene is very brief and hurried. This matches the frantic pace of Romeo and Juliet’s relationship.</a:t>
            </a:r>
            <a:endParaRPr lang="en-GB" dirty="0">
              <a:solidFill>
                <a:sysClr val="windowText" lastClr="000000"/>
              </a:solidFill>
            </a:endParaRPr>
          </a:p>
        </p:txBody>
      </p:sp>
      <p:cxnSp>
        <p:nvCxnSpPr>
          <p:cNvPr id="16" name="Straight Arrow Connector 15"/>
          <p:cNvCxnSpPr/>
          <p:nvPr/>
        </p:nvCxnSpPr>
        <p:spPr>
          <a:xfrm>
            <a:off x="3810000" y="2592394"/>
            <a:ext cx="775855" cy="83660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3796145" y="2452255"/>
            <a:ext cx="623455" cy="845126"/>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rot="16200000">
            <a:off x="-3047230" y="3075056"/>
            <a:ext cx="6858002" cy="707886"/>
          </a:xfrm>
          <a:prstGeom prst="rect">
            <a:avLst/>
          </a:prstGeom>
          <a:solidFill>
            <a:srgbClr val="FD33B5"/>
          </a:solidFill>
        </p:spPr>
        <p:txBody>
          <a:bodyPr wrap="square" rtlCol="0">
            <a:spAutoFit/>
          </a:bodyPr>
          <a:lstStyle/>
          <a:p>
            <a:pPr algn="ctr"/>
            <a:r>
              <a:rPr lang="en-GB" sz="4000" b="1" dirty="0" smtClean="0">
                <a:latin typeface="Century Gothic" panose="020B0502020202020204" pitchFamily="34" charset="0"/>
              </a:rPr>
              <a:t>Consolidating learning</a:t>
            </a:r>
            <a:endParaRPr lang="en-GB" sz="4000" b="1" dirty="0">
              <a:latin typeface="Century Gothic" panose="020B0502020202020204" pitchFamily="34" charset="0"/>
            </a:endParaRPr>
          </a:p>
        </p:txBody>
      </p:sp>
    </p:spTree>
    <p:extLst>
      <p:ext uri="{BB962C8B-B14F-4D97-AF65-F5344CB8AC3E}">
        <p14:creationId xmlns:p14="http://schemas.microsoft.com/office/powerpoint/2010/main" val="3294320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duotone>
              <a:schemeClr val="bg2">
                <a:shade val="45000"/>
                <a:satMod val="135000"/>
              </a:schemeClr>
              <a:prstClr val="white"/>
            </a:duotone>
          </a:blip>
          <a:stretch>
            <a:fillRect/>
          </a:stretch>
        </p:blipFill>
        <p:spPr>
          <a:xfrm>
            <a:off x="0" y="1"/>
            <a:ext cx="12192000" cy="6858000"/>
          </a:xfrm>
          <a:prstGeom prst="rect">
            <a:avLst/>
          </a:prstGeom>
        </p:spPr>
      </p:pic>
      <p:sp>
        <p:nvSpPr>
          <p:cNvPr id="7" name="Subtitle 2"/>
          <p:cNvSpPr txBox="1">
            <a:spLocks/>
          </p:cNvSpPr>
          <p:nvPr/>
        </p:nvSpPr>
        <p:spPr>
          <a:xfrm>
            <a:off x="719404" y="6065950"/>
            <a:ext cx="11472596" cy="794204"/>
          </a:xfrm>
          <a:prstGeom prst="rect">
            <a:avLst/>
          </a:prstGeom>
          <a:solidFill>
            <a:srgbClr val="FF6699">
              <a:alpha val="54902"/>
            </a:srgbClr>
          </a:solidFill>
          <a:ln>
            <a:solidFill>
              <a:srgbClr val="FF0066"/>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u="sng" dirty="0" smtClean="0"/>
              <a:t>Learning Objectives:</a:t>
            </a:r>
          </a:p>
          <a:p>
            <a:pPr marL="0" lvl="1" indent="0">
              <a:lnSpc>
                <a:spcPct val="100000"/>
              </a:lnSpc>
              <a:spcBef>
                <a:spcPts val="0"/>
              </a:spcBef>
              <a:buNone/>
            </a:pPr>
            <a:r>
              <a:rPr lang="en-GB" sz="1600" dirty="0"/>
              <a:t>AO1: use textual references, including quotations, to support and illustrate interpretations.</a:t>
            </a:r>
          </a:p>
          <a:p>
            <a:pPr marL="0" indent="0">
              <a:lnSpc>
                <a:spcPct val="100000"/>
              </a:lnSpc>
              <a:spcBef>
                <a:spcPts val="0"/>
              </a:spcBef>
              <a:buNone/>
            </a:pPr>
            <a:r>
              <a:rPr lang="en-GB" sz="1600" dirty="0"/>
              <a:t>AO2: Analyse the language used by a writer to create meanings and effects</a:t>
            </a:r>
            <a:r>
              <a:rPr lang="en-GB" sz="1600" dirty="0" smtClean="0"/>
              <a:t>.</a:t>
            </a:r>
            <a:endParaRPr lang="en-GB" sz="1600" dirty="0"/>
          </a:p>
        </p:txBody>
      </p:sp>
      <p:sp>
        <p:nvSpPr>
          <p:cNvPr id="8" name="TextBox 7"/>
          <p:cNvSpPr txBox="1"/>
          <p:nvPr/>
        </p:nvSpPr>
        <p:spPr>
          <a:xfrm rot="16200000">
            <a:off x="-3063541" y="3075058"/>
            <a:ext cx="6858002" cy="707886"/>
          </a:xfrm>
          <a:prstGeom prst="rect">
            <a:avLst/>
          </a:prstGeom>
          <a:solidFill>
            <a:srgbClr val="FD33B5"/>
          </a:solidFill>
        </p:spPr>
        <p:txBody>
          <a:bodyPr wrap="square" rtlCol="0">
            <a:spAutoFit/>
          </a:bodyPr>
          <a:lstStyle/>
          <a:p>
            <a:pPr algn="ctr"/>
            <a:r>
              <a:rPr lang="en-GB" sz="4000" b="1" dirty="0" smtClean="0">
                <a:latin typeface="Century Gothic" panose="020B0502020202020204" pitchFamily="34" charset="0"/>
              </a:rPr>
              <a:t>Extension Task</a:t>
            </a:r>
            <a:endParaRPr lang="en-GB" sz="4000" b="1" dirty="0">
              <a:latin typeface="Century Gothic" panose="020B0502020202020204" pitchFamily="34" charset="0"/>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689" y="45720"/>
            <a:ext cx="11481311" cy="6043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9068979"/>
      </p:ext>
    </p:extLst>
  </p:cSld>
  <p:clrMapOvr>
    <a:masterClrMapping/>
  </p:clrMapOvr>
  <p:transition spd="slow">
    <p:cove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rot="16200000">
            <a:off x="-3075058" y="3075058"/>
            <a:ext cx="6858002" cy="707886"/>
          </a:xfrm>
          <a:prstGeom prst="rect">
            <a:avLst/>
          </a:prstGeom>
          <a:solidFill>
            <a:srgbClr val="FF99FF"/>
          </a:solidFill>
        </p:spPr>
        <p:txBody>
          <a:bodyPr wrap="square" rtlCol="0">
            <a:spAutoFit/>
          </a:bodyPr>
          <a:lstStyle/>
          <a:p>
            <a:pPr algn="ctr"/>
            <a:r>
              <a:rPr lang="en-GB" sz="4000" b="1" dirty="0" smtClean="0">
                <a:latin typeface="Century Gothic" panose="020B0502020202020204" pitchFamily="34" charset="0"/>
              </a:rPr>
              <a:t>Homework</a:t>
            </a:r>
            <a:endParaRPr lang="en-GB" sz="4000" b="1" dirty="0">
              <a:latin typeface="Century Gothic" panose="020B0502020202020204" pitchFamily="34" charset="0"/>
            </a:endParaRPr>
          </a:p>
        </p:txBody>
      </p:sp>
      <p:sp>
        <p:nvSpPr>
          <p:cNvPr id="5" name="Title 1"/>
          <p:cNvSpPr txBox="1">
            <a:spLocks/>
          </p:cNvSpPr>
          <p:nvPr/>
        </p:nvSpPr>
        <p:spPr>
          <a:xfrm>
            <a:off x="707887" y="0"/>
            <a:ext cx="11484113" cy="1182321"/>
          </a:xfrm>
          <a:prstGeom prst="rect">
            <a:avLst/>
          </a:prstGeom>
          <a:solidFill>
            <a:srgbClr val="FF99FF"/>
          </a:solidFill>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6000" b="1" dirty="0" smtClean="0">
                <a:latin typeface="+mn-lt"/>
              </a:rPr>
              <a:t>Homework</a:t>
            </a:r>
            <a:endParaRPr lang="en-GB" sz="6000" b="1" dirty="0">
              <a:latin typeface="+mn-lt"/>
            </a:endParaRPr>
          </a:p>
        </p:txBody>
      </p:sp>
      <p:sp>
        <p:nvSpPr>
          <p:cNvPr id="8" name="Content Placeholder 2"/>
          <p:cNvSpPr txBox="1">
            <a:spLocks/>
          </p:cNvSpPr>
          <p:nvPr/>
        </p:nvSpPr>
        <p:spPr>
          <a:xfrm>
            <a:off x="707887" y="1182321"/>
            <a:ext cx="11484113" cy="5675678"/>
          </a:xfrm>
          <a:prstGeom prst="rect">
            <a:avLst/>
          </a:prstGeom>
          <a:solidFill>
            <a:schemeClr val="accent2">
              <a:lumMod val="20000"/>
              <a:lumOff val="80000"/>
            </a:schemeClr>
          </a:solidFill>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endParaRPr lang="en-GB" sz="7200" dirty="0"/>
          </a:p>
        </p:txBody>
      </p:sp>
      <p:sp>
        <p:nvSpPr>
          <p:cNvPr id="2" name="Rectangle 1"/>
          <p:cNvSpPr/>
          <p:nvPr/>
        </p:nvSpPr>
        <p:spPr>
          <a:xfrm>
            <a:off x="990600" y="1343890"/>
            <a:ext cx="10744200" cy="4980709"/>
          </a:xfrm>
          <a:prstGeom prst="rect">
            <a:avLst/>
          </a:prstGeom>
          <a:solidFill>
            <a:srgbClr val="FB35D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3600" b="1" i="1" dirty="0" smtClean="0">
                <a:solidFill>
                  <a:schemeClr val="tx1"/>
                </a:solidFill>
              </a:rPr>
              <a:t>Create a collage for the character of Friar Lawrence.</a:t>
            </a:r>
          </a:p>
          <a:p>
            <a:pPr marL="571500" indent="-571500">
              <a:buFont typeface="Wingdings" panose="05000000000000000000" pitchFamily="2" charset="2"/>
              <a:buChar char="q"/>
            </a:pPr>
            <a:r>
              <a:rPr lang="en-GB" sz="3600" b="1" i="1" dirty="0" smtClean="0">
                <a:solidFill>
                  <a:schemeClr val="tx1"/>
                </a:solidFill>
              </a:rPr>
              <a:t>Use:</a:t>
            </a:r>
          </a:p>
          <a:p>
            <a:pPr marL="1028700" lvl="1" indent="-571500">
              <a:buFont typeface="Courier New" panose="02070309020205020404" pitchFamily="49" charset="0"/>
              <a:buChar char="o"/>
            </a:pPr>
            <a:r>
              <a:rPr lang="en-GB" sz="3600" b="1" i="1" dirty="0" smtClean="0">
                <a:solidFill>
                  <a:schemeClr val="tx1"/>
                </a:solidFill>
              </a:rPr>
              <a:t>Images</a:t>
            </a:r>
          </a:p>
          <a:p>
            <a:pPr marL="1028700" lvl="1" indent="-571500">
              <a:buFont typeface="Courier New" panose="02070309020205020404" pitchFamily="49" charset="0"/>
              <a:buChar char="o"/>
            </a:pPr>
            <a:r>
              <a:rPr lang="en-GB" sz="3600" b="1" i="1" dirty="0" smtClean="0">
                <a:solidFill>
                  <a:schemeClr val="tx1"/>
                </a:solidFill>
              </a:rPr>
              <a:t>Symbols</a:t>
            </a:r>
          </a:p>
          <a:p>
            <a:pPr marL="1028700" lvl="1" indent="-571500">
              <a:buFont typeface="Courier New" panose="02070309020205020404" pitchFamily="49" charset="0"/>
              <a:buChar char="o"/>
            </a:pPr>
            <a:r>
              <a:rPr lang="en-GB" sz="3600" b="1" i="1" dirty="0" smtClean="0">
                <a:solidFill>
                  <a:schemeClr val="tx1"/>
                </a:solidFill>
              </a:rPr>
              <a:t>Quotations</a:t>
            </a:r>
          </a:p>
          <a:p>
            <a:pPr marL="1028700" lvl="1" indent="-571500">
              <a:buFont typeface="Courier New" panose="02070309020205020404" pitchFamily="49" charset="0"/>
              <a:buChar char="o"/>
            </a:pPr>
            <a:r>
              <a:rPr lang="en-GB" sz="3600" b="1" i="1" dirty="0" smtClean="0">
                <a:solidFill>
                  <a:schemeClr val="tx1"/>
                </a:solidFill>
              </a:rPr>
              <a:t>Adjectives and verbs</a:t>
            </a:r>
          </a:p>
          <a:p>
            <a:pPr marL="1028700" lvl="1" indent="-571500">
              <a:buFont typeface="Courier New" panose="02070309020205020404" pitchFamily="49" charset="0"/>
              <a:buChar char="o"/>
            </a:pPr>
            <a:r>
              <a:rPr lang="en-GB" sz="3600" b="1" i="1" dirty="0" smtClean="0">
                <a:solidFill>
                  <a:schemeClr val="tx1"/>
                </a:solidFill>
              </a:rPr>
              <a:t>Colours</a:t>
            </a:r>
          </a:p>
          <a:p>
            <a:pPr marL="1028700" lvl="1" indent="-571500">
              <a:buFont typeface="Courier New" panose="02070309020205020404" pitchFamily="49" charset="0"/>
              <a:buChar char="o"/>
            </a:pPr>
            <a:r>
              <a:rPr lang="en-GB" sz="3600" b="1" i="1" dirty="0" smtClean="0">
                <a:solidFill>
                  <a:schemeClr val="tx1"/>
                </a:solidFill>
              </a:rPr>
              <a:t>Different fonts and texts</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2213" y="4020160"/>
            <a:ext cx="222885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57574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duotone>
              <a:schemeClr val="bg2">
                <a:shade val="45000"/>
                <a:satMod val="135000"/>
              </a:schemeClr>
              <a:prstClr val="white"/>
            </a:duotone>
          </a:blip>
          <a:stretch>
            <a:fillRect/>
          </a:stretch>
        </p:blipFill>
        <p:spPr>
          <a:xfrm>
            <a:off x="0" y="1"/>
            <a:ext cx="12192000" cy="6858000"/>
          </a:xfrm>
          <a:prstGeom prst="rect">
            <a:avLst/>
          </a:prstGeom>
        </p:spPr>
      </p:pic>
      <p:sp>
        <p:nvSpPr>
          <p:cNvPr id="14" name="TextBox 13"/>
          <p:cNvSpPr txBox="1"/>
          <p:nvPr/>
        </p:nvSpPr>
        <p:spPr>
          <a:xfrm rot="16200000">
            <a:off x="-3107448" y="3075059"/>
            <a:ext cx="6858002" cy="707886"/>
          </a:xfrm>
          <a:prstGeom prst="rect">
            <a:avLst/>
          </a:prstGeom>
          <a:solidFill>
            <a:srgbClr val="FD33B5"/>
          </a:solidFill>
        </p:spPr>
        <p:txBody>
          <a:bodyPr wrap="square" rtlCol="0">
            <a:spAutoFit/>
          </a:bodyPr>
          <a:lstStyle/>
          <a:p>
            <a:pPr algn="ctr"/>
            <a:r>
              <a:rPr lang="en-GB" sz="4000" b="1" dirty="0">
                <a:latin typeface="Century Gothic" panose="020B0502020202020204" pitchFamily="34" charset="0"/>
              </a:rPr>
              <a:t>Do Now</a:t>
            </a:r>
          </a:p>
        </p:txBody>
      </p:sp>
      <p:sp>
        <p:nvSpPr>
          <p:cNvPr id="10" name="TextBox 9"/>
          <p:cNvSpPr txBox="1"/>
          <p:nvPr/>
        </p:nvSpPr>
        <p:spPr>
          <a:xfrm>
            <a:off x="835128" y="122742"/>
            <a:ext cx="11314458" cy="830997"/>
          </a:xfrm>
          <a:prstGeom prst="rect">
            <a:avLst/>
          </a:prstGeom>
          <a:solidFill>
            <a:srgbClr val="D987C7"/>
          </a:solidFill>
        </p:spPr>
        <p:txBody>
          <a:bodyPr wrap="square" rtlCol="0">
            <a:spAutoFit/>
          </a:bodyPr>
          <a:lstStyle/>
          <a:p>
            <a:r>
              <a:rPr lang="en-GB" sz="2400" dirty="0">
                <a:latin typeface="Century Gothic" panose="020B0502020202020204" pitchFamily="34" charset="0"/>
              </a:rPr>
              <a:t>Write today’s date - </a:t>
            </a:r>
            <a:fld id="{4B86CBAB-F592-48CA-9DBC-3822CA5BD95A}" type="datetime2">
              <a:rPr lang="en-GB" sz="2400" b="1">
                <a:latin typeface="Century Gothic" panose="020B0502020202020204" pitchFamily="34" charset="0"/>
              </a:rPr>
              <a:pPr/>
              <a:t>Thursday, 26 March 2020</a:t>
            </a:fld>
            <a:r>
              <a:rPr lang="en-GB" sz="2400" dirty="0">
                <a:latin typeface="Century Gothic" panose="020B0502020202020204" pitchFamily="34" charset="0"/>
              </a:rPr>
              <a:t> and today’s title – </a:t>
            </a:r>
            <a:r>
              <a:rPr lang="en-GB" sz="2400" dirty="0" smtClean="0">
                <a:latin typeface="Century Gothic" panose="020B0502020202020204" pitchFamily="34" charset="0"/>
              </a:rPr>
              <a:t>Romeo and Juliet Revision</a:t>
            </a:r>
            <a:r>
              <a:rPr lang="en-GB" sz="2400" b="1" dirty="0" smtClean="0">
                <a:latin typeface="Century Gothic" panose="020B0502020202020204" pitchFamily="34" charset="0"/>
              </a:rPr>
              <a:t> </a:t>
            </a:r>
            <a:r>
              <a:rPr lang="en-GB" sz="2400" dirty="0">
                <a:latin typeface="Century Gothic" panose="020B0502020202020204" pitchFamily="34" charset="0"/>
              </a:rPr>
              <a:t>in your book</a:t>
            </a:r>
          </a:p>
        </p:txBody>
      </p:sp>
      <p:sp>
        <p:nvSpPr>
          <p:cNvPr id="2" name="TextBox 1"/>
          <p:cNvSpPr txBox="1"/>
          <p:nvPr/>
        </p:nvSpPr>
        <p:spPr>
          <a:xfrm>
            <a:off x="1194921" y="1127760"/>
            <a:ext cx="10594872" cy="523220"/>
          </a:xfrm>
          <a:prstGeom prst="rect">
            <a:avLst/>
          </a:prstGeom>
          <a:solidFill>
            <a:schemeClr val="accent4">
              <a:lumMod val="20000"/>
              <a:lumOff val="80000"/>
            </a:schemeClr>
          </a:solidFill>
        </p:spPr>
        <p:txBody>
          <a:bodyPr wrap="square" rtlCol="0">
            <a:spAutoFit/>
          </a:bodyPr>
          <a:lstStyle/>
          <a:p>
            <a:r>
              <a:rPr lang="en-GB" sz="2800" dirty="0" smtClean="0"/>
              <a:t>Can you make a link with an image below to what we have read so far?</a:t>
            </a:r>
            <a:endParaRPr lang="en-GB" sz="2800"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0133" y="1861185"/>
            <a:ext cx="2085975" cy="2190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87865" y="4632008"/>
            <a:ext cx="2343150" cy="195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4921" y="4675823"/>
            <a:ext cx="1828800" cy="185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11245" y="1861185"/>
            <a:ext cx="2620963" cy="173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61213" y="4273233"/>
            <a:ext cx="3121025" cy="206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48158" y="1801495"/>
            <a:ext cx="2090737" cy="2090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57720" y="3956686"/>
            <a:ext cx="1781175" cy="2571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14934" y="1861185"/>
            <a:ext cx="2857500" cy="2412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44622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duotone>
              <a:schemeClr val="bg2">
                <a:shade val="45000"/>
                <a:satMod val="135000"/>
              </a:schemeClr>
              <a:prstClr val="white"/>
            </a:duotone>
          </a:blip>
          <a:stretch>
            <a:fillRect/>
          </a:stretch>
        </p:blipFill>
        <p:spPr>
          <a:xfrm>
            <a:off x="0" y="12137"/>
            <a:ext cx="12192000" cy="6858000"/>
          </a:xfrm>
          <a:prstGeom prst="rect">
            <a:avLst/>
          </a:prstGeom>
        </p:spPr>
      </p:pic>
      <p:sp>
        <p:nvSpPr>
          <p:cNvPr id="2" name="Title 1"/>
          <p:cNvSpPr>
            <a:spLocks noGrp="1"/>
          </p:cNvSpPr>
          <p:nvPr>
            <p:ph type="title"/>
          </p:nvPr>
        </p:nvSpPr>
        <p:spPr>
          <a:xfrm>
            <a:off x="648606" y="29884"/>
            <a:ext cx="11543394" cy="1188720"/>
          </a:xfrm>
          <a:solidFill>
            <a:srgbClr val="D987C7"/>
          </a:solidFill>
        </p:spPr>
        <p:txBody>
          <a:bodyPr>
            <a:normAutofit fontScale="90000"/>
          </a:bodyPr>
          <a:lstStyle/>
          <a:p>
            <a:pPr algn="ctr"/>
            <a:r>
              <a:rPr lang="en-GB" dirty="0" smtClean="0"/>
              <a:t>Read the keywords and match their definition: Write them in your books</a:t>
            </a:r>
            <a:endParaRPr lang="en-GB" dirty="0"/>
          </a:p>
        </p:txBody>
      </p:sp>
      <p:sp>
        <p:nvSpPr>
          <p:cNvPr id="5" name="TextBox 4"/>
          <p:cNvSpPr txBox="1"/>
          <p:nvPr/>
        </p:nvSpPr>
        <p:spPr>
          <a:xfrm rot="16200000">
            <a:off x="-3134339" y="3075056"/>
            <a:ext cx="6858002" cy="707886"/>
          </a:xfrm>
          <a:prstGeom prst="rect">
            <a:avLst/>
          </a:prstGeom>
          <a:solidFill>
            <a:srgbClr val="FD33B5"/>
          </a:solidFill>
        </p:spPr>
        <p:txBody>
          <a:bodyPr wrap="square" rtlCol="0">
            <a:spAutoFit/>
          </a:bodyPr>
          <a:lstStyle/>
          <a:p>
            <a:pPr algn="ctr"/>
            <a:r>
              <a:rPr lang="en-GB" sz="4000" b="1" dirty="0" smtClean="0">
                <a:latin typeface="Century Gothic" panose="020B0502020202020204" pitchFamily="34" charset="0"/>
              </a:rPr>
              <a:t>Unlocking vocabulary</a:t>
            </a:r>
            <a:endParaRPr lang="en-GB" sz="4000" b="1" dirty="0">
              <a:latin typeface="Century Gothic" panose="020B0502020202020204" pitchFamily="34" charset="0"/>
            </a:endParaRPr>
          </a:p>
        </p:txBody>
      </p:sp>
      <p:sp>
        <p:nvSpPr>
          <p:cNvPr id="6" name="TextBox 5"/>
          <p:cNvSpPr txBox="1"/>
          <p:nvPr/>
        </p:nvSpPr>
        <p:spPr>
          <a:xfrm>
            <a:off x="648607" y="1721727"/>
            <a:ext cx="6400800" cy="707886"/>
          </a:xfrm>
          <a:prstGeom prst="rect">
            <a:avLst/>
          </a:prstGeom>
          <a:noFill/>
        </p:spPr>
        <p:txBody>
          <a:bodyPr wrap="square" rtlCol="0">
            <a:spAutoFit/>
          </a:bodyPr>
          <a:lstStyle/>
          <a:p>
            <a:r>
              <a:rPr lang="en-GB" sz="4000" dirty="0" smtClean="0">
                <a:latin typeface="Berlin Sans FB Demi" panose="020E0802020502020306" pitchFamily="34" charset="0"/>
              </a:rPr>
              <a:t>Pathetic fallacy</a:t>
            </a:r>
            <a:endParaRPr lang="en-GB" sz="4000" dirty="0">
              <a:latin typeface="Berlin Sans FB Demi" panose="020E0802020502020306" pitchFamily="34" charset="0"/>
            </a:endParaRPr>
          </a:p>
        </p:txBody>
      </p:sp>
      <p:sp>
        <p:nvSpPr>
          <p:cNvPr id="7" name="TextBox 6"/>
          <p:cNvSpPr txBox="1"/>
          <p:nvPr/>
        </p:nvSpPr>
        <p:spPr>
          <a:xfrm>
            <a:off x="4691377" y="5808006"/>
            <a:ext cx="3980329" cy="830997"/>
          </a:xfrm>
          <a:prstGeom prst="rect">
            <a:avLst/>
          </a:prstGeom>
          <a:noFill/>
        </p:spPr>
        <p:txBody>
          <a:bodyPr wrap="square" rtlCol="0">
            <a:spAutoFit/>
          </a:bodyPr>
          <a:lstStyle/>
          <a:p>
            <a:r>
              <a:rPr lang="en-GB" sz="4800" dirty="0" smtClean="0"/>
              <a:t>foreshadow</a:t>
            </a:r>
            <a:endParaRPr lang="en-GB" sz="4800" dirty="0"/>
          </a:p>
        </p:txBody>
      </p:sp>
      <p:sp>
        <p:nvSpPr>
          <p:cNvPr id="9" name="TextBox 8"/>
          <p:cNvSpPr txBox="1"/>
          <p:nvPr/>
        </p:nvSpPr>
        <p:spPr>
          <a:xfrm>
            <a:off x="648606" y="3716053"/>
            <a:ext cx="3980329" cy="707886"/>
          </a:xfrm>
          <a:prstGeom prst="rect">
            <a:avLst/>
          </a:prstGeom>
          <a:noFill/>
        </p:spPr>
        <p:txBody>
          <a:bodyPr wrap="square" rtlCol="0">
            <a:spAutoFit/>
          </a:bodyPr>
          <a:lstStyle/>
          <a:p>
            <a:r>
              <a:rPr lang="en-GB" sz="4000" dirty="0" smtClean="0"/>
              <a:t>Connotations</a:t>
            </a:r>
            <a:endParaRPr lang="en-GB" sz="4000" dirty="0"/>
          </a:p>
        </p:txBody>
      </p:sp>
      <p:sp>
        <p:nvSpPr>
          <p:cNvPr id="10" name="TextBox 9"/>
          <p:cNvSpPr txBox="1"/>
          <p:nvPr/>
        </p:nvSpPr>
        <p:spPr>
          <a:xfrm>
            <a:off x="3719758" y="4038729"/>
            <a:ext cx="4139004" cy="1200329"/>
          </a:xfrm>
          <a:prstGeom prst="rect">
            <a:avLst/>
          </a:prstGeom>
          <a:solidFill>
            <a:schemeClr val="accent3">
              <a:lumMod val="40000"/>
              <a:lumOff val="60000"/>
            </a:schemeClr>
          </a:solidFill>
        </p:spPr>
        <p:txBody>
          <a:bodyPr wrap="square" rtlCol="0">
            <a:spAutoFit/>
          </a:bodyPr>
          <a:lstStyle/>
          <a:p>
            <a:pPr algn="ctr"/>
            <a:r>
              <a:rPr lang="en-GB" sz="2400" dirty="0">
                <a:latin typeface="Arial Narrow" panose="020B0606020202030204" pitchFamily="34" charset="0"/>
              </a:rPr>
              <a:t>an idea or feeling which a word invokes for a person in addition to its literal or primary </a:t>
            </a:r>
            <a:r>
              <a:rPr lang="en-GB" sz="2400" dirty="0" smtClean="0">
                <a:latin typeface="Arial Narrow" panose="020B0606020202030204" pitchFamily="34" charset="0"/>
              </a:rPr>
              <a:t>meaning.</a:t>
            </a:r>
            <a:endParaRPr lang="en-GB" sz="2400" dirty="0">
              <a:latin typeface="Arial Narrow" panose="020B0606020202030204" pitchFamily="34" charset="0"/>
            </a:endParaRPr>
          </a:p>
        </p:txBody>
      </p:sp>
      <p:sp>
        <p:nvSpPr>
          <p:cNvPr id="11" name="TextBox 10"/>
          <p:cNvSpPr txBox="1"/>
          <p:nvPr/>
        </p:nvSpPr>
        <p:spPr>
          <a:xfrm>
            <a:off x="5475675" y="1287060"/>
            <a:ext cx="6716325" cy="1015663"/>
          </a:xfrm>
          <a:prstGeom prst="rect">
            <a:avLst/>
          </a:prstGeom>
          <a:solidFill>
            <a:schemeClr val="accent3">
              <a:lumMod val="40000"/>
              <a:lumOff val="60000"/>
            </a:schemeClr>
          </a:solidFill>
        </p:spPr>
        <p:txBody>
          <a:bodyPr wrap="square" rtlCol="0">
            <a:spAutoFit/>
          </a:bodyPr>
          <a:lstStyle/>
          <a:p>
            <a:pPr algn="ctr"/>
            <a:r>
              <a:rPr lang="en-GB" sz="2000" i="1" dirty="0" smtClean="0">
                <a:latin typeface="Baskerville Old Face" panose="02020602080505020303" pitchFamily="18" charset="0"/>
              </a:rPr>
              <a:t>A </a:t>
            </a:r>
            <a:r>
              <a:rPr lang="en-GB" sz="2000" i="1" dirty="0">
                <a:latin typeface="Baskerville Old Face" panose="02020602080505020303" pitchFamily="18" charset="0"/>
              </a:rPr>
              <a:t>kind of personification that gives human emotions to inanimate objects of nature; for example, referring to weather features reflecting a </a:t>
            </a:r>
            <a:r>
              <a:rPr lang="en-GB" sz="2000" i="1" dirty="0" smtClean="0">
                <a:latin typeface="Baskerville Old Face" panose="02020602080505020303" pitchFamily="18" charset="0"/>
              </a:rPr>
              <a:t>mood.</a:t>
            </a:r>
            <a:endParaRPr lang="en-GB" sz="2000" i="1" dirty="0">
              <a:latin typeface="Baskerville Old Face" panose="02020602080505020303" pitchFamily="18" charset="0"/>
            </a:endParaRPr>
          </a:p>
        </p:txBody>
      </p:sp>
      <p:sp>
        <p:nvSpPr>
          <p:cNvPr id="12" name="Rectangle 11"/>
          <p:cNvSpPr/>
          <p:nvPr/>
        </p:nvSpPr>
        <p:spPr>
          <a:xfrm>
            <a:off x="807721" y="2551005"/>
            <a:ext cx="4343399" cy="1077218"/>
          </a:xfrm>
          <a:prstGeom prst="rect">
            <a:avLst/>
          </a:prstGeom>
          <a:solidFill>
            <a:schemeClr val="accent3">
              <a:lumMod val="40000"/>
              <a:lumOff val="60000"/>
            </a:schemeClr>
          </a:solidFill>
        </p:spPr>
        <p:txBody>
          <a:bodyPr wrap="square">
            <a:spAutoFit/>
          </a:bodyPr>
          <a:lstStyle/>
          <a:p>
            <a:r>
              <a:rPr lang="en-GB" sz="3200" i="1" dirty="0">
                <a:latin typeface="Aharoni" panose="02010803020104030203" pitchFamily="2" charset="-79"/>
                <a:cs typeface="Aharoni" panose="02010803020104030203" pitchFamily="2" charset="-79"/>
              </a:rPr>
              <a:t>T</a:t>
            </a:r>
            <a:r>
              <a:rPr lang="en-GB" sz="3200" i="1" dirty="0" smtClean="0">
                <a:latin typeface="Aharoni" panose="02010803020104030203" pitchFamily="2" charset="-79"/>
                <a:cs typeface="Aharoni" panose="02010803020104030203" pitchFamily="2" charset="-79"/>
              </a:rPr>
              <a:t>he </a:t>
            </a:r>
            <a:r>
              <a:rPr lang="en-GB" sz="3200" i="1" dirty="0">
                <a:latin typeface="Aharoni" panose="02010803020104030203" pitchFamily="2" charset="-79"/>
                <a:cs typeface="Aharoni" panose="02010803020104030203" pitchFamily="2" charset="-79"/>
              </a:rPr>
              <a:t>state of being joined or </a:t>
            </a:r>
            <a:r>
              <a:rPr lang="en-GB" sz="3200" i="1" dirty="0" smtClean="0">
                <a:latin typeface="Aharoni" panose="02010803020104030203" pitchFamily="2" charset="-79"/>
                <a:cs typeface="Aharoni" panose="02010803020104030203" pitchFamily="2" charset="-79"/>
              </a:rPr>
              <a:t>associated.</a:t>
            </a:r>
            <a:endParaRPr lang="en-GB" sz="3200" i="1" dirty="0">
              <a:latin typeface="Aharoni" panose="02010803020104030203" pitchFamily="2" charset="-79"/>
              <a:cs typeface="Aharoni" panose="02010803020104030203" pitchFamily="2" charset="-79"/>
            </a:endParaRPr>
          </a:p>
        </p:txBody>
      </p:sp>
      <p:sp>
        <p:nvSpPr>
          <p:cNvPr id="13" name="TextBox 12"/>
          <p:cNvSpPr txBox="1"/>
          <p:nvPr/>
        </p:nvSpPr>
        <p:spPr>
          <a:xfrm>
            <a:off x="802094" y="5359058"/>
            <a:ext cx="6517619" cy="461665"/>
          </a:xfrm>
          <a:prstGeom prst="rect">
            <a:avLst/>
          </a:prstGeom>
          <a:solidFill>
            <a:schemeClr val="accent3">
              <a:lumMod val="40000"/>
              <a:lumOff val="60000"/>
            </a:schemeClr>
          </a:solidFill>
        </p:spPr>
        <p:txBody>
          <a:bodyPr wrap="square" rtlCol="0">
            <a:spAutoFit/>
          </a:bodyPr>
          <a:lstStyle/>
          <a:p>
            <a:pPr algn="ctr"/>
            <a:r>
              <a:rPr lang="en-GB" sz="2400" b="1" i="1" dirty="0" smtClean="0">
                <a:effectLst>
                  <a:outerShdw blurRad="38100" dist="38100" dir="2700000" algn="tl">
                    <a:srgbClr val="000000">
                      <a:alpha val="43137"/>
                    </a:srgbClr>
                  </a:outerShdw>
                </a:effectLst>
                <a:latin typeface="Baskerville Old Face" panose="02020602080505020303" pitchFamily="18" charset="0"/>
              </a:rPr>
              <a:t>Be </a:t>
            </a:r>
            <a:r>
              <a:rPr lang="en-GB" sz="2400" b="1" i="1" dirty="0">
                <a:effectLst>
                  <a:outerShdw blurRad="38100" dist="38100" dir="2700000" algn="tl">
                    <a:srgbClr val="000000">
                      <a:alpha val="43137"/>
                    </a:srgbClr>
                  </a:outerShdw>
                </a:effectLst>
                <a:latin typeface="Baskerville Old Face" panose="02020602080505020303" pitchFamily="18" charset="0"/>
              </a:rPr>
              <a:t>a warning or indication of (a future event</a:t>
            </a:r>
            <a:r>
              <a:rPr lang="en-GB" sz="2400" b="1" i="1" dirty="0" smtClean="0">
                <a:effectLst>
                  <a:outerShdw blurRad="38100" dist="38100" dir="2700000" algn="tl">
                    <a:srgbClr val="000000">
                      <a:alpha val="43137"/>
                    </a:srgbClr>
                  </a:outerShdw>
                </a:effectLst>
                <a:latin typeface="Baskerville Old Face" panose="02020602080505020303" pitchFamily="18" charset="0"/>
              </a:rPr>
              <a:t>).</a:t>
            </a:r>
            <a:endParaRPr lang="en-GB" sz="2400" b="1" i="1" dirty="0">
              <a:effectLst>
                <a:outerShdw blurRad="38100" dist="38100" dir="2700000" algn="tl">
                  <a:srgbClr val="000000">
                    <a:alpha val="43137"/>
                  </a:srgbClr>
                </a:outerShdw>
              </a:effectLst>
              <a:latin typeface="Baskerville Old Face" panose="02020602080505020303" pitchFamily="18" charset="0"/>
            </a:endParaRPr>
          </a:p>
        </p:txBody>
      </p:sp>
      <p:sp>
        <p:nvSpPr>
          <p:cNvPr id="3" name="Rectangle 2"/>
          <p:cNvSpPr/>
          <p:nvPr/>
        </p:nvSpPr>
        <p:spPr>
          <a:xfrm>
            <a:off x="7858762" y="2556781"/>
            <a:ext cx="4333238" cy="1107996"/>
          </a:xfrm>
          <a:prstGeom prst="rect">
            <a:avLst/>
          </a:prstGeom>
        </p:spPr>
        <p:txBody>
          <a:bodyPr wrap="none">
            <a:spAutoFit/>
          </a:bodyPr>
          <a:lstStyle/>
          <a:p>
            <a:pPr lvl="0" algn="ctr">
              <a:defRPr/>
            </a:pPr>
            <a:r>
              <a:rPr lang="en-GB" sz="6600" dirty="0" smtClean="0">
                <a:solidFill>
                  <a:prstClr val="black"/>
                </a:solidFill>
                <a:latin typeface="Candara" panose="020E0502030303020204" pitchFamily="34" charset="0"/>
              </a:rPr>
              <a:t>Apothecary</a:t>
            </a:r>
            <a:endParaRPr lang="en-GB" sz="6600" dirty="0">
              <a:solidFill>
                <a:prstClr val="black"/>
              </a:solidFill>
              <a:latin typeface="Candara" panose="020E0502030303020204" pitchFamily="34" charset="0"/>
            </a:endParaRPr>
          </a:p>
        </p:txBody>
      </p:sp>
      <p:pic>
        <p:nvPicPr>
          <p:cNvPr id="16" name="Content Placeholder 15"/>
          <p:cNvPicPr>
            <a:picLocks noGrp="1" noChangeAspect="1"/>
          </p:cNvPicPr>
          <p:nvPr>
            <p:ph idx="1"/>
          </p:nvPr>
        </p:nvPicPr>
        <p:blipFill>
          <a:blip r:embed="rId4"/>
          <a:stretch>
            <a:fillRect/>
          </a:stretch>
        </p:blipFill>
        <p:spPr>
          <a:xfrm>
            <a:off x="9514158" y="5471257"/>
            <a:ext cx="2458070" cy="1386743"/>
          </a:xfrm>
          <a:prstGeom prst="rect">
            <a:avLst/>
          </a:prstGeom>
        </p:spPr>
      </p:pic>
      <p:sp>
        <p:nvSpPr>
          <p:cNvPr id="17" name="Rectangle 16"/>
          <p:cNvSpPr/>
          <p:nvPr/>
        </p:nvSpPr>
        <p:spPr>
          <a:xfrm>
            <a:off x="8929651" y="3664777"/>
            <a:ext cx="3262349" cy="157890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i="1" dirty="0">
                <a:solidFill>
                  <a:schemeClr val="tx1"/>
                </a:solidFill>
              </a:rPr>
              <a:t>a person who prepared and sold medicines and </a:t>
            </a:r>
            <a:r>
              <a:rPr lang="en-GB" sz="2800" b="1" i="1" dirty="0" smtClean="0">
                <a:solidFill>
                  <a:schemeClr val="tx1"/>
                </a:solidFill>
              </a:rPr>
              <a:t>drugs.</a:t>
            </a:r>
            <a:endParaRPr lang="en-GB" sz="2800" b="1" i="1" dirty="0">
              <a:solidFill>
                <a:schemeClr val="tx1"/>
              </a:solidFill>
            </a:endParaRPr>
          </a:p>
        </p:txBody>
      </p:sp>
      <p:sp>
        <p:nvSpPr>
          <p:cNvPr id="8" name="TextBox 7"/>
          <p:cNvSpPr txBox="1"/>
          <p:nvPr/>
        </p:nvSpPr>
        <p:spPr>
          <a:xfrm>
            <a:off x="5475675" y="2325158"/>
            <a:ext cx="3453976" cy="923330"/>
          </a:xfrm>
          <a:prstGeom prst="rect">
            <a:avLst/>
          </a:prstGeom>
          <a:noFill/>
        </p:spPr>
        <p:txBody>
          <a:bodyPr wrap="square" rtlCol="0">
            <a:spAutoFit/>
          </a:bodyPr>
          <a:lstStyle/>
          <a:p>
            <a:r>
              <a:rPr lang="en-GB" sz="5400" dirty="0" smtClean="0"/>
              <a:t>alliance</a:t>
            </a:r>
            <a:endParaRPr lang="en-GB" sz="5400" dirty="0"/>
          </a:p>
        </p:txBody>
      </p:sp>
    </p:spTree>
    <p:extLst>
      <p:ext uri="{BB962C8B-B14F-4D97-AF65-F5344CB8AC3E}">
        <p14:creationId xmlns:p14="http://schemas.microsoft.com/office/powerpoint/2010/main" val="31272881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duotone>
              <a:schemeClr val="bg2">
                <a:shade val="45000"/>
                <a:satMod val="135000"/>
              </a:schemeClr>
              <a:prstClr val="white"/>
            </a:duotone>
          </a:blip>
          <a:stretch>
            <a:fillRect/>
          </a:stretch>
        </p:blipFill>
        <p:spPr>
          <a:xfrm>
            <a:off x="0" y="12137"/>
            <a:ext cx="12192000" cy="6858000"/>
          </a:xfrm>
          <a:prstGeom prst="rect">
            <a:avLst/>
          </a:prstGeom>
        </p:spPr>
      </p:pic>
      <p:sp>
        <p:nvSpPr>
          <p:cNvPr id="2" name="Title 1"/>
          <p:cNvSpPr>
            <a:spLocks noGrp="1"/>
          </p:cNvSpPr>
          <p:nvPr>
            <p:ph type="title"/>
          </p:nvPr>
        </p:nvSpPr>
        <p:spPr>
          <a:xfrm>
            <a:off x="648606" y="29884"/>
            <a:ext cx="11543394" cy="1188720"/>
          </a:xfrm>
          <a:solidFill>
            <a:srgbClr val="D987C7"/>
          </a:solidFill>
        </p:spPr>
        <p:txBody>
          <a:bodyPr>
            <a:normAutofit fontScale="90000"/>
          </a:bodyPr>
          <a:lstStyle/>
          <a:p>
            <a:pPr algn="ctr"/>
            <a:r>
              <a:rPr lang="en-GB" dirty="0" smtClean="0"/>
              <a:t>Read the keywords and match their definition: Write them in your books</a:t>
            </a:r>
            <a:endParaRPr lang="en-GB" dirty="0"/>
          </a:p>
        </p:txBody>
      </p:sp>
      <p:sp>
        <p:nvSpPr>
          <p:cNvPr id="5" name="TextBox 4"/>
          <p:cNvSpPr txBox="1"/>
          <p:nvPr/>
        </p:nvSpPr>
        <p:spPr>
          <a:xfrm rot="16200000">
            <a:off x="-3134339" y="3075056"/>
            <a:ext cx="6858002" cy="707886"/>
          </a:xfrm>
          <a:prstGeom prst="rect">
            <a:avLst/>
          </a:prstGeom>
          <a:solidFill>
            <a:srgbClr val="FD33B5"/>
          </a:solidFill>
        </p:spPr>
        <p:txBody>
          <a:bodyPr wrap="square" rtlCol="0">
            <a:spAutoFit/>
          </a:bodyPr>
          <a:lstStyle/>
          <a:p>
            <a:pPr algn="ctr"/>
            <a:r>
              <a:rPr lang="en-GB" sz="4000" b="1" dirty="0" smtClean="0">
                <a:latin typeface="Century Gothic" panose="020B0502020202020204" pitchFamily="34" charset="0"/>
              </a:rPr>
              <a:t>Unlocking vocabulary</a:t>
            </a:r>
            <a:endParaRPr lang="en-GB" sz="4000" b="1" dirty="0">
              <a:latin typeface="Century Gothic" panose="020B0502020202020204" pitchFamily="34" charset="0"/>
            </a:endParaRPr>
          </a:p>
        </p:txBody>
      </p:sp>
      <p:sp>
        <p:nvSpPr>
          <p:cNvPr id="6" name="TextBox 5"/>
          <p:cNvSpPr txBox="1"/>
          <p:nvPr/>
        </p:nvSpPr>
        <p:spPr>
          <a:xfrm>
            <a:off x="648607" y="1721727"/>
            <a:ext cx="6400800" cy="707886"/>
          </a:xfrm>
          <a:prstGeom prst="rect">
            <a:avLst/>
          </a:prstGeom>
          <a:noFill/>
        </p:spPr>
        <p:txBody>
          <a:bodyPr wrap="square" rtlCol="0">
            <a:spAutoFit/>
          </a:bodyPr>
          <a:lstStyle/>
          <a:p>
            <a:r>
              <a:rPr lang="en-GB" sz="4000" dirty="0" smtClean="0">
                <a:latin typeface="Berlin Sans FB Demi" panose="020E0802020502020306" pitchFamily="34" charset="0"/>
              </a:rPr>
              <a:t>Pathetic fallacy</a:t>
            </a:r>
            <a:endParaRPr lang="en-GB" sz="4000" dirty="0">
              <a:latin typeface="Berlin Sans FB Demi" panose="020E0802020502020306" pitchFamily="34" charset="0"/>
            </a:endParaRPr>
          </a:p>
        </p:txBody>
      </p:sp>
      <p:sp>
        <p:nvSpPr>
          <p:cNvPr id="7" name="TextBox 6"/>
          <p:cNvSpPr txBox="1"/>
          <p:nvPr/>
        </p:nvSpPr>
        <p:spPr>
          <a:xfrm>
            <a:off x="4691377" y="5808006"/>
            <a:ext cx="3980329" cy="830997"/>
          </a:xfrm>
          <a:prstGeom prst="rect">
            <a:avLst/>
          </a:prstGeom>
          <a:noFill/>
        </p:spPr>
        <p:txBody>
          <a:bodyPr wrap="square" rtlCol="0">
            <a:spAutoFit/>
          </a:bodyPr>
          <a:lstStyle/>
          <a:p>
            <a:r>
              <a:rPr lang="en-GB" sz="4800" dirty="0" smtClean="0"/>
              <a:t>foreshadow</a:t>
            </a:r>
            <a:endParaRPr lang="en-GB" sz="4800" dirty="0"/>
          </a:p>
        </p:txBody>
      </p:sp>
      <p:sp>
        <p:nvSpPr>
          <p:cNvPr id="9" name="TextBox 8"/>
          <p:cNvSpPr txBox="1"/>
          <p:nvPr/>
        </p:nvSpPr>
        <p:spPr>
          <a:xfrm>
            <a:off x="648606" y="3716053"/>
            <a:ext cx="3980329" cy="707886"/>
          </a:xfrm>
          <a:prstGeom prst="rect">
            <a:avLst/>
          </a:prstGeom>
          <a:noFill/>
        </p:spPr>
        <p:txBody>
          <a:bodyPr wrap="square" rtlCol="0">
            <a:spAutoFit/>
          </a:bodyPr>
          <a:lstStyle/>
          <a:p>
            <a:r>
              <a:rPr lang="en-GB" sz="4000" dirty="0" smtClean="0"/>
              <a:t>Connotations</a:t>
            </a:r>
            <a:endParaRPr lang="en-GB" sz="4000" dirty="0"/>
          </a:p>
        </p:txBody>
      </p:sp>
      <p:sp>
        <p:nvSpPr>
          <p:cNvPr id="10" name="TextBox 9"/>
          <p:cNvSpPr txBox="1"/>
          <p:nvPr/>
        </p:nvSpPr>
        <p:spPr>
          <a:xfrm>
            <a:off x="3719758" y="4038729"/>
            <a:ext cx="4139004" cy="1200329"/>
          </a:xfrm>
          <a:prstGeom prst="rect">
            <a:avLst/>
          </a:prstGeom>
          <a:solidFill>
            <a:schemeClr val="accent3">
              <a:lumMod val="40000"/>
              <a:lumOff val="60000"/>
            </a:schemeClr>
          </a:solidFill>
        </p:spPr>
        <p:txBody>
          <a:bodyPr wrap="square" rtlCol="0">
            <a:spAutoFit/>
          </a:bodyPr>
          <a:lstStyle/>
          <a:p>
            <a:pPr algn="ctr"/>
            <a:r>
              <a:rPr lang="en-GB" sz="2400" dirty="0">
                <a:latin typeface="Arial Narrow" panose="020B0606020202030204" pitchFamily="34" charset="0"/>
              </a:rPr>
              <a:t>an idea or feeling which a word invokes for a person in addition to its literal or primary </a:t>
            </a:r>
            <a:r>
              <a:rPr lang="en-GB" sz="2400" dirty="0" smtClean="0">
                <a:latin typeface="Arial Narrow" panose="020B0606020202030204" pitchFamily="34" charset="0"/>
              </a:rPr>
              <a:t>meaning.</a:t>
            </a:r>
            <a:endParaRPr lang="en-GB" sz="2400" dirty="0">
              <a:latin typeface="Arial Narrow" panose="020B0606020202030204" pitchFamily="34" charset="0"/>
            </a:endParaRPr>
          </a:p>
        </p:txBody>
      </p:sp>
      <p:sp>
        <p:nvSpPr>
          <p:cNvPr id="11" name="TextBox 10"/>
          <p:cNvSpPr txBox="1"/>
          <p:nvPr/>
        </p:nvSpPr>
        <p:spPr>
          <a:xfrm>
            <a:off x="5475675" y="1287060"/>
            <a:ext cx="6716325" cy="1015663"/>
          </a:xfrm>
          <a:prstGeom prst="rect">
            <a:avLst/>
          </a:prstGeom>
          <a:solidFill>
            <a:schemeClr val="accent3">
              <a:lumMod val="40000"/>
              <a:lumOff val="60000"/>
            </a:schemeClr>
          </a:solidFill>
        </p:spPr>
        <p:txBody>
          <a:bodyPr wrap="square" rtlCol="0">
            <a:spAutoFit/>
          </a:bodyPr>
          <a:lstStyle/>
          <a:p>
            <a:pPr algn="ctr"/>
            <a:r>
              <a:rPr lang="en-GB" sz="2000" i="1" dirty="0" smtClean="0">
                <a:latin typeface="Baskerville Old Face" panose="02020602080505020303" pitchFamily="18" charset="0"/>
              </a:rPr>
              <a:t>A </a:t>
            </a:r>
            <a:r>
              <a:rPr lang="en-GB" sz="2000" i="1" dirty="0">
                <a:latin typeface="Baskerville Old Face" panose="02020602080505020303" pitchFamily="18" charset="0"/>
              </a:rPr>
              <a:t>kind of personification that gives human emotions to inanimate objects of nature; for example, referring to weather features reflecting a </a:t>
            </a:r>
            <a:r>
              <a:rPr lang="en-GB" sz="2000" i="1" dirty="0" smtClean="0">
                <a:latin typeface="Baskerville Old Face" panose="02020602080505020303" pitchFamily="18" charset="0"/>
              </a:rPr>
              <a:t>mood.</a:t>
            </a:r>
            <a:endParaRPr lang="en-GB" sz="2000" i="1" dirty="0">
              <a:latin typeface="Baskerville Old Face" panose="02020602080505020303" pitchFamily="18" charset="0"/>
            </a:endParaRPr>
          </a:p>
        </p:txBody>
      </p:sp>
      <p:sp>
        <p:nvSpPr>
          <p:cNvPr id="12" name="Rectangle 11"/>
          <p:cNvSpPr/>
          <p:nvPr/>
        </p:nvSpPr>
        <p:spPr>
          <a:xfrm>
            <a:off x="807721" y="2551005"/>
            <a:ext cx="4343399" cy="1077218"/>
          </a:xfrm>
          <a:prstGeom prst="rect">
            <a:avLst/>
          </a:prstGeom>
          <a:solidFill>
            <a:schemeClr val="accent3">
              <a:lumMod val="40000"/>
              <a:lumOff val="60000"/>
            </a:schemeClr>
          </a:solidFill>
        </p:spPr>
        <p:txBody>
          <a:bodyPr wrap="square">
            <a:spAutoFit/>
          </a:bodyPr>
          <a:lstStyle/>
          <a:p>
            <a:r>
              <a:rPr lang="en-GB" sz="3200" i="1" dirty="0">
                <a:latin typeface="Aharoni" panose="02010803020104030203" pitchFamily="2" charset="-79"/>
                <a:cs typeface="Aharoni" panose="02010803020104030203" pitchFamily="2" charset="-79"/>
              </a:rPr>
              <a:t>T</a:t>
            </a:r>
            <a:r>
              <a:rPr lang="en-GB" sz="3200" i="1" dirty="0" smtClean="0">
                <a:latin typeface="Aharoni" panose="02010803020104030203" pitchFamily="2" charset="-79"/>
                <a:cs typeface="Aharoni" panose="02010803020104030203" pitchFamily="2" charset="-79"/>
              </a:rPr>
              <a:t>he </a:t>
            </a:r>
            <a:r>
              <a:rPr lang="en-GB" sz="3200" i="1" dirty="0">
                <a:latin typeface="Aharoni" panose="02010803020104030203" pitchFamily="2" charset="-79"/>
                <a:cs typeface="Aharoni" panose="02010803020104030203" pitchFamily="2" charset="-79"/>
              </a:rPr>
              <a:t>state of being joined or </a:t>
            </a:r>
            <a:r>
              <a:rPr lang="en-GB" sz="3200" i="1" dirty="0" smtClean="0">
                <a:latin typeface="Aharoni" panose="02010803020104030203" pitchFamily="2" charset="-79"/>
                <a:cs typeface="Aharoni" panose="02010803020104030203" pitchFamily="2" charset="-79"/>
              </a:rPr>
              <a:t>associated.</a:t>
            </a:r>
            <a:endParaRPr lang="en-GB" sz="3200" i="1" dirty="0">
              <a:latin typeface="Aharoni" panose="02010803020104030203" pitchFamily="2" charset="-79"/>
              <a:cs typeface="Aharoni" panose="02010803020104030203" pitchFamily="2" charset="-79"/>
            </a:endParaRPr>
          </a:p>
        </p:txBody>
      </p:sp>
      <p:sp>
        <p:nvSpPr>
          <p:cNvPr id="13" name="TextBox 12"/>
          <p:cNvSpPr txBox="1"/>
          <p:nvPr/>
        </p:nvSpPr>
        <p:spPr>
          <a:xfrm>
            <a:off x="802094" y="5359058"/>
            <a:ext cx="6517619" cy="461665"/>
          </a:xfrm>
          <a:prstGeom prst="rect">
            <a:avLst/>
          </a:prstGeom>
          <a:solidFill>
            <a:schemeClr val="accent3">
              <a:lumMod val="40000"/>
              <a:lumOff val="60000"/>
            </a:schemeClr>
          </a:solidFill>
        </p:spPr>
        <p:txBody>
          <a:bodyPr wrap="square" rtlCol="0">
            <a:spAutoFit/>
          </a:bodyPr>
          <a:lstStyle/>
          <a:p>
            <a:pPr algn="ctr"/>
            <a:r>
              <a:rPr lang="en-GB" sz="2400" b="1" i="1" dirty="0" smtClean="0">
                <a:effectLst>
                  <a:outerShdw blurRad="38100" dist="38100" dir="2700000" algn="tl">
                    <a:srgbClr val="000000">
                      <a:alpha val="43137"/>
                    </a:srgbClr>
                  </a:outerShdw>
                </a:effectLst>
                <a:latin typeface="Baskerville Old Face" panose="02020602080505020303" pitchFamily="18" charset="0"/>
              </a:rPr>
              <a:t>Be </a:t>
            </a:r>
            <a:r>
              <a:rPr lang="en-GB" sz="2400" b="1" i="1" dirty="0">
                <a:effectLst>
                  <a:outerShdw blurRad="38100" dist="38100" dir="2700000" algn="tl">
                    <a:srgbClr val="000000">
                      <a:alpha val="43137"/>
                    </a:srgbClr>
                  </a:outerShdw>
                </a:effectLst>
                <a:latin typeface="Baskerville Old Face" panose="02020602080505020303" pitchFamily="18" charset="0"/>
              </a:rPr>
              <a:t>a warning or indication of (a future event</a:t>
            </a:r>
            <a:r>
              <a:rPr lang="en-GB" sz="2400" b="1" i="1" dirty="0" smtClean="0">
                <a:effectLst>
                  <a:outerShdw blurRad="38100" dist="38100" dir="2700000" algn="tl">
                    <a:srgbClr val="000000">
                      <a:alpha val="43137"/>
                    </a:srgbClr>
                  </a:outerShdw>
                </a:effectLst>
                <a:latin typeface="Baskerville Old Face" panose="02020602080505020303" pitchFamily="18" charset="0"/>
              </a:rPr>
              <a:t>).</a:t>
            </a:r>
            <a:endParaRPr lang="en-GB" sz="2400" b="1" i="1" dirty="0">
              <a:effectLst>
                <a:outerShdw blurRad="38100" dist="38100" dir="2700000" algn="tl">
                  <a:srgbClr val="000000">
                    <a:alpha val="43137"/>
                  </a:srgbClr>
                </a:outerShdw>
              </a:effectLst>
              <a:latin typeface="Baskerville Old Face" panose="02020602080505020303" pitchFamily="18" charset="0"/>
            </a:endParaRPr>
          </a:p>
        </p:txBody>
      </p:sp>
      <p:sp>
        <p:nvSpPr>
          <p:cNvPr id="3" name="Rectangle 2"/>
          <p:cNvSpPr/>
          <p:nvPr/>
        </p:nvSpPr>
        <p:spPr>
          <a:xfrm>
            <a:off x="7858762" y="2556781"/>
            <a:ext cx="4333238" cy="1107996"/>
          </a:xfrm>
          <a:prstGeom prst="rect">
            <a:avLst/>
          </a:prstGeom>
        </p:spPr>
        <p:txBody>
          <a:bodyPr wrap="none">
            <a:spAutoFit/>
          </a:bodyPr>
          <a:lstStyle/>
          <a:p>
            <a:pPr lvl="0" algn="ctr">
              <a:defRPr/>
            </a:pPr>
            <a:r>
              <a:rPr lang="en-GB" sz="6600" dirty="0" smtClean="0">
                <a:solidFill>
                  <a:prstClr val="black"/>
                </a:solidFill>
                <a:latin typeface="Candara" panose="020E0502030303020204" pitchFamily="34" charset="0"/>
              </a:rPr>
              <a:t>Apothecary</a:t>
            </a:r>
            <a:endParaRPr lang="en-GB" sz="6600" dirty="0">
              <a:solidFill>
                <a:prstClr val="black"/>
              </a:solidFill>
              <a:latin typeface="Candara" panose="020E0502030303020204" pitchFamily="34" charset="0"/>
            </a:endParaRPr>
          </a:p>
        </p:txBody>
      </p:sp>
      <p:pic>
        <p:nvPicPr>
          <p:cNvPr id="16" name="Content Placeholder 15"/>
          <p:cNvPicPr>
            <a:picLocks noGrp="1" noChangeAspect="1"/>
          </p:cNvPicPr>
          <p:nvPr>
            <p:ph idx="1"/>
          </p:nvPr>
        </p:nvPicPr>
        <p:blipFill>
          <a:blip r:embed="rId4"/>
          <a:stretch>
            <a:fillRect/>
          </a:stretch>
        </p:blipFill>
        <p:spPr>
          <a:xfrm>
            <a:off x="9514158" y="5471257"/>
            <a:ext cx="2458070" cy="1386743"/>
          </a:xfrm>
          <a:prstGeom prst="rect">
            <a:avLst/>
          </a:prstGeom>
        </p:spPr>
      </p:pic>
      <p:sp>
        <p:nvSpPr>
          <p:cNvPr id="17" name="Rectangle 16"/>
          <p:cNvSpPr/>
          <p:nvPr/>
        </p:nvSpPr>
        <p:spPr>
          <a:xfrm>
            <a:off x="8929651" y="3664777"/>
            <a:ext cx="3262349" cy="157890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i="1" dirty="0">
                <a:solidFill>
                  <a:schemeClr val="tx1"/>
                </a:solidFill>
              </a:rPr>
              <a:t>a person who prepared and sold medicines and </a:t>
            </a:r>
            <a:r>
              <a:rPr lang="en-GB" sz="2800" b="1" i="1" dirty="0" smtClean="0">
                <a:solidFill>
                  <a:schemeClr val="tx1"/>
                </a:solidFill>
              </a:rPr>
              <a:t>drugs.</a:t>
            </a:r>
            <a:endParaRPr lang="en-GB" sz="2800" b="1" i="1" dirty="0">
              <a:solidFill>
                <a:schemeClr val="tx1"/>
              </a:solidFill>
            </a:endParaRPr>
          </a:p>
        </p:txBody>
      </p:sp>
      <p:sp>
        <p:nvSpPr>
          <p:cNvPr id="8" name="TextBox 7"/>
          <p:cNvSpPr txBox="1"/>
          <p:nvPr/>
        </p:nvSpPr>
        <p:spPr>
          <a:xfrm>
            <a:off x="5475675" y="2325158"/>
            <a:ext cx="3453976" cy="923330"/>
          </a:xfrm>
          <a:prstGeom prst="rect">
            <a:avLst/>
          </a:prstGeom>
          <a:noFill/>
        </p:spPr>
        <p:txBody>
          <a:bodyPr wrap="square" rtlCol="0">
            <a:spAutoFit/>
          </a:bodyPr>
          <a:lstStyle/>
          <a:p>
            <a:r>
              <a:rPr lang="en-GB" sz="5400" dirty="0" smtClean="0"/>
              <a:t>alliance</a:t>
            </a:r>
            <a:endParaRPr lang="en-GB" sz="5400" dirty="0"/>
          </a:p>
        </p:txBody>
      </p:sp>
      <p:sp>
        <p:nvSpPr>
          <p:cNvPr id="18" name="Right Arrow 17"/>
          <p:cNvSpPr/>
          <p:nvPr/>
        </p:nvSpPr>
        <p:spPr>
          <a:xfrm rot="20192611">
            <a:off x="4568258" y="1518649"/>
            <a:ext cx="1095894" cy="406156"/>
          </a:xfrm>
          <a:prstGeom prst="rightArrow">
            <a:avLst/>
          </a:prstGeom>
          <a:solidFill>
            <a:srgbClr val="FD33B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ight Arrow 19"/>
          <p:cNvSpPr/>
          <p:nvPr/>
        </p:nvSpPr>
        <p:spPr>
          <a:xfrm rot="10517814">
            <a:off x="4796522" y="2743732"/>
            <a:ext cx="709195" cy="317342"/>
          </a:xfrm>
          <a:prstGeom prst="rightArrow">
            <a:avLst/>
          </a:prstGeom>
          <a:solidFill>
            <a:srgbClr val="FD33B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ight Arrow 20"/>
          <p:cNvSpPr/>
          <p:nvPr/>
        </p:nvSpPr>
        <p:spPr>
          <a:xfrm rot="3810739" flipV="1">
            <a:off x="8841834" y="3494085"/>
            <a:ext cx="594087" cy="385588"/>
          </a:xfrm>
          <a:prstGeom prst="rightArrow">
            <a:avLst/>
          </a:prstGeom>
          <a:solidFill>
            <a:srgbClr val="FD33B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ight Arrow 21"/>
          <p:cNvSpPr/>
          <p:nvPr/>
        </p:nvSpPr>
        <p:spPr>
          <a:xfrm rot="1642944">
            <a:off x="2855808" y="4630473"/>
            <a:ext cx="1275871" cy="295263"/>
          </a:xfrm>
          <a:prstGeom prst="rightArrow">
            <a:avLst/>
          </a:prstGeom>
          <a:solidFill>
            <a:srgbClr val="FD33B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ight Arrow 22"/>
          <p:cNvSpPr/>
          <p:nvPr/>
        </p:nvSpPr>
        <p:spPr>
          <a:xfrm rot="13055283">
            <a:off x="6958499" y="5651311"/>
            <a:ext cx="722428" cy="338823"/>
          </a:xfrm>
          <a:prstGeom prst="rightArrow">
            <a:avLst/>
          </a:prstGeom>
          <a:solidFill>
            <a:srgbClr val="FD33B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029604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duotone>
              <a:schemeClr val="bg2">
                <a:shade val="45000"/>
                <a:satMod val="135000"/>
              </a:schemeClr>
              <a:prstClr val="white"/>
            </a:duotone>
          </a:blip>
          <a:stretch>
            <a:fillRect/>
          </a:stretch>
        </p:blipFill>
        <p:spPr>
          <a:xfrm>
            <a:off x="-529" y="-297"/>
            <a:ext cx="12193057" cy="6858594"/>
          </a:xfrm>
          <a:prstGeom prst="rect">
            <a:avLst/>
          </a:prstGeom>
        </p:spPr>
      </p:pic>
      <p:sp>
        <p:nvSpPr>
          <p:cNvPr id="4" name="TextBox 3"/>
          <p:cNvSpPr txBox="1"/>
          <p:nvPr/>
        </p:nvSpPr>
        <p:spPr>
          <a:xfrm rot="16200000">
            <a:off x="-2957077" y="3075056"/>
            <a:ext cx="6858002" cy="707886"/>
          </a:xfrm>
          <a:prstGeom prst="rect">
            <a:avLst/>
          </a:prstGeom>
          <a:solidFill>
            <a:srgbClr val="FD33B5"/>
          </a:solidFill>
        </p:spPr>
        <p:txBody>
          <a:bodyPr wrap="square" rtlCol="0">
            <a:spAutoFit/>
          </a:bodyPr>
          <a:lstStyle/>
          <a:p>
            <a:pPr algn="ctr"/>
            <a:r>
              <a:rPr lang="en-GB" sz="4000" b="1" dirty="0">
                <a:latin typeface="Century Gothic" panose="020B0502020202020204" pitchFamily="34" charset="0"/>
              </a:rPr>
              <a:t>Learning Content</a:t>
            </a:r>
          </a:p>
        </p:txBody>
      </p:sp>
      <p:sp>
        <p:nvSpPr>
          <p:cNvPr id="5" name="TextBox 4"/>
          <p:cNvSpPr txBox="1"/>
          <p:nvPr/>
        </p:nvSpPr>
        <p:spPr>
          <a:xfrm>
            <a:off x="911425" y="116633"/>
            <a:ext cx="10699401" cy="5170646"/>
          </a:xfrm>
          <a:prstGeom prst="rect">
            <a:avLst/>
          </a:prstGeom>
          <a:noFill/>
        </p:spPr>
        <p:txBody>
          <a:bodyPr wrap="square" rtlCol="0">
            <a:spAutoFit/>
          </a:bodyPr>
          <a:lstStyle/>
          <a:p>
            <a:pPr algn="ctr"/>
            <a:r>
              <a:rPr lang="en-GB" sz="3600" b="1" dirty="0" smtClean="0">
                <a:solidFill>
                  <a:srgbClr val="000000"/>
                </a:solidFill>
                <a:latin typeface="Century Gothic" panose="020B0502020202020204" pitchFamily="34" charset="0"/>
              </a:rPr>
              <a:t>How does Shakespeare </a:t>
            </a:r>
            <a:r>
              <a:rPr lang="en-GB" sz="3600" b="1" dirty="0" smtClean="0">
                <a:solidFill>
                  <a:srgbClr val="000000"/>
                </a:solidFill>
                <a:latin typeface="Century Gothic" panose="020B0502020202020204" pitchFamily="34" charset="0"/>
              </a:rPr>
              <a:t>present the Friar?</a:t>
            </a:r>
          </a:p>
          <a:p>
            <a:pPr algn="ctr"/>
            <a:r>
              <a:rPr lang="en-GB" sz="2800" b="1" dirty="0" smtClean="0">
                <a:solidFill>
                  <a:srgbClr val="000000"/>
                </a:solidFill>
                <a:latin typeface="Century Gothic" panose="020B0502020202020204" pitchFamily="34" charset="0"/>
              </a:rPr>
              <a:t>I</a:t>
            </a:r>
            <a:r>
              <a:rPr lang="en-GB" sz="2600" b="1" dirty="0" smtClean="0">
                <a:solidFill>
                  <a:srgbClr val="000000"/>
                </a:solidFill>
                <a:latin typeface="Century Gothic" panose="020B0502020202020204" pitchFamily="34" charset="0"/>
              </a:rPr>
              <a:t>n this lesson you will be mastering the following:</a:t>
            </a:r>
          </a:p>
          <a:p>
            <a:endParaRPr lang="en-GB" sz="2600" b="1" dirty="0">
              <a:solidFill>
                <a:schemeClr val="bg1"/>
              </a:solidFill>
              <a:latin typeface="Century Gothic" panose="020B0502020202020204" pitchFamily="34" charset="0"/>
            </a:endParaRPr>
          </a:p>
          <a:p>
            <a:r>
              <a:rPr lang="en-GB" sz="4000" b="1" dirty="0" smtClean="0">
                <a:solidFill>
                  <a:srgbClr val="FF6600"/>
                </a:solidFill>
                <a:latin typeface="Century Gothic" panose="020B0502020202020204" pitchFamily="34" charset="0"/>
              </a:rPr>
              <a:t>To </a:t>
            </a:r>
            <a:r>
              <a:rPr lang="en-GB" sz="4000" b="1" dirty="0">
                <a:solidFill>
                  <a:srgbClr val="FF6600"/>
                </a:solidFill>
                <a:latin typeface="Century Gothic" panose="020B0502020202020204" pitchFamily="34" charset="0"/>
              </a:rPr>
              <a:t>explore the structure of the play and how it foreshadows later events.</a:t>
            </a:r>
          </a:p>
          <a:p>
            <a:r>
              <a:rPr lang="en-GB" sz="4000" b="1" dirty="0">
                <a:solidFill>
                  <a:schemeClr val="tx1">
                    <a:lumMod val="75000"/>
                    <a:lumOff val="25000"/>
                  </a:schemeClr>
                </a:solidFill>
                <a:latin typeface="Century Gothic" panose="020B0502020202020204" pitchFamily="34" charset="0"/>
              </a:rPr>
              <a:t>To </a:t>
            </a:r>
            <a:r>
              <a:rPr lang="en-GB" sz="4000" b="1" dirty="0" smtClean="0">
                <a:solidFill>
                  <a:schemeClr val="tx1">
                    <a:lumMod val="75000"/>
                    <a:lumOff val="25000"/>
                  </a:schemeClr>
                </a:solidFill>
                <a:latin typeface="Century Gothic" panose="020B0502020202020204" pitchFamily="34" charset="0"/>
              </a:rPr>
              <a:t>understand </a:t>
            </a:r>
            <a:r>
              <a:rPr lang="en-GB" sz="4000" b="1" dirty="0">
                <a:solidFill>
                  <a:schemeClr val="tx1">
                    <a:lumMod val="75000"/>
                    <a:lumOff val="25000"/>
                  </a:schemeClr>
                </a:solidFill>
                <a:latin typeface="Century Gothic" panose="020B0502020202020204" pitchFamily="34" charset="0"/>
              </a:rPr>
              <a:t>the Friar's important part in the play.</a:t>
            </a:r>
          </a:p>
          <a:p>
            <a:r>
              <a:rPr lang="en-GB" sz="4000" b="1" dirty="0" smtClean="0">
                <a:solidFill>
                  <a:srgbClr val="FFC000"/>
                </a:solidFill>
                <a:latin typeface="Century Gothic" panose="020B0502020202020204" pitchFamily="34" charset="0"/>
              </a:rPr>
              <a:t>To summarise key scenes </a:t>
            </a:r>
            <a:r>
              <a:rPr lang="en-GB" sz="4000" b="1" dirty="0" smtClean="0">
                <a:solidFill>
                  <a:srgbClr val="FFC000"/>
                </a:solidFill>
                <a:latin typeface="Century Gothic" panose="020B0502020202020204" pitchFamily="34" charset="0"/>
              </a:rPr>
              <a:t>revising plot and understanding.</a:t>
            </a:r>
            <a:endParaRPr lang="en-GB" sz="4000" b="1" dirty="0">
              <a:solidFill>
                <a:srgbClr val="FFC000"/>
              </a:solidFill>
              <a:latin typeface="Century Gothic" panose="020B0502020202020204" pitchFamily="34" charset="0"/>
            </a:endParaRPr>
          </a:p>
        </p:txBody>
      </p:sp>
    </p:spTree>
    <p:extLst>
      <p:ext uri="{BB962C8B-B14F-4D97-AF65-F5344CB8AC3E}">
        <p14:creationId xmlns:p14="http://schemas.microsoft.com/office/powerpoint/2010/main" val="40751399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duotone>
              <a:schemeClr val="bg2">
                <a:shade val="45000"/>
                <a:satMod val="135000"/>
              </a:schemeClr>
              <a:prstClr val="white"/>
            </a:duotone>
          </a:blip>
          <a:stretch>
            <a:fillRect/>
          </a:stretch>
        </p:blipFill>
        <p:spPr>
          <a:xfrm>
            <a:off x="0" y="1"/>
            <a:ext cx="12192000" cy="6858000"/>
          </a:xfrm>
          <a:prstGeom prst="rect">
            <a:avLst/>
          </a:prstGeom>
        </p:spPr>
      </p:pic>
      <p:sp>
        <p:nvSpPr>
          <p:cNvPr id="2" name="Rectangle 1"/>
          <p:cNvSpPr/>
          <p:nvPr/>
        </p:nvSpPr>
        <p:spPr>
          <a:xfrm>
            <a:off x="3108960" y="953037"/>
            <a:ext cx="7269480" cy="452431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GB" sz="3600" b="1" dirty="0">
                <a:solidFill>
                  <a:schemeClr val="tx1"/>
                </a:solidFill>
              </a:rPr>
              <a:t>Discussion </a:t>
            </a:r>
          </a:p>
          <a:p>
            <a:pPr algn="ctr"/>
            <a:endParaRPr lang="en-GB" sz="2800" b="1" dirty="0">
              <a:solidFill>
                <a:schemeClr val="tx1"/>
              </a:solidFill>
            </a:endParaRPr>
          </a:p>
          <a:p>
            <a:pPr algn="ctr"/>
            <a:r>
              <a:rPr lang="en-GB" sz="2800" dirty="0">
                <a:solidFill>
                  <a:schemeClr val="tx1"/>
                </a:solidFill>
              </a:rPr>
              <a:t>How seriously should we take Romeo’s new found love for Juliet?</a:t>
            </a:r>
          </a:p>
          <a:p>
            <a:pPr algn="ctr"/>
            <a:endParaRPr lang="en-GB" sz="2800" dirty="0">
              <a:solidFill>
                <a:schemeClr val="tx1"/>
              </a:solidFill>
            </a:endParaRPr>
          </a:p>
          <a:p>
            <a:pPr algn="ctr"/>
            <a:r>
              <a:rPr lang="en-GB" sz="2800" dirty="0">
                <a:solidFill>
                  <a:schemeClr val="tx1"/>
                </a:solidFill>
              </a:rPr>
              <a:t>Does his language suggest that he is now genuinely in love, or is this just another infatuation</a:t>
            </a:r>
            <a:r>
              <a:rPr lang="en-GB" sz="2800" dirty="0" smtClean="0">
                <a:solidFill>
                  <a:schemeClr val="tx1"/>
                </a:solidFill>
              </a:rPr>
              <a:t>?</a:t>
            </a:r>
          </a:p>
          <a:p>
            <a:pPr algn="ctr"/>
            <a:endParaRPr lang="en-GB" sz="2800" dirty="0">
              <a:solidFill>
                <a:schemeClr val="tx1"/>
              </a:solidFill>
            </a:endParaRPr>
          </a:p>
          <a:p>
            <a:pPr algn="ctr"/>
            <a:r>
              <a:rPr lang="en-GB" sz="2800" dirty="0" smtClean="0">
                <a:solidFill>
                  <a:schemeClr val="tx1"/>
                </a:solidFill>
              </a:rPr>
              <a:t>What evidence do we have to link this to?</a:t>
            </a:r>
            <a:endParaRPr lang="en-GB" sz="2800" dirty="0">
              <a:solidFill>
                <a:schemeClr val="tx1"/>
              </a:solidFill>
            </a:endParaRPr>
          </a:p>
        </p:txBody>
      </p:sp>
      <p:sp>
        <p:nvSpPr>
          <p:cNvPr id="7" name="Subtitle 2"/>
          <p:cNvSpPr txBox="1">
            <a:spLocks/>
          </p:cNvSpPr>
          <p:nvPr/>
        </p:nvSpPr>
        <p:spPr>
          <a:xfrm>
            <a:off x="735714" y="6065950"/>
            <a:ext cx="11456285" cy="794204"/>
          </a:xfrm>
          <a:prstGeom prst="rect">
            <a:avLst/>
          </a:prstGeom>
          <a:solidFill>
            <a:srgbClr val="FF6699">
              <a:alpha val="54902"/>
            </a:srgbClr>
          </a:solidFill>
          <a:ln>
            <a:solidFill>
              <a:srgbClr val="FF0066"/>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u="sng" dirty="0" smtClean="0"/>
              <a:t>Learning Objectives:</a:t>
            </a:r>
          </a:p>
          <a:p>
            <a:pPr marL="0" lvl="1" indent="0">
              <a:lnSpc>
                <a:spcPct val="100000"/>
              </a:lnSpc>
              <a:spcBef>
                <a:spcPts val="0"/>
              </a:spcBef>
              <a:buNone/>
            </a:pPr>
            <a:r>
              <a:rPr lang="en-GB" sz="1600" dirty="0"/>
              <a:t>AO1: use textual references, including quotations, to support and illustrate interpretations.</a:t>
            </a:r>
          </a:p>
          <a:p>
            <a:pPr marL="0" indent="0">
              <a:lnSpc>
                <a:spcPct val="100000"/>
              </a:lnSpc>
              <a:spcBef>
                <a:spcPts val="0"/>
              </a:spcBef>
              <a:buNone/>
            </a:pPr>
            <a:r>
              <a:rPr lang="en-GB" sz="1600" dirty="0"/>
              <a:t>AO2: Analyse the language used by a writer to create meanings and effects</a:t>
            </a:r>
            <a:r>
              <a:rPr lang="en-GB" sz="1600" dirty="0" smtClean="0"/>
              <a:t>.</a:t>
            </a:r>
            <a:endParaRPr lang="en-GB" sz="1600" dirty="0"/>
          </a:p>
        </p:txBody>
      </p:sp>
      <p:sp>
        <p:nvSpPr>
          <p:cNvPr id="8" name="TextBox 7"/>
          <p:cNvSpPr txBox="1"/>
          <p:nvPr/>
        </p:nvSpPr>
        <p:spPr>
          <a:xfrm rot="16200000">
            <a:off x="-3047230" y="3075056"/>
            <a:ext cx="6858002" cy="707886"/>
          </a:xfrm>
          <a:prstGeom prst="rect">
            <a:avLst/>
          </a:prstGeom>
          <a:solidFill>
            <a:srgbClr val="FD33B5"/>
          </a:solidFill>
        </p:spPr>
        <p:txBody>
          <a:bodyPr wrap="square" rtlCol="0">
            <a:spAutoFit/>
          </a:bodyPr>
          <a:lstStyle/>
          <a:p>
            <a:pPr algn="ctr"/>
            <a:r>
              <a:rPr lang="en-GB" sz="4000" b="1" dirty="0" smtClean="0">
                <a:latin typeface="Century Gothic" panose="020B0502020202020204" pitchFamily="34" charset="0"/>
              </a:rPr>
              <a:t>Reading task</a:t>
            </a:r>
            <a:endParaRPr lang="en-GB" sz="4000" b="1" dirty="0">
              <a:latin typeface="Century Gothic" panose="020B0502020202020204" pitchFamily="34" charset="0"/>
            </a:endParaRPr>
          </a:p>
        </p:txBody>
      </p:sp>
      <p:sp>
        <p:nvSpPr>
          <p:cNvPr id="9" name="Rounded Rectangle 8"/>
          <p:cNvSpPr/>
          <p:nvPr/>
        </p:nvSpPr>
        <p:spPr>
          <a:xfrm>
            <a:off x="2811518" y="776715"/>
            <a:ext cx="7861738" cy="5044965"/>
          </a:xfrm>
          <a:prstGeom prst="roundRect">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smtClean="0">
                <a:solidFill>
                  <a:sysClr val="windowText" lastClr="000000"/>
                </a:solidFill>
              </a:rPr>
              <a:t>Let’s read! </a:t>
            </a:r>
          </a:p>
          <a:p>
            <a:pPr algn="ctr"/>
            <a:r>
              <a:rPr lang="en-GB" sz="4000" dirty="0" smtClean="0">
                <a:solidFill>
                  <a:sysClr val="windowText" lastClr="000000"/>
                </a:solidFill>
              </a:rPr>
              <a:t>Act 2 scene 3</a:t>
            </a:r>
          </a:p>
          <a:p>
            <a:pPr algn="ctr"/>
            <a:r>
              <a:rPr lang="en-GB" sz="4000" dirty="0" smtClean="0">
                <a:solidFill>
                  <a:sysClr val="windowText" lastClr="000000"/>
                </a:solidFill>
              </a:rPr>
              <a:t>Romeo:</a:t>
            </a:r>
          </a:p>
          <a:p>
            <a:pPr algn="ctr"/>
            <a:r>
              <a:rPr lang="en-GB" sz="4000" dirty="0" smtClean="0">
                <a:solidFill>
                  <a:sysClr val="windowText" lastClr="000000"/>
                </a:solidFill>
              </a:rPr>
              <a:t>Friar Lawrence:</a:t>
            </a:r>
          </a:p>
          <a:p>
            <a:pPr algn="ctr"/>
            <a:endParaRPr lang="en-GB" sz="4000" dirty="0">
              <a:solidFill>
                <a:sysClr val="windowText" lastClr="000000"/>
              </a:solidFill>
            </a:endParaRPr>
          </a:p>
        </p:txBody>
      </p:sp>
    </p:spTree>
    <p:extLst>
      <p:ext uri="{BB962C8B-B14F-4D97-AF65-F5344CB8AC3E}">
        <p14:creationId xmlns:p14="http://schemas.microsoft.com/office/powerpoint/2010/main" val="486868169"/>
      </p:ext>
    </p:extLst>
  </p:cSld>
  <p:clrMapOvr>
    <a:masterClrMapping/>
  </p:clrMapOvr>
  <p:transition spd="slow">
    <p:cove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duotone>
              <a:schemeClr val="bg2">
                <a:shade val="45000"/>
                <a:satMod val="135000"/>
              </a:schemeClr>
              <a:prstClr val="white"/>
            </a:duotone>
          </a:blip>
          <a:stretch>
            <a:fillRect/>
          </a:stretch>
        </p:blipFill>
        <p:spPr>
          <a:xfrm>
            <a:off x="0" y="2154"/>
            <a:ext cx="12192000" cy="6858000"/>
          </a:xfrm>
          <a:prstGeom prst="rect">
            <a:avLst/>
          </a:prstGeom>
        </p:spPr>
      </p:pic>
      <p:sp>
        <p:nvSpPr>
          <p:cNvPr id="5" name="Subtitle 2"/>
          <p:cNvSpPr txBox="1">
            <a:spLocks/>
          </p:cNvSpPr>
          <p:nvPr/>
        </p:nvSpPr>
        <p:spPr>
          <a:xfrm>
            <a:off x="735714" y="6046961"/>
            <a:ext cx="11456285" cy="813193"/>
          </a:xfrm>
          <a:prstGeom prst="rect">
            <a:avLst/>
          </a:prstGeom>
          <a:solidFill>
            <a:srgbClr val="FF6699">
              <a:alpha val="54902"/>
            </a:srgbClr>
          </a:solidFill>
          <a:ln>
            <a:solidFill>
              <a:srgbClr val="FF0066"/>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GB" sz="1700" b="1" u="sng" dirty="0" smtClean="0"/>
              <a:t>Learning Objective:</a:t>
            </a:r>
          </a:p>
          <a:p>
            <a:pPr marL="0" indent="0">
              <a:lnSpc>
                <a:spcPct val="100000"/>
              </a:lnSpc>
              <a:spcBef>
                <a:spcPts val="0"/>
              </a:spcBef>
              <a:buNone/>
            </a:pPr>
            <a:r>
              <a:rPr lang="en-GB" sz="1700" dirty="0"/>
              <a:t>AO2: Analyse the language and structure used by a writer to create meanings and effects, using relevant subject terminology where appropriate</a:t>
            </a:r>
            <a:r>
              <a:rPr lang="en-GB" sz="1700" dirty="0" smtClean="0"/>
              <a:t>.</a:t>
            </a:r>
            <a:endParaRPr lang="en-GB" sz="1700" dirty="0"/>
          </a:p>
        </p:txBody>
      </p:sp>
      <p:pic>
        <p:nvPicPr>
          <p:cNvPr id="1026" name="Picture 2" descr="http://592f46.medialib.glogster.com/media/90313c84e4d32dbaeba5aac7e4f85ee9f4e1a794d3477e56057563255560850a/friar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7867" y="429156"/>
            <a:ext cx="5810250" cy="248602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ular Callout 1"/>
          <p:cNvSpPr/>
          <p:nvPr/>
        </p:nvSpPr>
        <p:spPr>
          <a:xfrm>
            <a:off x="735715" y="2051824"/>
            <a:ext cx="4522085" cy="1756829"/>
          </a:xfrm>
          <a:prstGeom prst="wedgeRectCallout">
            <a:avLst>
              <a:gd name="adj1" fmla="val 39848"/>
              <a:gd name="adj2" fmla="val -85607"/>
            </a:avLst>
          </a:prstGeom>
        </p:spPr>
        <p:style>
          <a:lnRef idx="1">
            <a:schemeClr val="accent1"/>
          </a:lnRef>
          <a:fillRef idx="2">
            <a:schemeClr val="accent1"/>
          </a:fillRef>
          <a:effectRef idx="1">
            <a:schemeClr val="accent1"/>
          </a:effectRef>
          <a:fontRef idx="minor">
            <a:schemeClr val="dk1"/>
          </a:fontRef>
        </p:style>
        <p:txBody>
          <a:bodyPr rtlCol="0" anchor="ctr"/>
          <a:lstStyle/>
          <a:p>
            <a:r>
              <a:rPr lang="en-GB" b="1" dirty="0"/>
              <a:t>FRIAR </a:t>
            </a:r>
            <a:r>
              <a:rPr lang="en-GB" b="1" dirty="0" smtClean="0"/>
              <a:t>LAWRENCE</a:t>
            </a:r>
          </a:p>
          <a:p>
            <a:r>
              <a:rPr lang="en-GB" b="1" dirty="0" smtClean="0"/>
              <a:t>O mickle is the powerful grace that lies</a:t>
            </a:r>
          </a:p>
          <a:p>
            <a:r>
              <a:rPr lang="en-GB" b="1" dirty="0" smtClean="0"/>
              <a:t>In plants, herbs stones and their true qualities:</a:t>
            </a:r>
          </a:p>
          <a:p>
            <a:r>
              <a:rPr lang="en-GB" b="1" dirty="0" smtClean="0"/>
              <a:t>For nought so vile, that on earth doth live,</a:t>
            </a:r>
          </a:p>
          <a:p>
            <a:r>
              <a:rPr lang="en-GB" b="1" dirty="0" smtClean="0"/>
              <a:t>But to the earth some special good doth give;</a:t>
            </a:r>
          </a:p>
          <a:p>
            <a:endParaRPr lang="en-GB" b="1" dirty="0" smtClean="0"/>
          </a:p>
        </p:txBody>
      </p:sp>
      <p:sp>
        <p:nvSpPr>
          <p:cNvPr id="8" name="Rectangular Callout 7"/>
          <p:cNvSpPr/>
          <p:nvPr/>
        </p:nvSpPr>
        <p:spPr>
          <a:xfrm>
            <a:off x="2096430" y="4729141"/>
            <a:ext cx="4398920" cy="1139371"/>
          </a:xfrm>
          <a:prstGeom prst="wedgeRectCallout">
            <a:avLst>
              <a:gd name="adj1" fmla="val 35893"/>
              <a:gd name="adj2" fmla="val -216201"/>
            </a:avLst>
          </a:prstGeom>
        </p:spPr>
        <p:style>
          <a:lnRef idx="1">
            <a:schemeClr val="accent4"/>
          </a:lnRef>
          <a:fillRef idx="2">
            <a:schemeClr val="accent4"/>
          </a:fillRef>
          <a:effectRef idx="1">
            <a:schemeClr val="accent4"/>
          </a:effectRef>
          <a:fontRef idx="minor">
            <a:schemeClr val="dk1"/>
          </a:fontRef>
        </p:style>
        <p:txBody>
          <a:bodyPr rtlCol="0" anchor="ctr"/>
          <a:lstStyle/>
          <a:p>
            <a:r>
              <a:rPr lang="en-GB" b="1" dirty="0"/>
              <a:t>FRIAR </a:t>
            </a:r>
            <a:r>
              <a:rPr lang="en-GB" b="1" dirty="0" smtClean="0"/>
              <a:t>LAWRENCE</a:t>
            </a:r>
          </a:p>
          <a:p>
            <a:r>
              <a:rPr lang="en-GB" b="1" dirty="0" smtClean="0"/>
              <a:t>Within the infant rind of this weak flower</a:t>
            </a:r>
          </a:p>
          <a:p>
            <a:r>
              <a:rPr lang="en-GB" b="1" dirty="0" smtClean="0"/>
              <a:t>Poison hath residence, and medicine power:</a:t>
            </a:r>
          </a:p>
        </p:txBody>
      </p:sp>
      <p:pic>
        <p:nvPicPr>
          <p:cNvPr id="9" name="Picture 1"/>
          <p:cNvPicPr>
            <a:picLocks noChangeAspect="1" noChangeArrowheads="1"/>
          </p:cNvPicPr>
          <p:nvPr/>
        </p:nvPicPr>
        <p:blipFill>
          <a:blip r:embed="rId5">
            <a:extLst>
              <a:ext uri="{28A0092B-C50C-407E-A947-70E740481C1C}">
                <a14:useLocalDpi xmlns:a14="http://schemas.microsoft.com/office/drawing/2010/main" val="0"/>
              </a:ext>
            </a:extLst>
          </a:blip>
          <a:srcRect l="3043" r="3104"/>
          <a:stretch>
            <a:fillRect/>
          </a:stretch>
        </p:blipFill>
        <p:spPr bwMode="auto">
          <a:xfrm>
            <a:off x="9001125" y="3955409"/>
            <a:ext cx="3025596" cy="209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
        <p:nvSpPr>
          <p:cNvPr id="3" name="Rounded Rectangular Callout 2"/>
          <p:cNvSpPr/>
          <p:nvPr/>
        </p:nvSpPr>
        <p:spPr>
          <a:xfrm>
            <a:off x="8538118" y="270456"/>
            <a:ext cx="3488604" cy="1781368"/>
          </a:xfrm>
          <a:prstGeom prst="wedgeRoundRectCallout">
            <a:avLst>
              <a:gd name="adj1" fmla="val -78991"/>
              <a:gd name="adj2" fmla="val 7189"/>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r>
              <a:rPr lang="en-GB" sz="1600" b="1" dirty="0" smtClean="0"/>
              <a:t>FRIAR LAWRENCE</a:t>
            </a:r>
          </a:p>
          <a:p>
            <a:r>
              <a:rPr lang="en-GB" sz="1600" b="1" dirty="0" smtClean="0"/>
              <a:t>Our Romeo hath not been in bed tonight.</a:t>
            </a:r>
          </a:p>
          <a:p>
            <a:r>
              <a:rPr lang="en-GB" sz="1600" b="1" dirty="0" smtClean="0"/>
              <a:t>God pardon sin! </a:t>
            </a:r>
            <a:r>
              <a:rPr lang="en-GB" sz="1600" b="1" dirty="0" err="1" smtClean="0"/>
              <a:t>Wast</a:t>
            </a:r>
            <a:r>
              <a:rPr lang="en-GB" sz="1600" b="1" dirty="0" smtClean="0"/>
              <a:t> thou with Rosaline?</a:t>
            </a:r>
            <a:endParaRPr lang="en-GB" sz="1600" dirty="0"/>
          </a:p>
        </p:txBody>
      </p:sp>
      <p:sp>
        <p:nvSpPr>
          <p:cNvPr id="6" name="Oval Callout 5"/>
          <p:cNvSpPr/>
          <p:nvPr/>
        </p:nvSpPr>
        <p:spPr>
          <a:xfrm>
            <a:off x="6746488" y="2279421"/>
            <a:ext cx="5185317" cy="1527716"/>
          </a:xfrm>
          <a:prstGeom prst="wedgeEllipseCallout">
            <a:avLst>
              <a:gd name="adj1" fmla="val -55077"/>
              <a:gd name="adj2" fmla="val -424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solidFill>
                  <a:schemeClr val="tx1"/>
                </a:solidFill>
              </a:rPr>
              <a:t>FRIAR LAWRENCE</a:t>
            </a:r>
          </a:p>
          <a:p>
            <a:pPr algn="ctr"/>
            <a:r>
              <a:rPr lang="en-GB" b="1" dirty="0" smtClean="0">
                <a:solidFill>
                  <a:schemeClr val="tx1"/>
                </a:solidFill>
              </a:rPr>
              <a:t>Holy Saint Francis, what a change is here!</a:t>
            </a:r>
          </a:p>
          <a:p>
            <a:pPr algn="ctr"/>
            <a:r>
              <a:rPr lang="en-GB" b="1" dirty="0" smtClean="0">
                <a:solidFill>
                  <a:schemeClr val="tx1"/>
                </a:solidFill>
              </a:rPr>
              <a:t>Is Rosaline, that thou didst love so dear, So soon forsaken?</a:t>
            </a:r>
            <a:endParaRPr lang="en-GB" b="1" dirty="0">
              <a:solidFill>
                <a:schemeClr val="tx1"/>
              </a:solidFill>
            </a:endParaRPr>
          </a:p>
        </p:txBody>
      </p:sp>
      <p:sp>
        <p:nvSpPr>
          <p:cNvPr id="7" name="Rounded Rectangular Callout 6"/>
          <p:cNvSpPr/>
          <p:nvPr/>
        </p:nvSpPr>
        <p:spPr>
          <a:xfrm>
            <a:off x="6612673" y="4034735"/>
            <a:ext cx="2388451" cy="2012226"/>
          </a:xfrm>
          <a:prstGeom prst="wedgeRoundRectCallout">
            <a:avLst>
              <a:gd name="adj1" fmla="val 93668"/>
              <a:gd name="adj2" fmla="val 1747"/>
              <a:gd name="adj3" fmla="val 16667"/>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GB" b="1" dirty="0" smtClean="0">
                <a:solidFill>
                  <a:schemeClr val="tx1"/>
                </a:solidFill>
              </a:rPr>
              <a:t>FRIAR LAWRENCE</a:t>
            </a:r>
          </a:p>
          <a:p>
            <a:pPr algn="ctr"/>
            <a:r>
              <a:rPr lang="en-GB" b="1" dirty="0" smtClean="0">
                <a:solidFill>
                  <a:schemeClr val="tx1"/>
                </a:solidFill>
              </a:rPr>
              <a:t>For this alliance may so happy prove</a:t>
            </a:r>
          </a:p>
          <a:p>
            <a:pPr algn="ctr"/>
            <a:r>
              <a:rPr lang="en-GB" b="1" dirty="0" smtClean="0">
                <a:solidFill>
                  <a:schemeClr val="tx1"/>
                </a:solidFill>
              </a:rPr>
              <a:t>To turn your households’ rancour to pure love.</a:t>
            </a:r>
            <a:endParaRPr lang="en-GB" b="1" dirty="0">
              <a:solidFill>
                <a:schemeClr val="tx1"/>
              </a:solidFill>
            </a:endParaRPr>
          </a:p>
        </p:txBody>
      </p:sp>
      <p:sp>
        <p:nvSpPr>
          <p:cNvPr id="13" name="TextBox 12"/>
          <p:cNvSpPr txBox="1"/>
          <p:nvPr/>
        </p:nvSpPr>
        <p:spPr>
          <a:xfrm rot="16200000">
            <a:off x="-3047230" y="3075056"/>
            <a:ext cx="6858002" cy="707886"/>
          </a:xfrm>
          <a:prstGeom prst="rect">
            <a:avLst/>
          </a:prstGeom>
          <a:solidFill>
            <a:srgbClr val="FD33B5"/>
          </a:solidFill>
        </p:spPr>
        <p:txBody>
          <a:bodyPr wrap="square" rtlCol="0">
            <a:spAutoFit/>
          </a:bodyPr>
          <a:lstStyle/>
          <a:p>
            <a:pPr algn="ctr"/>
            <a:r>
              <a:rPr lang="en-GB" sz="4000" b="1" dirty="0" smtClean="0">
                <a:latin typeface="Century Gothic" panose="020B0502020202020204" pitchFamily="34" charset="0"/>
              </a:rPr>
              <a:t>Consolidating learning</a:t>
            </a:r>
            <a:endParaRPr lang="en-GB" sz="4000" b="1" dirty="0">
              <a:latin typeface="Century Gothic" panose="020B0502020202020204" pitchFamily="34" charset="0"/>
            </a:endParaRPr>
          </a:p>
        </p:txBody>
      </p:sp>
    </p:spTree>
    <p:extLst>
      <p:ext uri="{BB962C8B-B14F-4D97-AF65-F5344CB8AC3E}">
        <p14:creationId xmlns:p14="http://schemas.microsoft.com/office/powerpoint/2010/main" val="32242039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duotone>
              <a:schemeClr val="bg2">
                <a:shade val="45000"/>
                <a:satMod val="135000"/>
              </a:schemeClr>
              <a:prstClr val="white"/>
            </a:duotone>
          </a:blip>
          <a:stretch>
            <a:fillRect/>
          </a:stretch>
        </p:blipFill>
        <p:spPr>
          <a:xfrm>
            <a:off x="0" y="1"/>
            <a:ext cx="12192000" cy="6858000"/>
          </a:xfrm>
          <a:prstGeom prst="rect">
            <a:avLst/>
          </a:prstGeom>
        </p:spPr>
      </p:pic>
      <p:sp>
        <p:nvSpPr>
          <p:cNvPr id="7" name="Subtitle 2"/>
          <p:cNvSpPr txBox="1">
            <a:spLocks/>
          </p:cNvSpPr>
          <p:nvPr/>
        </p:nvSpPr>
        <p:spPr>
          <a:xfrm>
            <a:off x="735714" y="6065950"/>
            <a:ext cx="11456285" cy="794204"/>
          </a:xfrm>
          <a:prstGeom prst="rect">
            <a:avLst/>
          </a:prstGeom>
          <a:solidFill>
            <a:srgbClr val="FF6699">
              <a:alpha val="54902"/>
            </a:srgbClr>
          </a:solidFill>
          <a:ln>
            <a:solidFill>
              <a:srgbClr val="FF0066"/>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u="sng" dirty="0" smtClean="0"/>
              <a:t>Learning Objectives:</a:t>
            </a:r>
          </a:p>
          <a:p>
            <a:pPr marL="0" lvl="1" indent="0">
              <a:lnSpc>
                <a:spcPct val="100000"/>
              </a:lnSpc>
              <a:spcBef>
                <a:spcPts val="0"/>
              </a:spcBef>
              <a:buNone/>
            </a:pPr>
            <a:r>
              <a:rPr lang="en-GB" sz="1600" dirty="0"/>
              <a:t>AO1: use textual references, including quotations, to support and illustrate interpretations.</a:t>
            </a:r>
          </a:p>
          <a:p>
            <a:pPr marL="0" indent="0">
              <a:lnSpc>
                <a:spcPct val="100000"/>
              </a:lnSpc>
              <a:spcBef>
                <a:spcPts val="0"/>
              </a:spcBef>
              <a:buNone/>
            </a:pPr>
            <a:r>
              <a:rPr lang="en-GB" sz="1600" dirty="0"/>
              <a:t>AO2: Analyse the language used by a writer to create meanings and effects</a:t>
            </a:r>
            <a:r>
              <a:rPr lang="en-GB" sz="1600" dirty="0" smtClean="0"/>
              <a:t>.</a:t>
            </a:r>
            <a:endParaRPr lang="en-GB" sz="1600" dirty="0"/>
          </a:p>
        </p:txBody>
      </p:sp>
      <p:pic>
        <p:nvPicPr>
          <p:cNvPr id="2" name="Picture 1"/>
          <p:cNvPicPr>
            <a:picLocks noChangeAspect="1"/>
          </p:cNvPicPr>
          <p:nvPr/>
        </p:nvPicPr>
        <p:blipFill>
          <a:blip r:embed="rId4"/>
          <a:stretch>
            <a:fillRect/>
          </a:stretch>
        </p:blipFill>
        <p:spPr>
          <a:xfrm>
            <a:off x="735715" y="-87200"/>
            <a:ext cx="11472920" cy="6153150"/>
          </a:xfrm>
          <a:prstGeom prst="rect">
            <a:avLst/>
          </a:prstGeom>
        </p:spPr>
      </p:pic>
      <p:sp>
        <p:nvSpPr>
          <p:cNvPr id="8" name="TextBox 7"/>
          <p:cNvSpPr txBox="1"/>
          <p:nvPr/>
        </p:nvSpPr>
        <p:spPr>
          <a:xfrm rot="16200000">
            <a:off x="-3047230" y="3075056"/>
            <a:ext cx="6858002" cy="707886"/>
          </a:xfrm>
          <a:prstGeom prst="rect">
            <a:avLst/>
          </a:prstGeom>
          <a:solidFill>
            <a:srgbClr val="FD33B5"/>
          </a:solidFill>
        </p:spPr>
        <p:txBody>
          <a:bodyPr wrap="square" rtlCol="0">
            <a:spAutoFit/>
          </a:bodyPr>
          <a:lstStyle/>
          <a:p>
            <a:pPr algn="ctr"/>
            <a:r>
              <a:rPr lang="en-GB" sz="4000" b="1" dirty="0" smtClean="0">
                <a:latin typeface="Century Gothic" panose="020B0502020202020204" pitchFamily="34" charset="0"/>
              </a:rPr>
              <a:t>Mastery</a:t>
            </a:r>
            <a:endParaRPr lang="en-GB" sz="4000" b="1" dirty="0">
              <a:latin typeface="Century Gothic" panose="020B0502020202020204" pitchFamily="34" charset="0"/>
            </a:endParaRPr>
          </a:p>
        </p:txBody>
      </p:sp>
    </p:spTree>
    <p:extLst>
      <p:ext uri="{BB962C8B-B14F-4D97-AF65-F5344CB8AC3E}">
        <p14:creationId xmlns:p14="http://schemas.microsoft.com/office/powerpoint/2010/main" val="4059655031"/>
      </p:ext>
    </p:extLst>
  </p:cSld>
  <p:clrMapOvr>
    <a:masterClrMapping/>
  </p:clrMapOvr>
  <p:transition spd="slow">
    <p:cove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duotone>
              <a:schemeClr val="bg2">
                <a:shade val="45000"/>
                <a:satMod val="135000"/>
              </a:schemeClr>
              <a:prstClr val="white"/>
            </a:duotone>
          </a:blip>
          <a:stretch>
            <a:fillRect/>
          </a:stretch>
        </p:blipFill>
        <p:spPr>
          <a:xfrm>
            <a:off x="0" y="1"/>
            <a:ext cx="12192000" cy="6858000"/>
          </a:xfrm>
          <a:prstGeom prst="rect">
            <a:avLst/>
          </a:prstGeom>
        </p:spPr>
      </p:pic>
      <p:sp>
        <p:nvSpPr>
          <p:cNvPr id="2" name="Rectangle 1"/>
          <p:cNvSpPr/>
          <p:nvPr/>
        </p:nvSpPr>
        <p:spPr>
          <a:xfrm>
            <a:off x="3065172" y="154546"/>
            <a:ext cx="8242479" cy="566671"/>
          </a:xfrm>
          <a:prstGeom prst="rect">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Act 2, Scene 4,5 &amp; 6 Re-cap</a:t>
            </a:r>
            <a:endParaRPr lang="en-GB" sz="2800" b="1" dirty="0"/>
          </a:p>
        </p:txBody>
      </p:sp>
      <p:sp>
        <p:nvSpPr>
          <p:cNvPr id="7" name="Rounded Rectangle 6"/>
          <p:cNvSpPr/>
          <p:nvPr/>
        </p:nvSpPr>
        <p:spPr>
          <a:xfrm>
            <a:off x="762000" y="721217"/>
            <a:ext cx="3173276" cy="2001997"/>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GB" b="1" i="1" dirty="0" smtClean="0"/>
              <a:t>Scene 4</a:t>
            </a:r>
            <a:r>
              <a:rPr lang="en-GB" dirty="0" smtClean="0"/>
              <a:t>: Benvolio and Mercutio  share some jokes about Tybalt’s challenge to Romeo and Romeo’s obsession with Rosaline – until the Nurse comes to find Romeo.</a:t>
            </a:r>
            <a:endParaRPr lang="en-GB" dirty="0"/>
          </a:p>
        </p:txBody>
      </p:sp>
      <p:sp>
        <p:nvSpPr>
          <p:cNvPr id="8" name="Rounded Rectangle 7"/>
          <p:cNvSpPr/>
          <p:nvPr/>
        </p:nvSpPr>
        <p:spPr>
          <a:xfrm>
            <a:off x="8547278" y="953037"/>
            <a:ext cx="3644721" cy="509392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smtClean="0"/>
              <a:t>The scene ends with Romeo and the Nurse arranging the wedding and Romeo ‘s night with Juliet.</a:t>
            </a:r>
          </a:p>
          <a:p>
            <a:pPr algn="ctr"/>
            <a:r>
              <a:rPr lang="en-GB" dirty="0" smtClean="0"/>
              <a:t>KEY QUOTES: </a:t>
            </a:r>
          </a:p>
          <a:p>
            <a:pPr algn="ctr"/>
            <a:r>
              <a:rPr lang="en-GB" dirty="0" smtClean="0"/>
              <a:t>N: the gentlewoman is young; and , therefore, if you should deal double with her, truly it were an ill thing to be offered…</a:t>
            </a:r>
          </a:p>
          <a:p>
            <a:pPr algn="ctr"/>
            <a:r>
              <a:rPr lang="en-GB" dirty="0" smtClean="0"/>
              <a:t>R: Bid her devise some means to come to shrift this afternoon; and there she shall at Friar Lawrence’ cell be shrived and married.</a:t>
            </a:r>
          </a:p>
          <a:p>
            <a:pPr algn="ctr"/>
            <a:r>
              <a:rPr lang="en-GB" dirty="0" smtClean="0"/>
              <a:t>R: Within this hour my man shall be with thee, and bring thee cords made like a tackled stair, must be my convoy in the secret night.</a:t>
            </a:r>
            <a:endParaRPr lang="en-GB" dirty="0"/>
          </a:p>
        </p:txBody>
      </p:sp>
      <p:sp>
        <p:nvSpPr>
          <p:cNvPr id="11" name="Subtitle 2"/>
          <p:cNvSpPr txBox="1">
            <a:spLocks/>
          </p:cNvSpPr>
          <p:nvPr/>
        </p:nvSpPr>
        <p:spPr>
          <a:xfrm>
            <a:off x="762000" y="6046961"/>
            <a:ext cx="11430000" cy="813193"/>
          </a:xfrm>
          <a:prstGeom prst="rect">
            <a:avLst/>
          </a:prstGeom>
          <a:solidFill>
            <a:srgbClr val="FF6699">
              <a:alpha val="54902"/>
            </a:srgbClr>
          </a:solidFill>
          <a:ln>
            <a:solidFill>
              <a:srgbClr val="FF0066"/>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GB" sz="1700" b="1" u="sng" dirty="0" smtClean="0"/>
              <a:t>Learning Objective:</a:t>
            </a:r>
          </a:p>
          <a:p>
            <a:pPr marL="0" indent="0">
              <a:lnSpc>
                <a:spcPct val="100000"/>
              </a:lnSpc>
              <a:spcBef>
                <a:spcPts val="0"/>
              </a:spcBef>
              <a:buNone/>
            </a:pPr>
            <a:r>
              <a:rPr lang="en-GB" sz="1700" dirty="0"/>
              <a:t>AO2: Analyse the language and structure used by a writer to create meanings and effects, using relevant subject terminology where appropriate</a:t>
            </a:r>
            <a:r>
              <a:rPr lang="en-GB" sz="1700" dirty="0" smtClean="0"/>
              <a:t>.</a:t>
            </a:r>
            <a:endParaRPr lang="en-GB" sz="1700" dirty="0"/>
          </a:p>
        </p:txBody>
      </p:sp>
      <p:sp>
        <p:nvSpPr>
          <p:cNvPr id="5" name="Rectangle 4"/>
          <p:cNvSpPr/>
          <p:nvPr/>
        </p:nvSpPr>
        <p:spPr>
          <a:xfrm>
            <a:off x="928255" y="2854036"/>
            <a:ext cx="2867890" cy="169025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i="1" dirty="0" smtClean="0">
                <a:solidFill>
                  <a:schemeClr val="tx1"/>
                </a:solidFill>
              </a:rPr>
              <a:t>B:Tybalt, the kinsman of old Capulet, hath sent a letter to his father's house.</a:t>
            </a:r>
          </a:p>
          <a:p>
            <a:pPr algn="ctr"/>
            <a:r>
              <a:rPr lang="en-GB" dirty="0" smtClean="0">
                <a:solidFill>
                  <a:schemeClr val="tx1"/>
                </a:solidFill>
              </a:rPr>
              <a:t>M:</a:t>
            </a:r>
            <a:r>
              <a:rPr lang="en-GB" i="1" dirty="0" smtClean="0">
                <a:solidFill>
                  <a:schemeClr val="tx1"/>
                </a:solidFill>
              </a:rPr>
              <a:t>A challenge, on my life</a:t>
            </a:r>
            <a:endParaRPr lang="en-GB" i="1" dirty="0">
              <a:solidFill>
                <a:schemeClr val="tx1"/>
              </a:solidFill>
            </a:endParaRPr>
          </a:p>
        </p:txBody>
      </p:sp>
      <p:cxnSp>
        <p:nvCxnSpPr>
          <p:cNvPr id="12" name="Straight Arrow Connector 11"/>
          <p:cNvCxnSpPr/>
          <p:nvPr/>
        </p:nvCxnSpPr>
        <p:spPr>
          <a:xfrm>
            <a:off x="1003070" y="2660713"/>
            <a:ext cx="332510" cy="26164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4193536" y="953037"/>
            <a:ext cx="4161242" cy="164256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smtClean="0">
                <a:solidFill>
                  <a:sysClr val="windowText" lastClr="000000"/>
                </a:solidFill>
              </a:rPr>
              <a:t>THEME: CONFLICT -  the scene opens with the news that Tybalt has challenged Romeo to a duel. This reminds the audience how dangerous Romeo’s actions are. </a:t>
            </a:r>
            <a:r>
              <a:rPr lang="en-GB" b="1" dirty="0" smtClean="0">
                <a:solidFill>
                  <a:sysClr val="windowText" lastClr="000000"/>
                </a:solidFill>
              </a:rPr>
              <a:t>WHY DOES SHAKESPEARE DO THIS?</a:t>
            </a:r>
            <a:endParaRPr lang="en-GB" b="1" dirty="0">
              <a:solidFill>
                <a:sysClr val="windowText" lastClr="000000"/>
              </a:solidFill>
            </a:endParaRPr>
          </a:p>
        </p:txBody>
      </p:sp>
      <p:cxnSp>
        <p:nvCxnSpPr>
          <p:cNvPr id="14" name="Straight Arrow Connector 13"/>
          <p:cNvCxnSpPr/>
          <p:nvPr/>
        </p:nvCxnSpPr>
        <p:spPr>
          <a:xfrm>
            <a:off x="3861026" y="1512676"/>
            <a:ext cx="332510" cy="26164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4193536" y="2854036"/>
            <a:ext cx="3911373" cy="242454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smtClean="0">
                <a:solidFill>
                  <a:sysClr val="windowText" lastClr="000000"/>
                </a:solidFill>
              </a:rPr>
              <a:t>There is lots of comical word play in this  scene – to CONTRAST the SERIOUSNESS of the previous scenes to provide the audience with light relief.</a:t>
            </a:r>
            <a:endParaRPr lang="en-GB" dirty="0">
              <a:solidFill>
                <a:sysClr val="windowText" lastClr="000000"/>
              </a:solidFill>
            </a:endParaRPr>
          </a:p>
        </p:txBody>
      </p:sp>
      <p:cxnSp>
        <p:nvCxnSpPr>
          <p:cNvPr id="16" name="Straight Arrow Connector 15"/>
          <p:cNvCxnSpPr/>
          <p:nvPr/>
        </p:nvCxnSpPr>
        <p:spPr>
          <a:xfrm>
            <a:off x="3810000" y="2592394"/>
            <a:ext cx="775855" cy="83660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rot="16200000">
            <a:off x="-3047230" y="3075056"/>
            <a:ext cx="6858002" cy="707886"/>
          </a:xfrm>
          <a:prstGeom prst="rect">
            <a:avLst/>
          </a:prstGeom>
          <a:solidFill>
            <a:srgbClr val="FD33B5"/>
          </a:solidFill>
        </p:spPr>
        <p:txBody>
          <a:bodyPr wrap="square" rtlCol="0">
            <a:spAutoFit/>
          </a:bodyPr>
          <a:lstStyle/>
          <a:p>
            <a:pPr algn="ctr"/>
            <a:r>
              <a:rPr lang="en-GB" sz="4000" b="1" dirty="0" smtClean="0">
                <a:latin typeface="Century Gothic" panose="020B0502020202020204" pitchFamily="34" charset="0"/>
              </a:rPr>
              <a:t>Consolidating learning</a:t>
            </a:r>
            <a:endParaRPr lang="en-GB" sz="4000" b="1" dirty="0">
              <a:latin typeface="Century Gothic" panose="020B0502020202020204" pitchFamily="34" charset="0"/>
            </a:endParaRPr>
          </a:p>
        </p:txBody>
      </p:sp>
    </p:spTree>
    <p:extLst>
      <p:ext uri="{BB962C8B-B14F-4D97-AF65-F5344CB8AC3E}">
        <p14:creationId xmlns:p14="http://schemas.microsoft.com/office/powerpoint/2010/main" val="53865961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604</TotalTime>
  <Words>1483</Words>
  <Application>Microsoft Office PowerPoint</Application>
  <PresentationFormat>Custom</PresentationFormat>
  <Paragraphs>157</Paragraphs>
  <Slides>13</Slides>
  <Notes>11</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PowerPoint Presentation</vt:lpstr>
      <vt:lpstr>PowerPoint Presentation</vt:lpstr>
      <vt:lpstr>Read the keywords and match their definition: Write them in your books</vt:lpstr>
      <vt:lpstr>Read the keywords and match their definition: Write them in your books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St. Bede's Voluntary Catholic Academy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 Weatherhead</dc:creator>
  <cp:lastModifiedBy>Deb</cp:lastModifiedBy>
  <cp:revision>101</cp:revision>
  <dcterms:created xsi:type="dcterms:W3CDTF">2020-03-23T09:40:11Z</dcterms:created>
  <dcterms:modified xsi:type="dcterms:W3CDTF">2020-03-26T10:34:04Z</dcterms:modified>
</cp:coreProperties>
</file>