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3" r:id="rId4"/>
    <p:sldId id="264" r:id="rId5"/>
    <p:sldId id="259" r:id="rId6"/>
    <p:sldId id="260" r:id="rId7"/>
    <p:sldId id="261" r:id="rId8"/>
    <p:sldId id="262"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9972D2-2A7A-40C2-ACA5-A60F1F9261D1}" type="datetimeFigureOut">
              <a:rPr lang="en-GB" smtClean="0"/>
              <a:t>12/11/2020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0840-8D09-4962-9E03-507D84C4AB33}" type="slidenum">
              <a:rPr lang="en-GB" smtClean="0"/>
              <a:t>‹#›</a:t>
            </a:fld>
            <a:endParaRPr lang="en-GB"/>
          </a:p>
        </p:txBody>
      </p:sp>
    </p:spTree>
    <p:extLst>
      <p:ext uri="{BB962C8B-B14F-4D97-AF65-F5344CB8AC3E}">
        <p14:creationId xmlns:p14="http://schemas.microsoft.com/office/powerpoint/2010/main" val="43644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7CC95F-B8AA-4298-9491-31C7DE205B76}"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3316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Annotate with students</a:t>
            </a:r>
            <a:endParaRPr lang="en-GB" dirty="0"/>
          </a:p>
        </p:txBody>
      </p:sp>
      <p:sp>
        <p:nvSpPr>
          <p:cNvPr id="4" name="Slide Number Placeholder 3"/>
          <p:cNvSpPr>
            <a:spLocks noGrp="1"/>
          </p:cNvSpPr>
          <p:nvPr>
            <p:ph type="sldNum" sz="quarter" idx="10"/>
          </p:nvPr>
        </p:nvSpPr>
        <p:spPr/>
        <p:txBody>
          <a:bodyPr/>
          <a:lstStyle/>
          <a:p>
            <a:fld id="{B3D30840-8D09-4962-9E03-507D84C4AB33}" type="slidenum">
              <a:rPr lang="en-GB" smtClean="0"/>
              <a:t>6</a:t>
            </a:fld>
            <a:endParaRPr lang="en-GB"/>
          </a:p>
        </p:txBody>
      </p:sp>
    </p:spTree>
    <p:extLst>
      <p:ext uri="{BB962C8B-B14F-4D97-AF65-F5344CB8AC3E}">
        <p14:creationId xmlns:p14="http://schemas.microsoft.com/office/powerpoint/2010/main" val="64153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Reiterate the use of PEA for their response. Ask students to write about the contrast of characters First Paragraph about Macbeth and then</a:t>
            </a:r>
            <a:r>
              <a:rPr lang="en-GB" baseline="0" dirty="0" smtClean="0"/>
              <a:t> about LM.</a:t>
            </a:r>
            <a:endParaRPr lang="en-GB" dirty="0"/>
          </a:p>
        </p:txBody>
      </p:sp>
      <p:sp>
        <p:nvSpPr>
          <p:cNvPr id="4" name="Slide Number Placeholder 3"/>
          <p:cNvSpPr>
            <a:spLocks noGrp="1"/>
          </p:cNvSpPr>
          <p:nvPr>
            <p:ph type="sldNum" sz="quarter" idx="10"/>
          </p:nvPr>
        </p:nvSpPr>
        <p:spPr/>
        <p:txBody>
          <a:bodyPr/>
          <a:lstStyle/>
          <a:p>
            <a:fld id="{B3D30840-8D09-4962-9E03-507D84C4AB33}" type="slidenum">
              <a:rPr lang="en-GB" smtClean="0"/>
              <a:t>7</a:t>
            </a:fld>
            <a:endParaRPr lang="en-GB"/>
          </a:p>
        </p:txBody>
      </p:sp>
    </p:spTree>
    <p:extLst>
      <p:ext uri="{BB962C8B-B14F-4D97-AF65-F5344CB8AC3E}">
        <p14:creationId xmlns:p14="http://schemas.microsoft.com/office/powerpoint/2010/main" val="212782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Resources: Printable slide for students</a:t>
            </a:r>
          </a:p>
          <a:p>
            <a:endParaRPr lang="en-GB" dirty="0"/>
          </a:p>
        </p:txBody>
      </p:sp>
      <p:sp>
        <p:nvSpPr>
          <p:cNvPr id="4" name="Slide Number Placeholder 3"/>
          <p:cNvSpPr>
            <a:spLocks noGrp="1"/>
          </p:cNvSpPr>
          <p:nvPr>
            <p:ph type="sldNum" sz="quarter" idx="10"/>
          </p:nvPr>
        </p:nvSpPr>
        <p:spPr/>
        <p:txBody>
          <a:bodyPr/>
          <a:lstStyle/>
          <a:p>
            <a:fld id="{B3D30840-8D09-4962-9E03-507D84C4AB33}" type="slidenum">
              <a:rPr lang="en-GB" smtClean="0"/>
              <a:t>10</a:t>
            </a:fld>
            <a:endParaRPr lang="en-GB"/>
          </a:p>
        </p:txBody>
      </p:sp>
    </p:spTree>
    <p:extLst>
      <p:ext uri="{BB962C8B-B14F-4D97-AF65-F5344CB8AC3E}">
        <p14:creationId xmlns:p14="http://schemas.microsoft.com/office/powerpoint/2010/main" val="278194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C7C9DB-03B9-4634-A8D9-4D3C0D47CA80}"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108179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7C9DB-03B9-4634-A8D9-4D3C0D47CA80}"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188075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7C9DB-03B9-4634-A8D9-4D3C0D47CA80}"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179855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C7C9DB-03B9-4634-A8D9-4D3C0D47CA80}"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28803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7C9DB-03B9-4634-A8D9-4D3C0D47CA80}"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202540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C7C9DB-03B9-4634-A8D9-4D3C0D47CA80}"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58177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C7C9DB-03B9-4634-A8D9-4D3C0D47CA80}"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232099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C7C9DB-03B9-4634-A8D9-4D3C0D47CA80}"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314546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7C9DB-03B9-4634-A8D9-4D3C0D47CA80}"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252141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7C9DB-03B9-4634-A8D9-4D3C0D47CA80}"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138191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7C9DB-03B9-4634-A8D9-4D3C0D47CA80}"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2D9B47-B082-4C61-8872-02AE9EF5D14D}" type="slidenum">
              <a:rPr lang="en-GB" smtClean="0"/>
              <a:t>‹#›</a:t>
            </a:fld>
            <a:endParaRPr lang="en-GB"/>
          </a:p>
        </p:txBody>
      </p:sp>
    </p:spTree>
    <p:extLst>
      <p:ext uri="{BB962C8B-B14F-4D97-AF65-F5344CB8AC3E}">
        <p14:creationId xmlns:p14="http://schemas.microsoft.com/office/powerpoint/2010/main" val="370211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7C9DB-03B9-4634-A8D9-4D3C0D47CA80}" type="datetimeFigureOut">
              <a:rPr lang="en-GB" smtClean="0"/>
              <a:t>12/11/2020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D9B47-B082-4C61-8872-02AE9EF5D14D}" type="slidenum">
              <a:rPr lang="en-GB" smtClean="0"/>
              <a:t>‹#›</a:t>
            </a:fld>
            <a:endParaRPr lang="en-GB"/>
          </a:p>
        </p:txBody>
      </p:sp>
    </p:spTree>
    <p:extLst>
      <p:ext uri="{BB962C8B-B14F-4D97-AF65-F5344CB8AC3E}">
        <p14:creationId xmlns:p14="http://schemas.microsoft.com/office/powerpoint/2010/main" val="181488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pensourceshakespeare.org/views/plays/characters/charlines.php?CharID=ladymacbeth&amp;WorkID=macbeth"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opensourceshakespeare.org/views/plays/characters/charlines.php?CharID=macbeth&amp;WorkID=macbet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pensourceshakespeare.org/views/plays/characters/charlines.php?CharID=ladymacbeth&amp;WorkID=macbeth"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opensourceshakespeare.org/views/plays/characters/charlines.php?CharID=macbeth&amp;WorkID=macbet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988"/>
            <a:ext cx="8460432" cy="686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3707904" y="3284984"/>
            <a:ext cx="5320680" cy="3312368"/>
          </a:xfrm>
          <a:solidFill>
            <a:schemeClr val="bg1">
              <a:lumMod val="75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a:r>
              <a:rPr lang="en-GB" sz="4000" b="1" dirty="0" smtClean="0">
                <a:solidFill>
                  <a:schemeClr val="tx1"/>
                </a:solidFill>
              </a:rPr>
              <a:t>LO: To explore how Macbeth and Lady Macbeth deal with King Duncan’s murder.</a:t>
            </a:r>
          </a:p>
          <a:p>
            <a:pPr algn="l"/>
            <a:r>
              <a:rPr lang="en-GB" sz="4000" b="1" dirty="0" smtClean="0">
                <a:solidFill>
                  <a:schemeClr val="tx1"/>
                </a:solidFill>
              </a:rPr>
              <a:t>ST: I can explore techniques used by Shakespeare.</a:t>
            </a:r>
          </a:p>
        </p:txBody>
      </p:sp>
      <p:sp>
        <p:nvSpPr>
          <p:cNvPr id="2" name="Rounded Rectangular Callout 1"/>
          <p:cNvSpPr/>
          <p:nvPr/>
        </p:nvSpPr>
        <p:spPr>
          <a:xfrm>
            <a:off x="971600" y="332656"/>
            <a:ext cx="1872208" cy="1080120"/>
          </a:xfrm>
          <a:prstGeom prst="wedgeRoundRectCallout">
            <a:avLst>
              <a:gd name="adj1" fmla="val 63149"/>
              <a:gd name="adj2" fmla="val 7592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solidFill>
                  <a:prstClr val="black"/>
                </a:solidFill>
              </a:rPr>
              <a:t>Key words:</a:t>
            </a:r>
          </a:p>
          <a:p>
            <a:pPr algn="ctr"/>
            <a:r>
              <a:rPr lang="en-GB" sz="2400" b="1" dirty="0">
                <a:solidFill>
                  <a:prstClr val="black"/>
                </a:solidFill>
              </a:rPr>
              <a:t>Regicide</a:t>
            </a:r>
          </a:p>
          <a:p>
            <a:pPr algn="ctr"/>
            <a:r>
              <a:rPr lang="en-GB" sz="2400" b="1" dirty="0">
                <a:solidFill>
                  <a:prstClr val="black"/>
                </a:solidFill>
              </a:rPr>
              <a:t>Tension</a:t>
            </a:r>
          </a:p>
        </p:txBody>
      </p:sp>
      <p:sp>
        <p:nvSpPr>
          <p:cNvPr id="5" name="Rectangle 4"/>
          <p:cNvSpPr/>
          <p:nvPr/>
        </p:nvSpPr>
        <p:spPr>
          <a:xfrm>
            <a:off x="0" y="0"/>
            <a:ext cx="68356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400" dirty="0" smtClean="0"/>
              <a:t>Learning content</a:t>
            </a:r>
            <a:endParaRPr lang="en-GB" sz="4400" dirty="0"/>
          </a:p>
        </p:txBody>
      </p:sp>
    </p:spTree>
    <p:extLst>
      <p:ext uri="{BB962C8B-B14F-4D97-AF65-F5344CB8AC3E}">
        <p14:creationId xmlns:p14="http://schemas.microsoft.com/office/powerpoint/2010/main" val="130670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86424" cy="340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424" y="-1"/>
            <a:ext cx="4516680" cy="340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9171"/>
            <a:ext cx="4586424" cy="340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424" y="3408829"/>
            <a:ext cx="4586424" cy="340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4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460432" cy="1417638"/>
          </a:xfrm>
          <a:solidFill>
            <a:schemeClr val="bg1">
              <a:lumMod val="85000"/>
            </a:schemeClr>
          </a:solidFill>
        </p:spPr>
        <p:txBody>
          <a:bodyPr>
            <a:normAutofit/>
          </a:bodyPr>
          <a:lstStyle/>
          <a:p>
            <a:r>
              <a:rPr lang="en-GB" sz="3600" dirty="0" smtClean="0"/>
              <a:t>Starter: Make a connection between the images below and what we have read.</a:t>
            </a:r>
            <a:endParaRPr lang="en-GB" sz="3600" dirty="0"/>
          </a:p>
        </p:txBody>
      </p:sp>
      <p:pic>
        <p:nvPicPr>
          <p:cNvPr id="4" name="Content Placeholder 3"/>
          <p:cNvPicPr>
            <a:picLocks noGrp="1" noChangeAspect="1"/>
          </p:cNvPicPr>
          <p:nvPr>
            <p:ph idx="1"/>
          </p:nvPr>
        </p:nvPicPr>
        <p:blipFill>
          <a:blip r:embed="rId2"/>
          <a:stretch>
            <a:fillRect/>
          </a:stretch>
        </p:blipFill>
        <p:spPr>
          <a:xfrm rot="382575">
            <a:off x="772227" y="1669038"/>
            <a:ext cx="2628900" cy="1743075"/>
          </a:xfrm>
          <a:prstGeom prst="rect">
            <a:avLst/>
          </a:prstGeom>
        </p:spPr>
      </p:pic>
      <p:pic>
        <p:nvPicPr>
          <p:cNvPr id="5" name="Picture 4"/>
          <p:cNvPicPr>
            <a:picLocks noChangeAspect="1"/>
          </p:cNvPicPr>
          <p:nvPr/>
        </p:nvPicPr>
        <p:blipFill>
          <a:blip r:embed="rId3"/>
          <a:stretch>
            <a:fillRect/>
          </a:stretch>
        </p:blipFill>
        <p:spPr>
          <a:xfrm rot="21309213">
            <a:off x="790682" y="4039465"/>
            <a:ext cx="1752600" cy="2609850"/>
          </a:xfrm>
          <a:prstGeom prst="rect">
            <a:avLst/>
          </a:prstGeom>
        </p:spPr>
      </p:pic>
      <p:pic>
        <p:nvPicPr>
          <p:cNvPr id="6" name="Picture 5"/>
          <p:cNvPicPr>
            <a:picLocks noChangeAspect="1"/>
          </p:cNvPicPr>
          <p:nvPr/>
        </p:nvPicPr>
        <p:blipFill>
          <a:blip r:embed="rId4"/>
          <a:stretch>
            <a:fillRect/>
          </a:stretch>
        </p:blipFill>
        <p:spPr>
          <a:xfrm rot="21360552">
            <a:off x="3786547" y="1469014"/>
            <a:ext cx="2143125" cy="2143125"/>
          </a:xfrm>
          <a:prstGeom prst="rect">
            <a:avLst/>
          </a:prstGeom>
        </p:spPr>
      </p:pic>
      <p:pic>
        <p:nvPicPr>
          <p:cNvPr id="7" name="Picture 6"/>
          <p:cNvPicPr>
            <a:picLocks noChangeAspect="1"/>
          </p:cNvPicPr>
          <p:nvPr/>
        </p:nvPicPr>
        <p:blipFill>
          <a:blip r:embed="rId5"/>
          <a:stretch>
            <a:fillRect/>
          </a:stretch>
        </p:blipFill>
        <p:spPr>
          <a:xfrm rot="405711">
            <a:off x="2404881" y="3895923"/>
            <a:ext cx="2619375" cy="1743075"/>
          </a:xfrm>
          <a:prstGeom prst="rect">
            <a:avLst/>
          </a:prstGeom>
        </p:spPr>
      </p:pic>
      <p:pic>
        <p:nvPicPr>
          <p:cNvPr id="8" name="Picture 7"/>
          <p:cNvPicPr>
            <a:picLocks noChangeAspect="1"/>
          </p:cNvPicPr>
          <p:nvPr/>
        </p:nvPicPr>
        <p:blipFill>
          <a:blip r:embed="rId6"/>
          <a:stretch>
            <a:fillRect/>
          </a:stretch>
        </p:blipFill>
        <p:spPr>
          <a:xfrm rot="464315">
            <a:off x="5067939" y="3839923"/>
            <a:ext cx="2000250" cy="2286000"/>
          </a:xfrm>
          <a:prstGeom prst="rect">
            <a:avLst/>
          </a:prstGeom>
        </p:spPr>
      </p:pic>
      <p:pic>
        <p:nvPicPr>
          <p:cNvPr id="9" name="Picture 8"/>
          <p:cNvPicPr>
            <a:picLocks noChangeAspect="1"/>
          </p:cNvPicPr>
          <p:nvPr/>
        </p:nvPicPr>
        <p:blipFill>
          <a:blip r:embed="rId7"/>
          <a:stretch>
            <a:fillRect/>
          </a:stretch>
        </p:blipFill>
        <p:spPr>
          <a:xfrm rot="20772772">
            <a:off x="6354660" y="1541048"/>
            <a:ext cx="2619375" cy="1743075"/>
          </a:xfrm>
          <a:prstGeom prst="rect">
            <a:avLst/>
          </a:prstGeom>
        </p:spPr>
      </p:pic>
      <p:pic>
        <p:nvPicPr>
          <p:cNvPr id="10" name="Picture 9"/>
          <p:cNvPicPr>
            <a:picLocks noChangeAspect="1"/>
          </p:cNvPicPr>
          <p:nvPr/>
        </p:nvPicPr>
        <p:blipFill>
          <a:blip r:embed="rId8"/>
          <a:stretch>
            <a:fillRect/>
          </a:stretch>
        </p:blipFill>
        <p:spPr>
          <a:xfrm>
            <a:off x="7241590" y="3605411"/>
            <a:ext cx="1971675" cy="2324100"/>
          </a:xfrm>
          <a:prstGeom prst="rect">
            <a:avLst/>
          </a:prstGeom>
        </p:spPr>
      </p:pic>
      <p:sp>
        <p:nvSpPr>
          <p:cNvPr id="11" name="Rectangle 10"/>
          <p:cNvSpPr/>
          <p:nvPr/>
        </p:nvSpPr>
        <p:spPr>
          <a:xfrm>
            <a:off x="0" y="0"/>
            <a:ext cx="68356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400" dirty="0" smtClean="0"/>
              <a:t>DO NOW!</a:t>
            </a:r>
            <a:endParaRPr lang="en-GB" sz="4400" dirty="0"/>
          </a:p>
        </p:txBody>
      </p:sp>
    </p:spTree>
    <p:extLst>
      <p:ext uri="{BB962C8B-B14F-4D97-AF65-F5344CB8AC3E}">
        <p14:creationId xmlns:p14="http://schemas.microsoft.com/office/powerpoint/2010/main" val="330375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30801" y="0"/>
            <a:ext cx="91757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5029" y="0"/>
            <a:ext cx="8229600" cy="1143000"/>
          </a:xfrm>
        </p:spPr>
        <p:txBody>
          <a:bodyPr/>
          <a:lstStyle/>
          <a:p>
            <a:r>
              <a:rPr lang="en-GB" dirty="0" smtClean="0"/>
              <a:t>Match the word to the definition.</a:t>
            </a:r>
            <a:endParaRPr lang="en-GB" dirty="0"/>
          </a:p>
        </p:txBody>
      </p:sp>
      <p:sp>
        <p:nvSpPr>
          <p:cNvPr id="3" name="Content Placeholder 2"/>
          <p:cNvSpPr>
            <a:spLocks noGrp="1"/>
          </p:cNvSpPr>
          <p:nvPr>
            <p:ph idx="1"/>
          </p:nvPr>
        </p:nvSpPr>
        <p:spPr>
          <a:xfrm>
            <a:off x="786555" y="908720"/>
            <a:ext cx="8388424" cy="3672408"/>
          </a:xfrm>
        </p:spPr>
        <p:txBody>
          <a:bodyPr>
            <a:noAutofit/>
          </a:bodyPr>
          <a:lstStyle/>
          <a:p>
            <a:r>
              <a:rPr lang="en-GB" sz="2800" b="1" dirty="0">
                <a:solidFill>
                  <a:schemeClr val="tx1"/>
                </a:solidFill>
              </a:rPr>
              <a:t>_____________ </a:t>
            </a:r>
            <a:r>
              <a:rPr lang="en-GB" sz="2800" b="1" dirty="0" smtClean="0">
                <a:solidFill>
                  <a:schemeClr val="tx1"/>
                </a:solidFill>
              </a:rPr>
              <a:t>a person who sees an event, typically a crime or accident, take place. </a:t>
            </a:r>
          </a:p>
          <a:p>
            <a:r>
              <a:rPr lang="en-GB" sz="2800" b="1" dirty="0">
                <a:solidFill>
                  <a:schemeClr val="tx1"/>
                </a:solidFill>
              </a:rPr>
              <a:t>_________ </a:t>
            </a:r>
            <a:r>
              <a:rPr lang="en-GB" sz="2800" b="1" dirty="0" smtClean="0">
                <a:solidFill>
                  <a:schemeClr val="tx1"/>
                </a:solidFill>
              </a:rPr>
              <a:t> the action or practice of deceiving someone by concealing or misrepresenting the truth.</a:t>
            </a:r>
          </a:p>
          <a:p>
            <a:r>
              <a:rPr lang="en-GB" sz="2800" b="1" dirty="0" smtClean="0"/>
              <a:t>_____</a:t>
            </a:r>
            <a:r>
              <a:rPr lang="en-GB" sz="2800" b="1" dirty="0" smtClean="0">
                <a:solidFill>
                  <a:schemeClr val="tx1"/>
                </a:solidFill>
              </a:rPr>
              <a:t>_____ having or showing skill in achieving one's ends by deceit or evasion.</a:t>
            </a:r>
          </a:p>
          <a:p>
            <a:r>
              <a:rPr lang="en-GB" sz="2800" b="1" dirty="0" smtClean="0">
                <a:solidFill>
                  <a:schemeClr val="tx1"/>
                </a:solidFill>
              </a:rPr>
              <a:t>____________  the power to influence or direct people's behaviour or the course of events.</a:t>
            </a:r>
            <a:endParaRPr lang="en-GB" sz="2800" b="1" dirty="0">
              <a:solidFill>
                <a:schemeClr val="tx1"/>
              </a:solidFill>
            </a:endParaRPr>
          </a:p>
        </p:txBody>
      </p:sp>
      <p:sp>
        <p:nvSpPr>
          <p:cNvPr id="4" name="Rectangle 3"/>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a:solidFill>
                  <a:prstClr val="white"/>
                </a:solidFill>
              </a:rPr>
              <a:t>Unlocking vocabulary</a:t>
            </a:r>
          </a:p>
        </p:txBody>
      </p:sp>
      <p:sp>
        <p:nvSpPr>
          <p:cNvPr id="5" name="Rounded Rectangle 4"/>
          <p:cNvSpPr/>
          <p:nvPr/>
        </p:nvSpPr>
        <p:spPr>
          <a:xfrm>
            <a:off x="1331640" y="4941168"/>
            <a:ext cx="7416824" cy="15841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800" dirty="0" smtClean="0">
                <a:solidFill>
                  <a:prstClr val="white"/>
                </a:solidFill>
              </a:rPr>
              <a:t>Control      Cunning</a:t>
            </a:r>
            <a:endParaRPr lang="en-GB" sz="4800" dirty="0">
              <a:solidFill>
                <a:prstClr val="white"/>
              </a:solidFill>
            </a:endParaRPr>
          </a:p>
          <a:p>
            <a:pPr algn="ctr"/>
            <a:r>
              <a:rPr lang="en-GB" sz="4800" dirty="0" smtClean="0">
                <a:solidFill>
                  <a:prstClr val="white"/>
                </a:solidFill>
              </a:rPr>
              <a:t>Deceit     Witness</a:t>
            </a:r>
            <a:endParaRPr lang="en-GB" sz="4800" dirty="0">
              <a:solidFill>
                <a:prstClr val="white"/>
              </a:solidFill>
            </a:endParaRPr>
          </a:p>
        </p:txBody>
      </p:sp>
    </p:spTree>
    <p:extLst>
      <p:ext uri="{BB962C8B-B14F-4D97-AF65-F5344CB8AC3E}">
        <p14:creationId xmlns:p14="http://schemas.microsoft.com/office/powerpoint/2010/main" val="286878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9050" y="-6350"/>
            <a:ext cx="91821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116632"/>
            <a:ext cx="7715200" cy="1143000"/>
          </a:xfrm>
        </p:spPr>
        <p:txBody>
          <a:bodyPr>
            <a:normAutofit fontScale="90000"/>
          </a:bodyPr>
          <a:lstStyle/>
          <a:p>
            <a:r>
              <a:rPr lang="en-GB" dirty="0" smtClean="0"/>
              <a:t>Answers! Please give yourself a tick </a:t>
            </a:r>
            <a:endParaRPr lang="en-GB" dirty="0"/>
          </a:p>
        </p:txBody>
      </p:sp>
      <p:sp>
        <p:nvSpPr>
          <p:cNvPr id="4" name="Rectangle 3"/>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a:solidFill>
                  <a:prstClr val="white"/>
                </a:solidFill>
              </a:rPr>
              <a:t>Unlocking vocabulary</a:t>
            </a:r>
          </a:p>
        </p:txBody>
      </p:sp>
      <p:pic>
        <p:nvPicPr>
          <p:cNvPr id="1026" name="Picture 2" descr="C:\Users\Deb\AppData\Local\Microsoft\Windows\Temporary Internet Files\Content.IE5\P66F28V0\Kliponious-green-ti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0688"/>
            <a:ext cx="1152128" cy="10087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788659" y="1651474"/>
            <a:ext cx="8388424" cy="3672408"/>
          </a:xfrm>
        </p:spPr>
        <p:txBody>
          <a:bodyPr>
            <a:noAutofit/>
          </a:bodyPr>
          <a:lstStyle/>
          <a:p>
            <a:r>
              <a:rPr lang="en-GB" b="1" u="sng" dirty="0" smtClean="0">
                <a:solidFill>
                  <a:srgbClr val="00B050"/>
                </a:solidFill>
              </a:rPr>
              <a:t>Witness</a:t>
            </a:r>
            <a:r>
              <a:rPr lang="en-GB" b="1" dirty="0" smtClean="0">
                <a:solidFill>
                  <a:schemeClr val="tx1"/>
                </a:solidFill>
              </a:rPr>
              <a:t> a person who sees an event, typically a crime or accident, take place. </a:t>
            </a:r>
          </a:p>
          <a:p>
            <a:r>
              <a:rPr lang="en-GB" b="1" u="sng" dirty="0" smtClean="0">
                <a:solidFill>
                  <a:srgbClr val="00B050"/>
                </a:solidFill>
              </a:rPr>
              <a:t>Deceit</a:t>
            </a:r>
            <a:r>
              <a:rPr lang="en-GB" b="1" dirty="0" smtClean="0">
                <a:solidFill>
                  <a:schemeClr val="tx1"/>
                </a:solidFill>
              </a:rPr>
              <a:t>  the action or practice of deceiving someone by concealing or misrepresenting the truth.</a:t>
            </a:r>
          </a:p>
          <a:p>
            <a:r>
              <a:rPr lang="en-GB" b="1" u="sng" dirty="0" smtClean="0">
                <a:solidFill>
                  <a:srgbClr val="00B050"/>
                </a:solidFill>
              </a:rPr>
              <a:t>Cunning</a:t>
            </a:r>
            <a:r>
              <a:rPr lang="en-GB" b="1" dirty="0" smtClean="0">
                <a:solidFill>
                  <a:schemeClr val="tx1"/>
                </a:solidFill>
              </a:rPr>
              <a:t> having or showing skill in achieving one's ends by deceit or evasion.</a:t>
            </a:r>
          </a:p>
          <a:p>
            <a:r>
              <a:rPr lang="en-GB" b="1" u="sng" dirty="0" smtClean="0">
                <a:solidFill>
                  <a:srgbClr val="00B050"/>
                </a:solidFill>
              </a:rPr>
              <a:t>Control</a:t>
            </a:r>
            <a:r>
              <a:rPr lang="en-GB" b="1" dirty="0" smtClean="0">
                <a:solidFill>
                  <a:schemeClr val="tx1"/>
                </a:solidFill>
              </a:rPr>
              <a:t> the power to influence or direct people's behaviour or the course of events.</a:t>
            </a:r>
            <a:endParaRPr lang="en-GB" b="1" dirty="0">
              <a:solidFill>
                <a:schemeClr val="tx1"/>
              </a:solidFill>
            </a:endParaRPr>
          </a:p>
        </p:txBody>
      </p:sp>
    </p:spTree>
    <p:extLst>
      <p:ext uri="{BB962C8B-B14F-4D97-AF65-F5344CB8AC3E}">
        <p14:creationId xmlns:p14="http://schemas.microsoft.com/office/powerpoint/2010/main" val="34316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a:solidFill>
            <a:schemeClr val="bg1">
              <a:lumMod val="85000"/>
            </a:schemeClr>
          </a:solidFill>
        </p:spPr>
        <p:txBody>
          <a:bodyPr/>
          <a:lstStyle/>
          <a:p>
            <a:pPr algn="ctr"/>
            <a:r>
              <a:rPr lang="en-GB" dirty="0" smtClean="0"/>
              <a:t>Context Question</a:t>
            </a:r>
            <a:endParaRPr lang="en-GB" dirty="0"/>
          </a:p>
        </p:txBody>
      </p:sp>
      <p:sp>
        <p:nvSpPr>
          <p:cNvPr id="3" name="Content Placeholder 2"/>
          <p:cNvSpPr>
            <a:spLocks noGrp="1"/>
          </p:cNvSpPr>
          <p:nvPr>
            <p:ph idx="1"/>
          </p:nvPr>
        </p:nvSpPr>
        <p:spPr>
          <a:xfrm>
            <a:off x="837931" y="1528860"/>
            <a:ext cx="4536504" cy="1869833"/>
          </a:xfrm>
        </p:spPr>
        <p:txBody>
          <a:bodyPr>
            <a:normAutofit/>
          </a:bodyPr>
          <a:lstStyle/>
          <a:p>
            <a:pPr marL="118872" indent="0" algn="just">
              <a:buNone/>
            </a:pPr>
            <a:r>
              <a:rPr lang="en-GB" sz="2800" dirty="0" smtClean="0"/>
              <a:t>Annotate the extract with at least </a:t>
            </a:r>
            <a:r>
              <a:rPr lang="en-GB" sz="2800" b="1" i="1" dirty="0" smtClean="0"/>
              <a:t>five ideas </a:t>
            </a:r>
            <a:r>
              <a:rPr lang="en-GB" sz="2800" dirty="0" smtClean="0"/>
              <a:t>about the characters at this point. </a:t>
            </a:r>
            <a:endParaRPr lang="en-GB" sz="2800" dirty="0"/>
          </a:p>
        </p:txBody>
      </p:sp>
      <p:sp>
        <p:nvSpPr>
          <p:cNvPr id="4" name="Content Placeholder 2"/>
          <p:cNvSpPr txBox="1">
            <a:spLocks/>
          </p:cNvSpPr>
          <p:nvPr/>
        </p:nvSpPr>
        <p:spPr>
          <a:xfrm>
            <a:off x="809687" y="2968469"/>
            <a:ext cx="4536504" cy="934916"/>
          </a:xfrm>
          <a:prstGeom prst="rect">
            <a:avLst/>
          </a:prstGeom>
          <a:ln w="28575">
            <a:solidFill>
              <a:schemeClr val="accent2">
                <a:lumMod val="75000"/>
              </a:schemeClr>
            </a:solidFill>
          </a:ln>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just">
              <a:buClr>
                <a:srgbClr val="4F81BD"/>
              </a:buClr>
              <a:buFont typeface="Wingdings 2"/>
              <a:buNone/>
            </a:pPr>
            <a:r>
              <a:rPr lang="en-GB" sz="2800" dirty="0" smtClean="0">
                <a:solidFill>
                  <a:prstClr val="black"/>
                </a:solidFill>
              </a:rPr>
              <a:t>Consider who has control and what their concerns are.</a:t>
            </a:r>
            <a:endParaRPr lang="en-GB" sz="2800" dirty="0">
              <a:solidFill>
                <a:prstClr val="black"/>
              </a:solidFill>
            </a:endParaRPr>
          </a:p>
        </p:txBody>
      </p:sp>
      <p:sp>
        <p:nvSpPr>
          <p:cNvPr id="5" name="Content Placeholder 2"/>
          <p:cNvSpPr txBox="1">
            <a:spLocks/>
          </p:cNvSpPr>
          <p:nvPr/>
        </p:nvSpPr>
        <p:spPr>
          <a:xfrm>
            <a:off x="813313" y="4293096"/>
            <a:ext cx="4536504" cy="1296144"/>
          </a:xfrm>
          <a:prstGeom prst="rect">
            <a:avLst/>
          </a:prstGeom>
          <a:ln w="28575">
            <a:solidFill>
              <a:schemeClr val="accent3">
                <a:lumMod val="75000"/>
              </a:schemeClr>
            </a:solidFill>
          </a:ln>
        </p:spPr>
        <p:txBody>
          <a:bodyPr vert="horz" lIns="54864" tIns="91440" rtlCol="0">
            <a:normAutofit fontScale="92500"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just">
              <a:buClr>
                <a:srgbClr val="4F81BD"/>
              </a:buClr>
              <a:buFont typeface="Wingdings 2"/>
              <a:buNone/>
            </a:pPr>
            <a:r>
              <a:rPr lang="en-GB" sz="2800" dirty="0" smtClean="0">
                <a:solidFill>
                  <a:prstClr val="black"/>
                </a:solidFill>
              </a:rPr>
              <a:t>Consider Machiavelli's ideas: who uses cunning and deceit more effectively here?</a:t>
            </a:r>
            <a:endParaRPr lang="en-GB" sz="2800"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43075"/>
            <a:ext cx="3220296" cy="483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smtClean="0"/>
              <a:t>Mastery</a:t>
            </a:r>
            <a:endParaRPr lang="en-GB" sz="4800" dirty="0"/>
          </a:p>
        </p:txBody>
      </p:sp>
    </p:spTree>
    <p:extLst>
      <p:ext uri="{BB962C8B-B14F-4D97-AF65-F5344CB8AC3E}">
        <p14:creationId xmlns:p14="http://schemas.microsoft.com/office/powerpoint/2010/main" val="415592713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67342"/>
            <a:ext cx="4572000" cy="6992684"/>
          </a:xfrm>
          <a:prstGeom prst="rect">
            <a:avLst/>
          </a:prstGeom>
        </p:spPr>
        <p:txBody>
          <a:bodyPr>
            <a:spAutoFit/>
          </a:bodyPr>
          <a:lstStyle/>
          <a:p>
            <a:pPr algn="ctr">
              <a:lnSpc>
                <a:spcPct val="115000"/>
              </a:lnSpc>
            </a:pPr>
            <a:r>
              <a:rPr lang="en-GB" sz="1600" b="1" dirty="0">
                <a:solidFill>
                  <a:srgbClr val="000000"/>
                </a:solidFill>
                <a:ea typeface="Times New Roman" panose="02020603050405020304" pitchFamily="18" charset="0"/>
                <a:cs typeface="Times New Roman" panose="02020603050405020304" pitchFamily="18" charset="0"/>
              </a:rPr>
              <a:t>Context Question: Act 2, Scene 2</a:t>
            </a:r>
            <a:endParaRPr lang="en-GB" sz="1100" dirty="0">
              <a:solidFill>
                <a:prstClr val="black"/>
              </a:solidFill>
              <a:ea typeface="Calibri" panose="020F0502020204030204" pitchFamily="34" charset="0"/>
              <a:cs typeface="Times New Roman" panose="02020603050405020304" pitchFamily="18" charset="0"/>
            </a:endParaRPr>
          </a:p>
          <a:p>
            <a:pPr>
              <a:lnSpc>
                <a:spcPct val="115000"/>
              </a:lnSpc>
            </a:pPr>
            <a:r>
              <a:rPr lang="en-GB" sz="800" b="1" dirty="0">
                <a:solidFill>
                  <a:srgbClr val="000000"/>
                </a:solidFill>
                <a:ea typeface="Times New Roman" panose="02020603050405020304" pitchFamily="18"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algn="ctr">
              <a:lnSpc>
                <a:spcPct val="115000"/>
              </a:lnSpc>
            </a:pPr>
            <a:r>
              <a:rPr lang="en-GB" sz="1600" i="1" dirty="0">
                <a:solidFill>
                  <a:srgbClr val="000000"/>
                </a:solidFill>
                <a:ea typeface="Times New Roman" panose="02020603050405020304" pitchFamily="18" charset="0"/>
                <a:cs typeface="Times New Roman" panose="02020603050405020304" pitchFamily="18" charset="0"/>
              </a:rPr>
              <a:t>What do we learn about the characters in this extract?</a:t>
            </a:r>
            <a:endParaRPr lang="en-GB" sz="1100" dirty="0">
              <a:solidFill>
                <a:prstClr val="black"/>
              </a:solidFill>
              <a:ea typeface="Calibri" panose="020F0502020204030204" pitchFamily="34" charset="0"/>
              <a:cs typeface="Times New Roman" panose="02020603050405020304" pitchFamily="18" charset="0"/>
            </a:endParaRPr>
          </a:p>
          <a:p>
            <a:r>
              <a:rPr lang="en-GB" sz="800" b="1"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rPr>
              <a:t>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But wherefore could not I pronounce 'Amen'?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I had most need of blessing, and 'Amen'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Stuck in my throat.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a:t>
            </a:r>
            <a:r>
              <a:rPr lang="en-GB" sz="1200" b="1" dirty="0">
                <a:solidFill>
                  <a:prstClr val="black"/>
                </a:solidFill>
                <a:ea typeface="Calibri" panose="020F0502020204030204" pitchFamily="34" charset="0"/>
                <a:cs typeface="Times New Roman" panose="02020603050405020304" pitchFamily="18" charset="0"/>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These deeds must not be thought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After these ways; so, it will make us mad.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4"/>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err="1">
                <a:solidFill>
                  <a:prstClr val="black"/>
                </a:solidFill>
                <a:ea typeface="Calibri" panose="020F0502020204030204" pitchFamily="34" charset="0"/>
                <a:cs typeface="Times New Roman" panose="02020603050405020304" pitchFamily="18" charset="0"/>
              </a:rPr>
              <a:t>Methought</a:t>
            </a:r>
            <a:r>
              <a:rPr lang="en-GB" sz="1200" dirty="0">
                <a:solidFill>
                  <a:prstClr val="black"/>
                </a:solidFill>
                <a:ea typeface="Calibri" panose="020F0502020204030204" pitchFamily="34" charset="0"/>
                <a:cs typeface="Times New Roman" panose="02020603050405020304" pitchFamily="18" charset="0"/>
              </a:rPr>
              <a:t> I heard a voice cry 'Sleep no more!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Macbeth does murder sleep', the innocent sleep,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Sleep that knits up the </a:t>
            </a:r>
            <a:r>
              <a:rPr lang="en-GB" sz="1200" dirty="0" err="1">
                <a:solidFill>
                  <a:prstClr val="black"/>
                </a:solidFill>
                <a:ea typeface="Calibri" panose="020F0502020204030204" pitchFamily="34" charset="0"/>
                <a:cs typeface="Times New Roman" panose="02020603050405020304" pitchFamily="18" charset="0"/>
              </a:rPr>
              <a:t>ravell'd</a:t>
            </a:r>
            <a:r>
              <a:rPr lang="en-GB" sz="1200" dirty="0">
                <a:solidFill>
                  <a:prstClr val="black"/>
                </a:solidFill>
                <a:ea typeface="Calibri" panose="020F0502020204030204" pitchFamily="34" charset="0"/>
                <a:cs typeface="Times New Roman" panose="02020603050405020304" pitchFamily="18" charset="0"/>
              </a:rPr>
              <a:t> sleeve of care,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 death of each day's life, sore labour's bath,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Balm of hurt minds, great nature's second course,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Chief nourisher in life's feast,—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What do you mean?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rPr>
              <a:t>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Still it cried 'Sleep no more!' to all the house: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'Glamis hath </a:t>
            </a:r>
            <a:r>
              <a:rPr lang="en-GB" sz="1200" dirty="0" err="1">
                <a:solidFill>
                  <a:prstClr val="black"/>
                </a:solidFill>
                <a:ea typeface="Calibri" panose="020F0502020204030204" pitchFamily="34" charset="0"/>
                <a:cs typeface="Times New Roman" panose="02020603050405020304" pitchFamily="18" charset="0"/>
              </a:rPr>
              <a:t>murder'd</a:t>
            </a:r>
            <a:r>
              <a:rPr lang="en-GB" sz="1200" dirty="0">
                <a:solidFill>
                  <a:prstClr val="black"/>
                </a:solidFill>
                <a:ea typeface="Calibri" panose="020F0502020204030204" pitchFamily="34" charset="0"/>
                <a:cs typeface="Times New Roman" panose="02020603050405020304" pitchFamily="18" charset="0"/>
              </a:rPr>
              <a:t> sleep, and therefore Cawdor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Shall sleep no more; Macbeth shall sleep no more.'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a:t>
            </a:r>
            <a:r>
              <a:rPr lang="en-GB" sz="1200" b="1" dirty="0">
                <a:solidFill>
                  <a:prstClr val="black"/>
                </a:solidFill>
                <a:ea typeface="Calibri" panose="020F0502020204030204" pitchFamily="34" charset="0"/>
                <a:cs typeface="Times New Roman" panose="02020603050405020304" pitchFamily="18" charset="0"/>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Who was it that thus cried? Why, worthy thane,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You do unbend your noble strength, to think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So brainsickly of things. Go get some water,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And wash this filthy witness from your hand.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Why did you bring these daggers from the place?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They must lie there: go carry them; and smear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 sleepy grooms with blood. </a:t>
            </a:r>
            <a:endParaRPr lang="en-GB" sz="1100"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smtClean="0"/>
              <a:t>Mastery</a:t>
            </a:r>
            <a:endParaRPr lang="en-GB" sz="4800" dirty="0"/>
          </a:p>
        </p:txBody>
      </p:sp>
    </p:spTree>
    <p:extLst>
      <p:ext uri="{BB962C8B-B14F-4D97-AF65-F5344CB8AC3E}">
        <p14:creationId xmlns:p14="http://schemas.microsoft.com/office/powerpoint/2010/main" val="527182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smtClean="0"/>
              <a:t>Mastery</a:t>
            </a:r>
            <a:endParaRPr lang="en-GB" sz="4800" dirty="0"/>
          </a:p>
        </p:txBody>
      </p:sp>
      <p:sp>
        <p:nvSpPr>
          <p:cNvPr id="3" name="Rectangle 2"/>
          <p:cNvSpPr/>
          <p:nvPr/>
        </p:nvSpPr>
        <p:spPr>
          <a:xfrm>
            <a:off x="2286000" y="-67342"/>
            <a:ext cx="4572000" cy="6992684"/>
          </a:xfrm>
          <a:prstGeom prst="rect">
            <a:avLst/>
          </a:prstGeom>
        </p:spPr>
        <p:txBody>
          <a:bodyPr>
            <a:spAutoFit/>
          </a:bodyPr>
          <a:lstStyle/>
          <a:p>
            <a:pPr algn="ctr">
              <a:lnSpc>
                <a:spcPct val="115000"/>
              </a:lnSpc>
            </a:pPr>
            <a:r>
              <a:rPr lang="en-GB" sz="1600" b="1" dirty="0">
                <a:solidFill>
                  <a:srgbClr val="000000"/>
                </a:solidFill>
                <a:ea typeface="Times New Roman" panose="02020603050405020304" pitchFamily="18" charset="0"/>
                <a:cs typeface="Times New Roman" panose="02020603050405020304" pitchFamily="18" charset="0"/>
              </a:rPr>
              <a:t>Context Question: Act 2, Scene 2</a:t>
            </a:r>
            <a:endParaRPr lang="en-GB" sz="1100" dirty="0">
              <a:solidFill>
                <a:prstClr val="black"/>
              </a:solidFill>
              <a:ea typeface="Calibri" panose="020F0502020204030204" pitchFamily="34" charset="0"/>
              <a:cs typeface="Times New Roman" panose="02020603050405020304" pitchFamily="18" charset="0"/>
            </a:endParaRPr>
          </a:p>
          <a:p>
            <a:pPr>
              <a:lnSpc>
                <a:spcPct val="115000"/>
              </a:lnSpc>
            </a:pPr>
            <a:r>
              <a:rPr lang="en-GB" sz="800" b="1" dirty="0">
                <a:solidFill>
                  <a:srgbClr val="000000"/>
                </a:solidFill>
                <a:ea typeface="Times New Roman" panose="02020603050405020304" pitchFamily="18"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algn="ctr">
              <a:lnSpc>
                <a:spcPct val="115000"/>
              </a:lnSpc>
            </a:pPr>
            <a:r>
              <a:rPr lang="en-GB" sz="1600" i="1" dirty="0">
                <a:solidFill>
                  <a:srgbClr val="000000"/>
                </a:solidFill>
                <a:ea typeface="Times New Roman" panose="02020603050405020304" pitchFamily="18" charset="0"/>
                <a:cs typeface="Times New Roman" panose="02020603050405020304" pitchFamily="18" charset="0"/>
              </a:rPr>
              <a:t>What do we learn about the characters in this extract?</a:t>
            </a:r>
            <a:endParaRPr lang="en-GB" sz="1100" dirty="0">
              <a:solidFill>
                <a:prstClr val="black"/>
              </a:solidFill>
              <a:ea typeface="Calibri" panose="020F0502020204030204" pitchFamily="34" charset="0"/>
              <a:cs typeface="Times New Roman" panose="02020603050405020304" pitchFamily="18" charset="0"/>
            </a:endParaRPr>
          </a:p>
          <a:p>
            <a:r>
              <a:rPr lang="en-GB" sz="800" b="1"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rPr>
              <a:t>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But wherefore could not I pronounce 'Amen'?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I had most need of blessing, and 'Amen' 690</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Stuck in my throat.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a:t>
            </a:r>
            <a:r>
              <a:rPr lang="en-GB" sz="1200" b="1" dirty="0">
                <a:solidFill>
                  <a:prstClr val="black"/>
                </a:solidFill>
                <a:ea typeface="Calibri" panose="020F0502020204030204" pitchFamily="34" charset="0"/>
                <a:cs typeface="Times New Roman" panose="02020603050405020304" pitchFamily="18" charset="0"/>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These deeds must not be thought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After these ways; so, it will make us mad.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4"/>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err="1">
                <a:solidFill>
                  <a:prstClr val="black"/>
                </a:solidFill>
                <a:ea typeface="Calibri" panose="020F0502020204030204" pitchFamily="34" charset="0"/>
                <a:cs typeface="Times New Roman" panose="02020603050405020304" pitchFamily="18" charset="0"/>
              </a:rPr>
              <a:t>Methought</a:t>
            </a:r>
            <a:r>
              <a:rPr lang="en-GB" sz="1200" dirty="0">
                <a:solidFill>
                  <a:prstClr val="black"/>
                </a:solidFill>
                <a:ea typeface="Calibri" panose="020F0502020204030204" pitchFamily="34" charset="0"/>
                <a:cs typeface="Times New Roman" panose="02020603050405020304" pitchFamily="18" charset="0"/>
              </a:rPr>
              <a:t> I heard a voice cry 'Sleep no more!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Macbeth does murder sleep', the innocent sleep,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Sleep that knits up the </a:t>
            </a:r>
            <a:r>
              <a:rPr lang="en-GB" sz="1200" dirty="0" err="1">
                <a:solidFill>
                  <a:prstClr val="black"/>
                </a:solidFill>
                <a:ea typeface="Calibri" panose="020F0502020204030204" pitchFamily="34" charset="0"/>
                <a:cs typeface="Times New Roman" panose="02020603050405020304" pitchFamily="18" charset="0"/>
              </a:rPr>
              <a:t>ravell'd</a:t>
            </a:r>
            <a:r>
              <a:rPr lang="en-GB" sz="1200" dirty="0">
                <a:solidFill>
                  <a:prstClr val="black"/>
                </a:solidFill>
                <a:ea typeface="Calibri" panose="020F0502020204030204" pitchFamily="34" charset="0"/>
                <a:cs typeface="Times New Roman" panose="02020603050405020304" pitchFamily="18" charset="0"/>
              </a:rPr>
              <a:t> sleeve of care,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 death of each day's life, sore labour's bath,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Balm of hurt minds, great nature's second course,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Chief nourisher in life's feast,—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What do you mean?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rPr>
              <a:t>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Still it cried 'Sleep no more!' to all the house: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'Glamis hath </a:t>
            </a:r>
            <a:r>
              <a:rPr lang="en-GB" sz="1200" dirty="0" err="1">
                <a:solidFill>
                  <a:prstClr val="black"/>
                </a:solidFill>
                <a:ea typeface="Calibri" panose="020F0502020204030204" pitchFamily="34" charset="0"/>
                <a:cs typeface="Times New Roman" panose="02020603050405020304" pitchFamily="18" charset="0"/>
              </a:rPr>
              <a:t>murder'd</a:t>
            </a:r>
            <a:r>
              <a:rPr lang="en-GB" sz="1200" dirty="0">
                <a:solidFill>
                  <a:prstClr val="black"/>
                </a:solidFill>
                <a:ea typeface="Calibri" panose="020F0502020204030204" pitchFamily="34" charset="0"/>
                <a:cs typeface="Times New Roman" panose="02020603050405020304" pitchFamily="18" charset="0"/>
              </a:rPr>
              <a:t> sleep, and therefore Cawdor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Shall sleep no more; Macbeth shall sleep no more.'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800" dirty="0">
                <a:solidFill>
                  <a:prstClr val="black"/>
                </a:solidFill>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b="1" dirty="0">
                <a:solidFill>
                  <a:prstClr val="black"/>
                </a:solidFill>
                <a:ea typeface="Calibri" panose="020F0502020204030204" pitchFamily="34" charset="0"/>
                <a:cs typeface="Times New Roman" panose="02020603050405020304" pitchFamily="18" charset="0"/>
                <a:hlinkClick r:id="rId3"/>
              </a:rPr>
              <a:t>LADY</a:t>
            </a:r>
            <a:r>
              <a:rPr lang="en-GB" sz="1200" b="1" dirty="0">
                <a:solidFill>
                  <a:prstClr val="black"/>
                </a:solidFill>
                <a:ea typeface="Calibri" panose="020F0502020204030204" pitchFamily="34" charset="0"/>
                <a:cs typeface="Times New Roman" panose="02020603050405020304" pitchFamily="18" charset="0"/>
              </a:rPr>
              <a:t> MACBETH</a:t>
            </a:r>
            <a:endParaRPr lang="en-GB" sz="1100" dirty="0">
              <a:solidFill>
                <a:prstClr val="black"/>
              </a:solidFill>
              <a:ea typeface="Calibri" panose="020F0502020204030204" pitchFamily="34" charset="0"/>
              <a:cs typeface="Times New Roman" panose="02020603050405020304" pitchFamily="18" charset="0"/>
            </a:endParaRPr>
          </a:p>
          <a:p>
            <a:pPr marL="972185"/>
            <a:r>
              <a:rPr lang="en-GB" sz="1200" dirty="0">
                <a:solidFill>
                  <a:prstClr val="black"/>
                </a:solidFill>
                <a:ea typeface="Calibri" panose="020F0502020204030204" pitchFamily="34" charset="0"/>
                <a:cs typeface="Times New Roman" panose="02020603050405020304" pitchFamily="18" charset="0"/>
              </a:rPr>
              <a:t>Who was it that thus cried? Why, worthy thane,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You do unbend your noble strength, to think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So brainsickly of things. Go get some water,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And wash this filthy witness from your hand.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Why did you bring these daggers from the place?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They must lie there: go carry them; and smear </a:t>
            </a:r>
            <a:br>
              <a:rPr lang="en-GB" sz="1200" dirty="0">
                <a:solidFill>
                  <a:prstClr val="black"/>
                </a:solidFill>
                <a:ea typeface="Calibri" panose="020F0502020204030204" pitchFamily="34" charset="0"/>
                <a:cs typeface="Times New Roman" panose="02020603050405020304" pitchFamily="18" charset="0"/>
              </a:rPr>
            </a:br>
            <a:r>
              <a:rPr lang="en-GB" sz="1200" dirty="0">
                <a:solidFill>
                  <a:prstClr val="black"/>
                </a:solidFill>
                <a:ea typeface="Calibri" panose="020F0502020204030204" pitchFamily="34" charset="0"/>
                <a:cs typeface="Times New Roman" panose="02020603050405020304" pitchFamily="18" charset="0"/>
              </a:rPr>
              <a:t>The sleepy grooms with blood. </a:t>
            </a:r>
            <a:endParaRPr lang="en-GB" sz="1100" dirty="0">
              <a:solidFill>
                <a:prstClr val="black"/>
              </a:solidFill>
              <a:ea typeface="Calibri" panose="020F0502020204030204" pitchFamily="34" charset="0"/>
              <a:cs typeface="Times New Roman" panose="02020603050405020304" pitchFamily="18" charset="0"/>
            </a:endParaRPr>
          </a:p>
        </p:txBody>
      </p:sp>
      <p:sp>
        <p:nvSpPr>
          <p:cNvPr id="2" name="Rounded Rectangular Callout 1"/>
          <p:cNvSpPr/>
          <p:nvPr/>
        </p:nvSpPr>
        <p:spPr>
          <a:xfrm>
            <a:off x="179512" y="692696"/>
            <a:ext cx="2555776" cy="1152128"/>
          </a:xfrm>
          <a:prstGeom prst="wedgeRoundRectCallout">
            <a:avLst>
              <a:gd name="adj1" fmla="val 36324"/>
              <a:gd name="adj2" fmla="val 9444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solidFill>
                  <a:prstClr val="black"/>
                </a:solidFill>
              </a:rPr>
              <a:t>Shakespeare presents Macbeth as feeling …</a:t>
            </a:r>
          </a:p>
        </p:txBody>
      </p:sp>
      <p:sp>
        <p:nvSpPr>
          <p:cNvPr id="4" name="Rounded Rectangular Callout 3"/>
          <p:cNvSpPr/>
          <p:nvPr/>
        </p:nvSpPr>
        <p:spPr>
          <a:xfrm>
            <a:off x="6408712" y="856465"/>
            <a:ext cx="2555776" cy="1152128"/>
          </a:xfrm>
          <a:prstGeom prst="wedgeRoundRectCallout">
            <a:avLst>
              <a:gd name="adj1" fmla="val -47448"/>
              <a:gd name="adj2" fmla="val 8379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solidFill>
                  <a:prstClr val="black"/>
                </a:solidFill>
              </a:rPr>
              <a:t>Shakespeare shows that Lady Macbeth is …</a:t>
            </a:r>
          </a:p>
        </p:txBody>
      </p:sp>
      <p:sp>
        <p:nvSpPr>
          <p:cNvPr id="5" name="Rounded Rectangular Callout 4"/>
          <p:cNvSpPr/>
          <p:nvPr/>
        </p:nvSpPr>
        <p:spPr>
          <a:xfrm>
            <a:off x="179512" y="2780928"/>
            <a:ext cx="2808312" cy="1152128"/>
          </a:xfrm>
          <a:prstGeom prst="wedgeRoundRectCallout">
            <a:avLst>
              <a:gd name="adj1" fmla="val 36324"/>
              <a:gd name="adj2" fmla="val 9444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solidFill>
                  <a:prstClr val="black"/>
                </a:solidFill>
              </a:rPr>
              <a:t>The word/phrase “…..” tells me that Macbeth is ….</a:t>
            </a:r>
          </a:p>
        </p:txBody>
      </p:sp>
      <p:sp>
        <p:nvSpPr>
          <p:cNvPr id="6" name="Rounded Rectangular Callout 5"/>
          <p:cNvSpPr/>
          <p:nvPr/>
        </p:nvSpPr>
        <p:spPr>
          <a:xfrm>
            <a:off x="6409168" y="2492896"/>
            <a:ext cx="2808312" cy="1152128"/>
          </a:xfrm>
          <a:prstGeom prst="wedgeRoundRectCallout">
            <a:avLst>
              <a:gd name="adj1" fmla="val 11705"/>
              <a:gd name="adj2" fmla="val 8572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prstClr val="black"/>
                </a:solidFill>
              </a:rPr>
              <a:t>The word/phrase “…..” tells me that Lady Macbeth is ….</a:t>
            </a:r>
          </a:p>
        </p:txBody>
      </p:sp>
      <p:sp>
        <p:nvSpPr>
          <p:cNvPr id="7" name="Rounded Rectangular Callout 6"/>
          <p:cNvSpPr/>
          <p:nvPr/>
        </p:nvSpPr>
        <p:spPr>
          <a:xfrm>
            <a:off x="251520" y="4581128"/>
            <a:ext cx="2808312" cy="1152128"/>
          </a:xfrm>
          <a:prstGeom prst="wedgeRoundRectCallout">
            <a:avLst>
              <a:gd name="adj1" fmla="val 36324"/>
              <a:gd name="adj2" fmla="val 94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rPr>
              <a:t>This is clever because it makes an audience think/feel/understand …</a:t>
            </a:r>
          </a:p>
        </p:txBody>
      </p:sp>
      <p:sp>
        <p:nvSpPr>
          <p:cNvPr id="8" name="Rounded Rectangular Callout 7"/>
          <p:cNvSpPr/>
          <p:nvPr/>
        </p:nvSpPr>
        <p:spPr>
          <a:xfrm>
            <a:off x="6842204" y="4581128"/>
            <a:ext cx="2197208" cy="1152128"/>
          </a:xfrm>
          <a:prstGeom prst="wedgeRoundRectCallout">
            <a:avLst>
              <a:gd name="adj1" fmla="val 36324"/>
              <a:gd name="adj2" fmla="val 9444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prstClr val="black"/>
                </a:solidFill>
              </a:rPr>
              <a:t>An alternative idea is …. Which shows Macbeth to be ….</a:t>
            </a:r>
          </a:p>
        </p:txBody>
      </p:sp>
    </p:spTree>
    <p:extLst>
      <p:ext uri="{BB962C8B-B14F-4D97-AF65-F5344CB8AC3E}">
        <p14:creationId xmlns:p14="http://schemas.microsoft.com/office/powerpoint/2010/main" val="115468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normAutofit fontScale="90000"/>
          </a:bodyPr>
          <a:lstStyle/>
          <a:p>
            <a:pPr algn="ctr"/>
            <a:r>
              <a:rPr lang="en-GB" dirty="0" smtClean="0"/>
              <a:t>Extension task: The Great Chain of Being</a:t>
            </a:r>
            <a:endParaRPr lang="en-GB" dirty="0"/>
          </a:p>
        </p:txBody>
      </p:sp>
      <p:pic>
        <p:nvPicPr>
          <p:cNvPr id="4" name="Content Placeholder 3"/>
          <p:cNvPicPr>
            <a:picLocks noGrp="1" noChangeAspect="1"/>
          </p:cNvPicPr>
          <p:nvPr>
            <p:ph idx="1"/>
          </p:nvPr>
        </p:nvPicPr>
        <p:blipFill>
          <a:blip r:embed="rId2"/>
          <a:stretch>
            <a:fillRect/>
          </a:stretch>
        </p:blipFill>
        <p:spPr>
          <a:xfrm>
            <a:off x="0" y="1484784"/>
            <a:ext cx="3635896" cy="5331189"/>
          </a:xfrm>
          <a:prstGeom prst="rect">
            <a:avLst/>
          </a:prstGeom>
          <a:ln w="28575">
            <a:solidFill>
              <a:schemeClr val="tx1"/>
            </a:solidFill>
          </a:ln>
        </p:spPr>
      </p:pic>
      <p:sp>
        <p:nvSpPr>
          <p:cNvPr id="5" name="TextBox 4"/>
          <p:cNvSpPr txBox="1"/>
          <p:nvPr/>
        </p:nvSpPr>
        <p:spPr>
          <a:xfrm>
            <a:off x="3797709" y="1484784"/>
            <a:ext cx="5238787" cy="5247590"/>
          </a:xfrm>
          <a:prstGeom prst="rect">
            <a:avLst/>
          </a:prstGeom>
          <a:noFill/>
        </p:spPr>
        <p:txBody>
          <a:bodyPr wrap="square" rtlCol="0">
            <a:spAutoFit/>
          </a:bodyPr>
          <a:lstStyle/>
          <a:p>
            <a:pPr algn="just"/>
            <a:r>
              <a:rPr lang="en-US" dirty="0">
                <a:solidFill>
                  <a:prstClr val="black"/>
                </a:solidFill>
              </a:rPr>
              <a:t>Elizabethans believed that God set out an order for everything in the universe. This was known as the Great Chain of Being. On Earth, God created a social order for everybody and chose where you belonged:</a:t>
            </a:r>
          </a:p>
          <a:p>
            <a:pPr marL="285750" indent="-285750">
              <a:buFont typeface="Arial" panose="020B0604020202020204" pitchFamily="34" charset="0"/>
              <a:buChar char="•"/>
            </a:pPr>
            <a:endParaRPr lang="en-US" sz="800" dirty="0">
              <a:solidFill>
                <a:prstClr val="black"/>
              </a:solidFill>
            </a:endParaRPr>
          </a:p>
          <a:p>
            <a:pPr marL="285750" indent="-285750">
              <a:buFont typeface="Arial" panose="020B0604020202020204" pitchFamily="34" charset="0"/>
              <a:buChar char="•"/>
            </a:pPr>
            <a:r>
              <a:rPr lang="en-US" sz="1700" dirty="0">
                <a:solidFill>
                  <a:prstClr val="black"/>
                </a:solidFill>
              </a:rPr>
              <a:t>God</a:t>
            </a:r>
          </a:p>
          <a:p>
            <a:pPr marL="285750" indent="-285750">
              <a:buFont typeface="Arial" panose="020B0604020202020204" pitchFamily="34" charset="0"/>
              <a:buChar char="•"/>
            </a:pPr>
            <a:r>
              <a:rPr lang="en-US" sz="1700" dirty="0">
                <a:solidFill>
                  <a:prstClr val="black"/>
                </a:solidFill>
              </a:rPr>
              <a:t>angels</a:t>
            </a:r>
          </a:p>
          <a:p>
            <a:pPr marL="285750" indent="-285750">
              <a:buFont typeface="Arial" panose="020B0604020202020204" pitchFamily="34" charset="0"/>
              <a:buChar char="•"/>
            </a:pPr>
            <a:r>
              <a:rPr lang="en-US" sz="1700" dirty="0">
                <a:solidFill>
                  <a:prstClr val="black"/>
                </a:solidFill>
              </a:rPr>
              <a:t>stars</a:t>
            </a:r>
          </a:p>
          <a:p>
            <a:pPr marL="285750" indent="-285750">
              <a:buFont typeface="Arial" panose="020B0604020202020204" pitchFamily="34" charset="0"/>
              <a:buChar char="•"/>
            </a:pPr>
            <a:r>
              <a:rPr lang="en-US" sz="1700" dirty="0">
                <a:solidFill>
                  <a:prstClr val="black"/>
                </a:solidFill>
              </a:rPr>
              <a:t>moon </a:t>
            </a:r>
          </a:p>
          <a:p>
            <a:pPr marL="285750" indent="-285750">
              <a:buFont typeface="Arial" panose="020B0604020202020204" pitchFamily="34" charset="0"/>
              <a:buChar char="•"/>
            </a:pPr>
            <a:r>
              <a:rPr lang="en-US" sz="1700" dirty="0">
                <a:solidFill>
                  <a:prstClr val="black"/>
                </a:solidFill>
              </a:rPr>
              <a:t>kings </a:t>
            </a:r>
          </a:p>
          <a:p>
            <a:pPr marL="285750" indent="-285750">
              <a:buFont typeface="Arial" panose="020B0604020202020204" pitchFamily="34" charset="0"/>
              <a:buChar char="•"/>
            </a:pPr>
            <a:r>
              <a:rPr lang="en-US" sz="1700" dirty="0">
                <a:solidFill>
                  <a:prstClr val="black"/>
                </a:solidFill>
              </a:rPr>
              <a:t>princes </a:t>
            </a:r>
          </a:p>
          <a:p>
            <a:pPr marL="285750" indent="-285750">
              <a:buFont typeface="Arial" panose="020B0604020202020204" pitchFamily="34" charset="0"/>
              <a:buChar char="•"/>
            </a:pPr>
            <a:r>
              <a:rPr lang="en-US" sz="1700" dirty="0">
                <a:solidFill>
                  <a:prstClr val="black"/>
                </a:solidFill>
              </a:rPr>
              <a:t>nobles </a:t>
            </a:r>
          </a:p>
          <a:p>
            <a:pPr marL="285750" indent="-285750">
              <a:buFont typeface="Arial" panose="020B0604020202020204" pitchFamily="34" charset="0"/>
              <a:buChar char="•"/>
            </a:pPr>
            <a:r>
              <a:rPr lang="en-US" sz="1700" dirty="0">
                <a:solidFill>
                  <a:prstClr val="black"/>
                </a:solidFill>
              </a:rPr>
              <a:t>commoners </a:t>
            </a:r>
          </a:p>
          <a:p>
            <a:pPr marL="285750" indent="-285750">
              <a:buFont typeface="Arial" panose="020B0604020202020204" pitchFamily="34" charset="0"/>
              <a:buChar char="•"/>
            </a:pPr>
            <a:r>
              <a:rPr lang="en-US" sz="1700" dirty="0">
                <a:solidFill>
                  <a:prstClr val="black"/>
                </a:solidFill>
              </a:rPr>
              <a:t>animals</a:t>
            </a:r>
          </a:p>
          <a:p>
            <a:pPr marL="285750" indent="-285750">
              <a:buFont typeface="Arial" panose="020B0604020202020204" pitchFamily="34" charset="0"/>
              <a:buChar char="•"/>
            </a:pPr>
            <a:r>
              <a:rPr lang="en-US" sz="1700" dirty="0">
                <a:solidFill>
                  <a:prstClr val="black"/>
                </a:solidFill>
              </a:rPr>
              <a:t>trees</a:t>
            </a:r>
          </a:p>
          <a:p>
            <a:pPr marL="285750" indent="-285750">
              <a:buFont typeface="Arial" panose="020B0604020202020204" pitchFamily="34" charset="0"/>
              <a:buChar char="•"/>
            </a:pPr>
            <a:r>
              <a:rPr lang="en-US" sz="1700" dirty="0">
                <a:solidFill>
                  <a:prstClr val="black"/>
                </a:solidFill>
              </a:rPr>
              <a:t>plants </a:t>
            </a:r>
          </a:p>
          <a:p>
            <a:pPr marL="285750" indent="-285750">
              <a:buFont typeface="Arial" panose="020B0604020202020204" pitchFamily="34" charset="0"/>
              <a:buChar char="•"/>
            </a:pPr>
            <a:r>
              <a:rPr lang="en-US" sz="1700" dirty="0">
                <a:solidFill>
                  <a:prstClr val="black"/>
                </a:solidFill>
              </a:rPr>
              <a:t>precious stones</a:t>
            </a:r>
          </a:p>
          <a:p>
            <a:pPr marL="285750" indent="-285750">
              <a:buFont typeface="Arial" panose="020B0604020202020204" pitchFamily="34" charset="0"/>
              <a:buChar char="•"/>
            </a:pPr>
            <a:r>
              <a:rPr lang="en-US" sz="1700" dirty="0">
                <a:solidFill>
                  <a:prstClr val="black"/>
                </a:solidFill>
              </a:rPr>
              <a:t>precious metals</a:t>
            </a:r>
          </a:p>
          <a:p>
            <a:pPr marL="285750" indent="-285750">
              <a:buFont typeface="Arial" panose="020B0604020202020204" pitchFamily="34" charset="0"/>
              <a:buChar char="•"/>
            </a:pPr>
            <a:r>
              <a:rPr lang="en-US" sz="1700" dirty="0">
                <a:solidFill>
                  <a:prstClr val="black"/>
                </a:solidFill>
              </a:rPr>
              <a:t>other minerals</a:t>
            </a:r>
          </a:p>
          <a:p>
            <a:pPr marL="285750" indent="-285750">
              <a:buFont typeface="Arial" panose="020B0604020202020204" pitchFamily="34" charset="0"/>
              <a:buChar char="•"/>
            </a:pPr>
            <a:r>
              <a:rPr lang="en-US" sz="1700" dirty="0">
                <a:solidFill>
                  <a:prstClr val="black"/>
                </a:solidFill>
              </a:rPr>
              <a:t>hell</a:t>
            </a:r>
            <a:endParaRPr lang="en-GB" sz="1700" dirty="0">
              <a:solidFill>
                <a:prstClr val="black"/>
              </a:solidFill>
            </a:endParaRPr>
          </a:p>
        </p:txBody>
      </p:sp>
      <p:sp>
        <p:nvSpPr>
          <p:cNvPr id="6" name="Down Arrow 5"/>
          <p:cNvSpPr/>
          <p:nvPr/>
        </p:nvSpPr>
        <p:spPr>
          <a:xfrm>
            <a:off x="5580112" y="2780928"/>
            <a:ext cx="268833" cy="38841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6097029" y="3337998"/>
            <a:ext cx="2939467" cy="2554545"/>
          </a:xfrm>
          <a:prstGeom prst="rect">
            <a:avLst/>
          </a:prstGeom>
          <a:noFill/>
          <a:ln w="28575">
            <a:solidFill>
              <a:schemeClr val="accent3">
                <a:lumMod val="75000"/>
              </a:schemeClr>
            </a:solidFill>
          </a:ln>
        </p:spPr>
        <p:txBody>
          <a:bodyPr wrap="square" rtlCol="0">
            <a:spAutoFit/>
          </a:bodyPr>
          <a:lstStyle/>
          <a:p>
            <a:pPr marL="342900" indent="-342900" algn="just">
              <a:buFont typeface="+mj-lt"/>
              <a:buAutoNum type="arabicPeriod"/>
            </a:pPr>
            <a:r>
              <a:rPr lang="en-GB" sz="2000" dirty="0">
                <a:solidFill>
                  <a:prstClr val="black"/>
                </a:solidFill>
              </a:rPr>
              <a:t>Glue in the ‘Great Chain of Being’ picture and annotate it.</a:t>
            </a:r>
          </a:p>
          <a:p>
            <a:pPr marL="342900" indent="-342900" algn="just">
              <a:buFont typeface="+mj-lt"/>
              <a:buAutoNum type="arabicPeriod"/>
            </a:pPr>
            <a:endParaRPr lang="en-GB" sz="2000" dirty="0">
              <a:solidFill>
                <a:prstClr val="black"/>
              </a:solidFill>
            </a:endParaRPr>
          </a:p>
          <a:p>
            <a:pPr marL="342900" indent="-342900" algn="just">
              <a:buFont typeface="+mj-lt"/>
              <a:buAutoNum type="arabicPeriod"/>
            </a:pPr>
            <a:r>
              <a:rPr lang="en-GB" sz="2000" dirty="0">
                <a:solidFill>
                  <a:prstClr val="black"/>
                </a:solidFill>
              </a:rPr>
              <a:t>How does the Great Chain of Being increase the tragedy of Macbeth’s deeds?</a:t>
            </a:r>
          </a:p>
        </p:txBody>
      </p:sp>
      <p:sp>
        <p:nvSpPr>
          <p:cNvPr id="8" name="Rectangle 7"/>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800" dirty="0" smtClean="0"/>
              <a:t>Extensions task</a:t>
            </a:r>
            <a:endParaRPr lang="en-GB" sz="4800" dirty="0"/>
          </a:p>
        </p:txBody>
      </p:sp>
    </p:spTree>
    <p:extLst>
      <p:ext uri="{BB962C8B-B14F-4D97-AF65-F5344CB8AC3E}">
        <p14:creationId xmlns:p14="http://schemas.microsoft.com/office/powerpoint/2010/main" val="339276282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676456" cy="1268760"/>
          </a:xfrm>
          <a:solidFill>
            <a:schemeClr val="bg1">
              <a:lumMod val="85000"/>
            </a:schemeClr>
          </a:solidFill>
        </p:spPr>
        <p:txBody>
          <a:bodyPr>
            <a:normAutofit fontScale="90000"/>
          </a:bodyPr>
          <a:lstStyle/>
          <a:p>
            <a:r>
              <a:rPr lang="en-GB" dirty="0" smtClean="0"/>
              <a:t/>
            </a:r>
            <a:br>
              <a:rPr lang="en-GB" dirty="0" smtClean="0"/>
            </a:br>
            <a:r>
              <a:rPr lang="en-GB" dirty="0" smtClean="0"/>
              <a:t>Homework task: </a:t>
            </a:r>
            <a:r>
              <a:rPr lang="en-GB" i="1" dirty="0"/>
              <a:t>After Act 2 when the King has been murdered</a:t>
            </a:r>
            <a:r>
              <a:rPr lang="en-GB" dirty="0"/>
              <a:t/>
            </a:r>
            <a:br>
              <a:rPr lang="en-GB" dirty="0"/>
            </a:br>
            <a:endParaRPr lang="en-GB" dirty="0"/>
          </a:p>
        </p:txBody>
      </p:sp>
      <p:sp>
        <p:nvSpPr>
          <p:cNvPr id="3" name="Content Placeholder 2"/>
          <p:cNvSpPr>
            <a:spLocks noGrp="1"/>
          </p:cNvSpPr>
          <p:nvPr>
            <p:ph idx="1"/>
          </p:nvPr>
        </p:nvSpPr>
        <p:spPr>
          <a:xfrm>
            <a:off x="914400" y="1802279"/>
            <a:ext cx="8229600" cy="4525963"/>
          </a:xfrm>
        </p:spPr>
        <p:txBody>
          <a:bodyPr/>
          <a:lstStyle/>
          <a:p>
            <a:r>
              <a:rPr lang="en-GB" dirty="0" smtClean="0"/>
              <a:t>Imagine that you are one of Macbeth’s servants at Inverness. You have watched Macbeth’s strange behaviour since he returned from the wars and overheard snatches of what he and Lady Macbeth said. Write a letter home to tell what you know.</a:t>
            </a:r>
            <a:br>
              <a:rPr lang="en-GB" dirty="0" smtClean="0"/>
            </a:b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367" y="4941168"/>
            <a:ext cx="32385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75557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GB" sz="4000" dirty="0" smtClean="0">
                <a:solidFill>
                  <a:prstClr val="white"/>
                </a:solidFill>
              </a:rPr>
              <a:t>Homework</a:t>
            </a:r>
            <a:endParaRPr lang="en-GB" sz="4000" dirty="0">
              <a:solidFill>
                <a:prstClr val="white"/>
              </a:solidFill>
            </a:endParaRPr>
          </a:p>
        </p:txBody>
      </p:sp>
    </p:spTree>
    <p:extLst>
      <p:ext uri="{BB962C8B-B14F-4D97-AF65-F5344CB8AC3E}">
        <p14:creationId xmlns:p14="http://schemas.microsoft.com/office/powerpoint/2010/main" val="26183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487</Words>
  <Application>Microsoft Office PowerPoint</Application>
  <PresentationFormat>On-screen Show (4:3)</PresentationFormat>
  <Paragraphs>109</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Starter: Make a connection between the images below and what we have read.</vt:lpstr>
      <vt:lpstr>Match the word to the definition.</vt:lpstr>
      <vt:lpstr>Answers! Please give yourself a tick </vt:lpstr>
      <vt:lpstr>Context Question</vt:lpstr>
      <vt:lpstr>PowerPoint Presentation</vt:lpstr>
      <vt:lpstr>PowerPoint Presentation</vt:lpstr>
      <vt:lpstr>Extension task: The Great Chain of Being</vt:lpstr>
      <vt:lpstr> Homework task: After Act 2 when the King has been murdered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Helen</cp:lastModifiedBy>
  <cp:revision>4</cp:revision>
  <dcterms:created xsi:type="dcterms:W3CDTF">2020-06-10T11:20:57Z</dcterms:created>
  <dcterms:modified xsi:type="dcterms:W3CDTF">2020-11-12T13:31:25Z</dcterms:modified>
</cp:coreProperties>
</file>