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411" r:id="rId2"/>
    <p:sldId id="414" r:id="rId3"/>
    <p:sldId id="477" r:id="rId4"/>
    <p:sldId id="311" r:id="rId5"/>
    <p:sldId id="312" r:id="rId6"/>
    <p:sldId id="409" r:id="rId7"/>
    <p:sldId id="412" r:id="rId8"/>
    <p:sldId id="41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D3D19-11BE-44DE-A134-D21926C74B6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A76D889-BA05-47D8-83FA-5BED3605893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2D74703-C60A-43CE-9A68-7380489E667B}"/>
              </a:ext>
            </a:extLst>
          </p:cNvPr>
          <p:cNvSpPr>
            <a:spLocks noGrp="1"/>
          </p:cNvSpPr>
          <p:nvPr>
            <p:ph type="dt" sz="half" idx="10"/>
          </p:nvPr>
        </p:nvSpPr>
        <p:spPr/>
        <p:txBody>
          <a:bodyPr/>
          <a:lstStyle/>
          <a:p>
            <a:fld id="{3317EDD7-1713-4E1A-B216-C3AD2604CE53}" type="datetimeFigureOut">
              <a:rPr lang="en-GB" smtClean="0"/>
              <a:t>22/09/2020</a:t>
            </a:fld>
            <a:endParaRPr lang="en-GB"/>
          </a:p>
        </p:txBody>
      </p:sp>
      <p:sp>
        <p:nvSpPr>
          <p:cNvPr id="5" name="Footer Placeholder 4">
            <a:extLst>
              <a:ext uri="{FF2B5EF4-FFF2-40B4-BE49-F238E27FC236}">
                <a16:creationId xmlns:a16="http://schemas.microsoft.com/office/drawing/2014/main" id="{EA270F5F-7EA1-41FD-A0B0-ED7C550D0EC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CDC4768-3184-4B92-BBD9-BBEDACEB3C71}"/>
              </a:ext>
            </a:extLst>
          </p:cNvPr>
          <p:cNvSpPr>
            <a:spLocks noGrp="1"/>
          </p:cNvSpPr>
          <p:nvPr>
            <p:ph type="sldNum" sz="quarter" idx="12"/>
          </p:nvPr>
        </p:nvSpPr>
        <p:spPr/>
        <p:txBody>
          <a:bodyPr/>
          <a:lstStyle/>
          <a:p>
            <a:fld id="{907E06FF-81E2-4921-9E28-8A1991064E86}" type="slidenum">
              <a:rPr lang="en-GB" smtClean="0"/>
              <a:t>‹#›</a:t>
            </a:fld>
            <a:endParaRPr lang="en-GB"/>
          </a:p>
        </p:txBody>
      </p:sp>
    </p:spTree>
    <p:extLst>
      <p:ext uri="{BB962C8B-B14F-4D97-AF65-F5344CB8AC3E}">
        <p14:creationId xmlns:p14="http://schemas.microsoft.com/office/powerpoint/2010/main" val="18467551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F67A3-FBE1-4FAA-BB8A-7651675A00D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ABE83F1-6AE9-4CE8-8264-27404176B43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17845B2-7694-4137-B638-F1A4EADEECFD}"/>
              </a:ext>
            </a:extLst>
          </p:cNvPr>
          <p:cNvSpPr>
            <a:spLocks noGrp="1"/>
          </p:cNvSpPr>
          <p:nvPr>
            <p:ph type="dt" sz="half" idx="10"/>
          </p:nvPr>
        </p:nvSpPr>
        <p:spPr/>
        <p:txBody>
          <a:bodyPr/>
          <a:lstStyle/>
          <a:p>
            <a:fld id="{3317EDD7-1713-4E1A-B216-C3AD2604CE53}" type="datetimeFigureOut">
              <a:rPr lang="en-GB" smtClean="0"/>
              <a:t>22/09/2020</a:t>
            </a:fld>
            <a:endParaRPr lang="en-GB"/>
          </a:p>
        </p:txBody>
      </p:sp>
      <p:sp>
        <p:nvSpPr>
          <p:cNvPr id="5" name="Footer Placeholder 4">
            <a:extLst>
              <a:ext uri="{FF2B5EF4-FFF2-40B4-BE49-F238E27FC236}">
                <a16:creationId xmlns:a16="http://schemas.microsoft.com/office/drawing/2014/main" id="{AD849078-C48F-49FB-9A6E-82AEFAB9016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14C75AB-2B9C-43F4-BC9F-6B4E66D95928}"/>
              </a:ext>
            </a:extLst>
          </p:cNvPr>
          <p:cNvSpPr>
            <a:spLocks noGrp="1"/>
          </p:cNvSpPr>
          <p:nvPr>
            <p:ph type="sldNum" sz="quarter" idx="12"/>
          </p:nvPr>
        </p:nvSpPr>
        <p:spPr/>
        <p:txBody>
          <a:bodyPr/>
          <a:lstStyle/>
          <a:p>
            <a:fld id="{907E06FF-81E2-4921-9E28-8A1991064E86}" type="slidenum">
              <a:rPr lang="en-GB" smtClean="0"/>
              <a:t>‹#›</a:t>
            </a:fld>
            <a:endParaRPr lang="en-GB"/>
          </a:p>
        </p:txBody>
      </p:sp>
    </p:spTree>
    <p:extLst>
      <p:ext uri="{BB962C8B-B14F-4D97-AF65-F5344CB8AC3E}">
        <p14:creationId xmlns:p14="http://schemas.microsoft.com/office/powerpoint/2010/main" val="1940056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F62932F-D632-4F78-B123-7CEF8067F9D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3ADB378-14B6-411E-9E84-07E0B811BD5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12E95A2-3CF6-4FC8-A298-6761335A84E7}"/>
              </a:ext>
            </a:extLst>
          </p:cNvPr>
          <p:cNvSpPr>
            <a:spLocks noGrp="1"/>
          </p:cNvSpPr>
          <p:nvPr>
            <p:ph type="dt" sz="half" idx="10"/>
          </p:nvPr>
        </p:nvSpPr>
        <p:spPr/>
        <p:txBody>
          <a:bodyPr/>
          <a:lstStyle/>
          <a:p>
            <a:fld id="{3317EDD7-1713-4E1A-B216-C3AD2604CE53}" type="datetimeFigureOut">
              <a:rPr lang="en-GB" smtClean="0"/>
              <a:t>22/09/2020</a:t>
            </a:fld>
            <a:endParaRPr lang="en-GB"/>
          </a:p>
        </p:txBody>
      </p:sp>
      <p:sp>
        <p:nvSpPr>
          <p:cNvPr id="5" name="Footer Placeholder 4">
            <a:extLst>
              <a:ext uri="{FF2B5EF4-FFF2-40B4-BE49-F238E27FC236}">
                <a16:creationId xmlns:a16="http://schemas.microsoft.com/office/drawing/2014/main" id="{71B50E08-984F-435B-9122-4357DD59E5B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62705DD-9C34-4537-8E35-B455788B0EB8}"/>
              </a:ext>
            </a:extLst>
          </p:cNvPr>
          <p:cNvSpPr>
            <a:spLocks noGrp="1"/>
          </p:cNvSpPr>
          <p:nvPr>
            <p:ph type="sldNum" sz="quarter" idx="12"/>
          </p:nvPr>
        </p:nvSpPr>
        <p:spPr/>
        <p:txBody>
          <a:bodyPr/>
          <a:lstStyle/>
          <a:p>
            <a:fld id="{907E06FF-81E2-4921-9E28-8A1991064E86}" type="slidenum">
              <a:rPr lang="en-GB" smtClean="0"/>
              <a:t>‹#›</a:t>
            </a:fld>
            <a:endParaRPr lang="en-GB"/>
          </a:p>
        </p:txBody>
      </p:sp>
    </p:spTree>
    <p:extLst>
      <p:ext uri="{BB962C8B-B14F-4D97-AF65-F5344CB8AC3E}">
        <p14:creationId xmlns:p14="http://schemas.microsoft.com/office/powerpoint/2010/main" val="530756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0ACF0-9605-4DA6-82FA-4D9B3F94E62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C89BC81-B059-400A-8EBB-04681DB8CB9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4F2681E-3016-417A-9DE3-7EA121ABC39D}"/>
              </a:ext>
            </a:extLst>
          </p:cNvPr>
          <p:cNvSpPr>
            <a:spLocks noGrp="1"/>
          </p:cNvSpPr>
          <p:nvPr>
            <p:ph type="dt" sz="half" idx="10"/>
          </p:nvPr>
        </p:nvSpPr>
        <p:spPr/>
        <p:txBody>
          <a:bodyPr/>
          <a:lstStyle/>
          <a:p>
            <a:fld id="{3317EDD7-1713-4E1A-B216-C3AD2604CE53}" type="datetimeFigureOut">
              <a:rPr lang="en-GB" smtClean="0"/>
              <a:t>22/09/2020</a:t>
            </a:fld>
            <a:endParaRPr lang="en-GB"/>
          </a:p>
        </p:txBody>
      </p:sp>
      <p:sp>
        <p:nvSpPr>
          <p:cNvPr id="5" name="Footer Placeholder 4">
            <a:extLst>
              <a:ext uri="{FF2B5EF4-FFF2-40B4-BE49-F238E27FC236}">
                <a16:creationId xmlns:a16="http://schemas.microsoft.com/office/drawing/2014/main" id="{73E47C4A-AD77-49B6-986D-EC359E6F526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285E8E7-D28C-41C1-AAEC-74271CEE7CDD}"/>
              </a:ext>
            </a:extLst>
          </p:cNvPr>
          <p:cNvSpPr>
            <a:spLocks noGrp="1"/>
          </p:cNvSpPr>
          <p:nvPr>
            <p:ph type="sldNum" sz="quarter" idx="12"/>
          </p:nvPr>
        </p:nvSpPr>
        <p:spPr/>
        <p:txBody>
          <a:bodyPr/>
          <a:lstStyle/>
          <a:p>
            <a:fld id="{907E06FF-81E2-4921-9E28-8A1991064E86}" type="slidenum">
              <a:rPr lang="en-GB" smtClean="0"/>
              <a:t>‹#›</a:t>
            </a:fld>
            <a:endParaRPr lang="en-GB"/>
          </a:p>
        </p:txBody>
      </p:sp>
    </p:spTree>
    <p:extLst>
      <p:ext uri="{BB962C8B-B14F-4D97-AF65-F5344CB8AC3E}">
        <p14:creationId xmlns:p14="http://schemas.microsoft.com/office/powerpoint/2010/main" val="1293162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C877D-846D-4844-AD5C-2B81517E1EC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AB69B2A-AD09-4C3E-8A5C-0CD3CECB9B8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D47F39E-73E9-41CF-8ED9-0F8FCF3D2933}"/>
              </a:ext>
            </a:extLst>
          </p:cNvPr>
          <p:cNvSpPr>
            <a:spLocks noGrp="1"/>
          </p:cNvSpPr>
          <p:nvPr>
            <p:ph type="dt" sz="half" idx="10"/>
          </p:nvPr>
        </p:nvSpPr>
        <p:spPr/>
        <p:txBody>
          <a:bodyPr/>
          <a:lstStyle/>
          <a:p>
            <a:fld id="{3317EDD7-1713-4E1A-B216-C3AD2604CE53}" type="datetimeFigureOut">
              <a:rPr lang="en-GB" smtClean="0"/>
              <a:t>22/09/2020</a:t>
            </a:fld>
            <a:endParaRPr lang="en-GB"/>
          </a:p>
        </p:txBody>
      </p:sp>
      <p:sp>
        <p:nvSpPr>
          <p:cNvPr id="5" name="Footer Placeholder 4">
            <a:extLst>
              <a:ext uri="{FF2B5EF4-FFF2-40B4-BE49-F238E27FC236}">
                <a16:creationId xmlns:a16="http://schemas.microsoft.com/office/drawing/2014/main" id="{D94D5158-39B7-44D2-815A-056345E89A9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902D0EB-115E-4349-BA19-D955F1922BF7}"/>
              </a:ext>
            </a:extLst>
          </p:cNvPr>
          <p:cNvSpPr>
            <a:spLocks noGrp="1"/>
          </p:cNvSpPr>
          <p:nvPr>
            <p:ph type="sldNum" sz="quarter" idx="12"/>
          </p:nvPr>
        </p:nvSpPr>
        <p:spPr/>
        <p:txBody>
          <a:bodyPr/>
          <a:lstStyle/>
          <a:p>
            <a:fld id="{907E06FF-81E2-4921-9E28-8A1991064E86}" type="slidenum">
              <a:rPr lang="en-GB" smtClean="0"/>
              <a:t>‹#›</a:t>
            </a:fld>
            <a:endParaRPr lang="en-GB"/>
          </a:p>
        </p:txBody>
      </p:sp>
    </p:spTree>
    <p:extLst>
      <p:ext uri="{BB962C8B-B14F-4D97-AF65-F5344CB8AC3E}">
        <p14:creationId xmlns:p14="http://schemas.microsoft.com/office/powerpoint/2010/main" val="3163346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3C025-1CD8-45EE-85D7-507E814937D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3CFB30C-3866-4D51-85AB-272A88D1AA2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CA1DAE9-D54B-4F1A-BDA0-67D997C7F3A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4B57352-0CB0-4F75-82DC-6E925C1B6B97}"/>
              </a:ext>
            </a:extLst>
          </p:cNvPr>
          <p:cNvSpPr>
            <a:spLocks noGrp="1"/>
          </p:cNvSpPr>
          <p:nvPr>
            <p:ph type="dt" sz="half" idx="10"/>
          </p:nvPr>
        </p:nvSpPr>
        <p:spPr/>
        <p:txBody>
          <a:bodyPr/>
          <a:lstStyle/>
          <a:p>
            <a:fld id="{3317EDD7-1713-4E1A-B216-C3AD2604CE53}" type="datetimeFigureOut">
              <a:rPr lang="en-GB" smtClean="0"/>
              <a:t>22/09/2020</a:t>
            </a:fld>
            <a:endParaRPr lang="en-GB"/>
          </a:p>
        </p:txBody>
      </p:sp>
      <p:sp>
        <p:nvSpPr>
          <p:cNvPr id="6" name="Footer Placeholder 5">
            <a:extLst>
              <a:ext uri="{FF2B5EF4-FFF2-40B4-BE49-F238E27FC236}">
                <a16:creationId xmlns:a16="http://schemas.microsoft.com/office/drawing/2014/main" id="{28B38E5B-5F97-46B5-BDE1-8155CB2B448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BF90215-48CA-4AD8-B93F-14D9E0A4B8D9}"/>
              </a:ext>
            </a:extLst>
          </p:cNvPr>
          <p:cNvSpPr>
            <a:spLocks noGrp="1"/>
          </p:cNvSpPr>
          <p:nvPr>
            <p:ph type="sldNum" sz="quarter" idx="12"/>
          </p:nvPr>
        </p:nvSpPr>
        <p:spPr/>
        <p:txBody>
          <a:bodyPr/>
          <a:lstStyle/>
          <a:p>
            <a:fld id="{907E06FF-81E2-4921-9E28-8A1991064E86}" type="slidenum">
              <a:rPr lang="en-GB" smtClean="0"/>
              <a:t>‹#›</a:t>
            </a:fld>
            <a:endParaRPr lang="en-GB"/>
          </a:p>
        </p:txBody>
      </p:sp>
    </p:spTree>
    <p:extLst>
      <p:ext uri="{BB962C8B-B14F-4D97-AF65-F5344CB8AC3E}">
        <p14:creationId xmlns:p14="http://schemas.microsoft.com/office/powerpoint/2010/main" val="2803917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EB10F-1BF0-4267-87BF-6C33B8958BA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8FEBBDD-37DC-493D-92DE-080218BB5EB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CA4BFD6-8AE1-4CE3-909F-C16BB29F82D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1B74627-004A-465C-9C2F-6CE206F1212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C805A20-EF39-45B9-9B2F-123A4B36ACA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B5AF000-1D56-4A85-910E-6B8EC71CE8EE}"/>
              </a:ext>
            </a:extLst>
          </p:cNvPr>
          <p:cNvSpPr>
            <a:spLocks noGrp="1"/>
          </p:cNvSpPr>
          <p:nvPr>
            <p:ph type="dt" sz="half" idx="10"/>
          </p:nvPr>
        </p:nvSpPr>
        <p:spPr/>
        <p:txBody>
          <a:bodyPr/>
          <a:lstStyle/>
          <a:p>
            <a:fld id="{3317EDD7-1713-4E1A-B216-C3AD2604CE53}" type="datetimeFigureOut">
              <a:rPr lang="en-GB" smtClean="0"/>
              <a:t>22/09/2020</a:t>
            </a:fld>
            <a:endParaRPr lang="en-GB"/>
          </a:p>
        </p:txBody>
      </p:sp>
      <p:sp>
        <p:nvSpPr>
          <p:cNvPr id="8" name="Footer Placeholder 7">
            <a:extLst>
              <a:ext uri="{FF2B5EF4-FFF2-40B4-BE49-F238E27FC236}">
                <a16:creationId xmlns:a16="http://schemas.microsoft.com/office/drawing/2014/main" id="{54DA6B6E-A80D-4BA8-8FAE-8688615812B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75117D4-4875-4D71-9BB7-E0271EE4BC2F}"/>
              </a:ext>
            </a:extLst>
          </p:cNvPr>
          <p:cNvSpPr>
            <a:spLocks noGrp="1"/>
          </p:cNvSpPr>
          <p:nvPr>
            <p:ph type="sldNum" sz="quarter" idx="12"/>
          </p:nvPr>
        </p:nvSpPr>
        <p:spPr/>
        <p:txBody>
          <a:bodyPr/>
          <a:lstStyle/>
          <a:p>
            <a:fld id="{907E06FF-81E2-4921-9E28-8A1991064E86}" type="slidenum">
              <a:rPr lang="en-GB" smtClean="0"/>
              <a:t>‹#›</a:t>
            </a:fld>
            <a:endParaRPr lang="en-GB"/>
          </a:p>
        </p:txBody>
      </p:sp>
    </p:spTree>
    <p:extLst>
      <p:ext uri="{BB962C8B-B14F-4D97-AF65-F5344CB8AC3E}">
        <p14:creationId xmlns:p14="http://schemas.microsoft.com/office/powerpoint/2010/main" val="674486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75C1C-35FD-4641-A1EE-C25B6AFDC8E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253BA39-DEAF-4BE4-A035-308100D56DA6}"/>
              </a:ext>
            </a:extLst>
          </p:cNvPr>
          <p:cNvSpPr>
            <a:spLocks noGrp="1"/>
          </p:cNvSpPr>
          <p:nvPr>
            <p:ph type="dt" sz="half" idx="10"/>
          </p:nvPr>
        </p:nvSpPr>
        <p:spPr/>
        <p:txBody>
          <a:bodyPr/>
          <a:lstStyle/>
          <a:p>
            <a:fld id="{3317EDD7-1713-4E1A-B216-C3AD2604CE53}" type="datetimeFigureOut">
              <a:rPr lang="en-GB" smtClean="0"/>
              <a:t>22/09/2020</a:t>
            </a:fld>
            <a:endParaRPr lang="en-GB"/>
          </a:p>
        </p:txBody>
      </p:sp>
      <p:sp>
        <p:nvSpPr>
          <p:cNvPr id="4" name="Footer Placeholder 3">
            <a:extLst>
              <a:ext uri="{FF2B5EF4-FFF2-40B4-BE49-F238E27FC236}">
                <a16:creationId xmlns:a16="http://schemas.microsoft.com/office/drawing/2014/main" id="{B3C2733C-5431-46A7-B5E0-69EC37076C0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C400DA3-46B0-4713-A67B-65D2C0FC3AC8}"/>
              </a:ext>
            </a:extLst>
          </p:cNvPr>
          <p:cNvSpPr>
            <a:spLocks noGrp="1"/>
          </p:cNvSpPr>
          <p:nvPr>
            <p:ph type="sldNum" sz="quarter" idx="12"/>
          </p:nvPr>
        </p:nvSpPr>
        <p:spPr/>
        <p:txBody>
          <a:bodyPr/>
          <a:lstStyle/>
          <a:p>
            <a:fld id="{907E06FF-81E2-4921-9E28-8A1991064E86}" type="slidenum">
              <a:rPr lang="en-GB" smtClean="0"/>
              <a:t>‹#›</a:t>
            </a:fld>
            <a:endParaRPr lang="en-GB"/>
          </a:p>
        </p:txBody>
      </p:sp>
    </p:spTree>
    <p:extLst>
      <p:ext uri="{BB962C8B-B14F-4D97-AF65-F5344CB8AC3E}">
        <p14:creationId xmlns:p14="http://schemas.microsoft.com/office/powerpoint/2010/main" val="255761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4C0004D-06CB-4788-8488-A9C35557727E}"/>
              </a:ext>
            </a:extLst>
          </p:cNvPr>
          <p:cNvSpPr>
            <a:spLocks noGrp="1"/>
          </p:cNvSpPr>
          <p:nvPr>
            <p:ph type="dt" sz="half" idx="10"/>
          </p:nvPr>
        </p:nvSpPr>
        <p:spPr/>
        <p:txBody>
          <a:bodyPr/>
          <a:lstStyle/>
          <a:p>
            <a:fld id="{3317EDD7-1713-4E1A-B216-C3AD2604CE53}" type="datetimeFigureOut">
              <a:rPr lang="en-GB" smtClean="0"/>
              <a:t>22/09/2020</a:t>
            </a:fld>
            <a:endParaRPr lang="en-GB"/>
          </a:p>
        </p:txBody>
      </p:sp>
      <p:sp>
        <p:nvSpPr>
          <p:cNvPr id="3" name="Footer Placeholder 2">
            <a:extLst>
              <a:ext uri="{FF2B5EF4-FFF2-40B4-BE49-F238E27FC236}">
                <a16:creationId xmlns:a16="http://schemas.microsoft.com/office/drawing/2014/main" id="{19F8E3DE-3279-45DE-BCC6-F9BDB0FAFA4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32A37F2-EE3E-430E-8FDE-D71268391604}"/>
              </a:ext>
            </a:extLst>
          </p:cNvPr>
          <p:cNvSpPr>
            <a:spLocks noGrp="1"/>
          </p:cNvSpPr>
          <p:nvPr>
            <p:ph type="sldNum" sz="quarter" idx="12"/>
          </p:nvPr>
        </p:nvSpPr>
        <p:spPr/>
        <p:txBody>
          <a:bodyPr/>
          <a:lstStyle/>
          <a:p>
            <a:fld id="{907E06FF-81E2-4921-9E28-8A1991064E86}" type="slidenum">
              <a:rPr lang="en-GB" smtClean="0"/>
              <a:t>‹#›</a:t>
            </a:fld>
            <a:endParaRPr lang="en-GB"/>
          </a:p>
        </p:txBody>
      </p:sp>
    </p:spTree>
    <p:extLst>
      <p:ext uri="{BB962C8B-B14F-4D97-AF65-F5344CB8AC3E}">
        <p14:creationId xmlns:p14="http://schemas.microsoft.com/office/powerpoint/2010/main" val="17315979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15611-24CE-4EDF-B975-E1B41AA080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C7494B2-4602-4F28-85F9-8F7C4FE0767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DA78B6A-92A6-49F4-99E2-5E1DE10E7B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EBCB4C8-6BCA-4B57-A81E-B349B2D7C171}"/>
              </a:ext>
            </a:extLst>
          </p:cNvPr>
          <p:cNvSpPr>
            <a:spLocks noGrp="1"/>
          </p:cNvSpPr>
          <p:nvPr>
            <p:ph type="dt" sz="half" idx="10"/>
          </p:nvPr>
        </p:nvSpPr>
        <p:spPr/>
        <p:txBody>
          <a:bodyPr/>
          <a:lstStyle/>
          <a:p>
            <a:fld id="{3317EDD7-1713-4E1A-B216-C3AD2604CE53}" type="datetimeFigureOut">
              <a:rPr lang="en-GB" smtClean="0"/>
              <a:t>22/09/2020</a:t>
            </a:fld>
            <a:endParaRPr lang="en-GB"/>
          </a:p>
        </p:txBody>
      </p:sp>
      <p:sp>
        <p:nvSpPr>
          <p:cNvPr id="6" name="Footer Placeholder 5">
            <a:extLst>
              <a:ext uri="{FF2B5EF4-FFF2-40B4-BE49-F238E27FC236}">
                <a16:creationId xmlns:a16="http://schemas.microsoft.com/office/drawing/2014/main" id="{16D47B00-82B2-4008-B62D-4B33579345C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B3D4C12-5BB8-452D-82B6-2DD244EDCC01}"/>
              </a:ext>
            </a:extLst>
          </p:cNvPr>
          <p:cNvSpPr>
            <a:spLocks noGrp="1"/>
          </p:cNvSpPr>
          <p:nvPr>
            <p:ph type="sldNum" sz="quarter" idx="12"/>
          </p:nvPr>
        </p:nvSpPr>
        <p:spPr/>
        <p:txBody>
          <a:bodyPr/>
          <a:lstStyle/>
          <a:p>
            <a:fld id="{907E06FF-81E2-4921-9E28-8A1991064E86}" type="slidenum">
              <a:rPr lang="en-GB" smtClean="0"/>
              <a:t>‹#›</a:t>
            </a:fld>
            <a:endParaRPr lang="en-GB"/>
          </a:p>
        </p:txBody>
      </p:sp>
    </p:spTree>
    <p:extLst>
      <p:ext uri="{BB962C8B-B14F-4D97-AF65-F5344CB8AC3E}">
        <p14:creationId xmlns:p14="http://schemas.microsoft.com/office/powerpoint/2010/main" val="2533077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ED0C41-55F6-43DF-B992-C67E3DA647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FCD6906-CF00-4800-B576-394BB9FBB97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B2F711D-8F88-454C-AEEC-78BBB64B0C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9D1A126-3FCC-4252-B40A-B4FF7A1A9A81}"/>
              </a:ext>
            </a:extLst>
          </p:cNvPr>
          <p:cNvSpPr>
            <a:spLocks noGrp="1"/>
          </p:cNvSpPr>
          <p:nvPr>
            <p:ph type="dt" sz="half" idx="10"/>
          </p:nvPr>
        </p:nvSpPr>
        <p:spPr/>
        <p:txBody>
          <a:bodyPr/>
          <a:lstStyle/>
          <a:p>
            <a:fld id="{3317EDD7-1713-4E1A-B216-C3AD2604CE53}" type="datetimeFigureOut">
              <a:rPr lang="en-GB" smtClean="0"/>
              <a:t>22/09/2020</a:t>
            </a:fld>
            <a:endParaRPr lang="en-GB"/>
          </a:p>
        </p:txBody>
      </p:sp>
      <p:sp>
        <p:nvSpPr>
          <p:cNvPr id="6" name="Footer Placeholder 5">
            <a:extLst>
              <a:ext uri="{FF2B5EF4-FFF2-40B4-BE49-F238E27FC236}">
                <a16:creationId xmlns:a16="http://schemas.microsoft.com/office/drawing/2014/main" id="{FED06BB0-C098-4FFF-9667-6B593B9DE6A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AABC54C-3805-40F7-9408-30993B77DCE9}"/>
              </a:ext>
            </a:extLst>
          </p:cNvPr>
          <p:cNvSpPr>
            <a:spLocks noGrp="1"/>
          </p:cNvSpPr>
          <p:nvPr>
            <p:ph type="sldNum" sz="quarter" idx="12"/>
          </p:nvPr>
        </p:nvSpPr>
        <p:spPr/>
        <p:txBody>
          <a:bodyPr/>
          <a:lstStyle/>
          <a:p>
            <a:fld id="{907E06FF-81E2-4921-9E28-8A1991064E86}" type="slidenum">
              <a:rPr lang="en-GB" smtClean="0"/>
              <a:t>‹#›</a:t>
            </a:fld>
            <a:endParaRPr lang="en-GB"/>
          </a:p>
        </p:txBody>
      </p:sp>
    </p:spTree>
    <p:extLst>
      <p:ext uri="{BB962C8B-B14F-4D97-AF65-F5344CB8AC3E}">
        <p14:creationId xmlns:p14="http://schemas.microsoft.com/office/powerpoint/2010/main" val="145317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EAA718-096A-44D1-A64A-6FFD5D48C53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673DEAC-1E12-497D-ACD4-407EC0085B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12AECEC-0D86-47A3-B356-C37BC20E00D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17EDD7-1713-4E1A-B216-C3AD2604CE53}" type="datetimeFigureOut">
              <a:rPr lang="en-GB" smtClean="0"/>
              <a:t>22/09/2020</a:t>
            </a:fld>
            <a:endParaRPr lang="en-GB"/>
          </a:p>
        </p:txBody>
      </p:sp>
      <p:sp>
        <p:nvSpPr>
          <p:cNvPr id="5" name="Footer Placeholder 4">
            <a:extLst>
              <a:ext uri="{FF2B5EF4-FFF2-40B4-BE49-F238E27FC236}">
                <a16:creationId xmlns:a16="http://schemas.microsoft.com/office/drawing/2014/main" id="{5E267BA0-0515-4722-8FD9-462228BAAE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CD19B2A-1B39-4C31-A06F-0D2E8C95B40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7E06FF-81E2-4921-9E28-8A1991064E86}" type="slidenum">
              <a:rPr lang="en-GB" smtClean="0"/>
              <a:t>‹#›</a:t>
            </a:fld>
            <a:endParaRPr lang="en-GB"/>
          </a:p>
        </p:txBody>
      </p:sp>
    </p:spTree>
    <p:extLst>
      <p:ext uri="{BB962C8B-B14F-4D97-AF65-F5344CB8AC3E}">
        <p14:creationId xmlns:p14="http://schemas.microsoft.com/office/powerpoint/2010/main" val="38973995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ArdNQUUcZ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03512" y="908721"/>
            <a:ext cx="7543800" cy="2593975"/>
          </a:xfrm>
        </p:spPr>
        <p:txBody>
          <a:bodyPr/>
          <a:lstStyle/>
          <a:p>
            <a:r>
              <a:rPr lang="en-GB" u="sng" dirty="0"/>
              <a:t>Language Paper 1</a:t>
            </a:r>
            <a:br>
              <a:rPr lang="en-GB" u="sng" dirty="0"/>
            </a:br>
            <a:r>
              <a:rPr lang="en-GB" u="sng" dirty="0"/>
              <a:t>the Writer’s Craft</a:t>
            </a:r>
          </a:p>
        </p:txBody>
      </p:sp>
      <p:sp>
        <p:nvSpPr>
          <p:cNvPr id="3" name="Subtitle 2"/>
          <p:cNvSpPr>
            <a:spLocks noGrp="1"/>
          </p:cNvSpPr>
          <p:nvPr>
            <p:ph type="subTitle" idx="1"/>
          </p:nvPr>
        </p:nvSpPr>
        <p:spPr>
          <a:xfrm>
            <a:off x="1703512" y="3645024"/>
            <a:ext cx="7992888" cy="2880320"/>
          </a:xfrm>
          <a:solidFill>
            <a:schemeClr val="tx2">
              <a:lumMod val="25000"/>
              <a:lumOff val="75000"/>
            </a:schemeClr>
          </a:solidFill>
        </p:spPr>
        <p:txBody>
          <a:bodyPr>
            <a:noAutofit/>
          </a:bodyPr>
          <a:lstStyle/>
          <a:p>
            <a:r>
              <a:rPr lang="en-GB" sz="3600" b="1" dirty="0"/>
              <a:t>LO: To understand how to comment on the writer’s use of structure to create meaning and effects.</a:t>
            </a:r>
          </a:p>
          <a:p>
            <a:r>
              <a:rPr lang="en-GB" sz="3600" b="1" dirty="0"/>
              <a:t>ST: I can apply my learning in the exam . </a:t>
            </a:r>
          </a:p>
        </p:txBody>
      </p:sp>
    </p:spTree>
    <p:extLst>
      <p:ext uri="{BB962C8B-B14F-4D97-AF65-F5344CB8AC3E}">
        <p14:creationId xmlns:p14="http://schemas.microsoft.com/office/powerpoint/2010/main" val="2676559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1504" y="274638"/>
            <a:ext cx="8280920" cy="3154362"/>
          </a:xfrm>
          <a:solidFill>
            <a:schemeClr val="tx2">
              <a:lumMod val="25000"/>
              <a:lumOff val="75000"/>
            </a:schemeClr>
          </a:solidFill>
        </p:spPr>
        <p:txBody>
          <a:bodyPr/>
          <a:lstStyle/>
          <a:p>
            <a:r>
              <a:rPr lang="en-GB" dirty="0">
                <a:solidFill>
                  <a:schemeClr val="tx1"/>
                </a:solidFill>
              </a:rPr>
              <a:t>Starter: So, what do we remember about how a writer uses structure to create meanings and effects? SAME 3Ps5Ts?</a:t>
            </a:r>
          </a:p>
        </p:txBody>
      </p:sp>
    </p:spTree>
    <p:extLst>
      <p:ext uri="{BB962C8B-B14F-4D97-AF65-F5344CB8AC3E}">
        <p14:creationId xmlns:p14="http://schemas.microsoft.com/office/powerpoint/2010/main" val="1532126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1504" y="0"/>
            <a:ext cx="9036496" cy="1556792"/>
          </a:xfrm>
        </p:spPr>
        <p:style>
          <a:lnRef idx="1">
            <a:schemeClr val="accent6"/>
          </a:lnRef>
          <a:fillRef idx="2">
            <a:schemeClr val="accent6"/>
          </a:fillRef>
          <a:effectRef idx="1">
            <a:schemeClr val="accent6"/>
          </a:effectRef>
          <a:fontRef idx="minor">
            <a:schemeClr val="dk1"/>
          </a:fontRef>
        </p:style>
        <p:txBody>
          <a:bodyPr>
            <a:noAutofit/>
          </a:bodyPr>
          <a:lstStyle/>
          <a:p>
            <a:pPr algn="l"/>
            <a:r>
              <a:rPr lang="en-GB" sz="3200" dirty="0"/>
              <a:t>Task: </a:t>
            </a:r>
            <a:r>
              <a:rPr lang="en-GB" sz="3200" b="1" u="sng" dirty="0">
                <a:effectLst>
                  <a:outerShdw blurRad="38100" dist="38100" dir="2700000" algn="tl">
                    <a:srgbClr val="000000">
                      <a:alpha val="43137"/>
                    </a:srgbClr>
                  </a:outerShdw>
                </a:effectLst>
              </a:rPr>
              <a:t>Helpful vocabulary </a:t>
            </a:r>
            <a:r>
              <a:rPr lang="en-GB" sz="3200" dirty="0"/>
              <a:t>for the structure question. Choose </a:t>
            </a:r>
            <a:r>
              <a:rPr lang="en-GB" sz="3200" b="1" u="sng" dirty="0">
                <a:effectLst>
                  <a:outerShdw blurRad="38100" dist="38100" dir="2700000" algn="tl">
                    <a:srgbClr val="000000">
                      <a:alpha val="43137"/>
                    </a:srgbClr>
                  </a:outerShdw>
                </a:effectLst>
              </a:rPr>
              <a:t>at least </a:t>
            </a:r>
            <a:r>
              <a:rPr lang="en-GB" sz="3200" dirty="0"/>
              <a:t>10 and write them into your books.</a:t>
            </a:r>
          </a:p>
        </p:txBody>
      </p:sp>
      <p:sp>
        <p:nvSpPr>
          <p:cNvPr id="3" name="Content Placeholder 2"/>
          <p:cNvSpPr>
            <a:spLocks noGrp="1"/>
          </p:cNvSpPr>
          <p:nvPr>
            <p:ph idx="1"/>
          </p:nvPr>
        </p:nvSpPr>
        <p:spPr>
          <a:xfrm>
            <a:off x="1524000" y="1650473"/>
            <a:ext cx="4762872" cy="5069160"/>
          </a:xfrm>
        </p:spPr>
        <p:txBody>
          <a:bodyPr>
            <a:normAutofit fontScale="85000" lnSpcReduction="20000"/>
          </a:bodyPr>
          <a:lstStyle/>
          <a:p>
            <a:r>
              <a:rPr lang="en-GB" dirty="0"/>
              <a:t>The transition… </a:t>
            </a:r>
          </a:p>
          <a:p>
            <a:r>
              <a:rPr lang="en-GB" dirty="0"/>
              <a:t>foreshadowing…</a:t>
            </a:r>
          </a:p>
          <a:p>
            <a:r>
              <a:rPr lang="en-GB" dirty="0"/>
              <a:t>Chronological…</a:t>
            </a:r>
          </a:p>
          <a:p>
            <a:r>
              <a:rPr lang="en-GB" dirty="0"/>
              <a:t>Emphasises…</a:t>
            </a:r>
          </a:p>
          <a:p>
            <a:r>
              <a:rPr lang="en-GB" dirty="0"/>
              <a:t>Prepares the reader …</a:t>
            </a:r>
          </a:p>
          <a:p>
            <a:r>
              <a:rPr lang="en-GB" dirty="0"/>
              <a:t>Hints at …</a:t>
            </a:r>
          </a:p>
          <a:p>
            <a:r>
              <a:rPr lang="en-GB" dirty="0"/>
              <a:t>Focuses the reader’s attention on …</a:t>
            </a:r>
          </a:p>
          <a:p>
            <a:r>
              <a:rPr lang="en-GB" dirty="0"/>
              <a:t>Reminds the reader of ….</a:t>
            </a:r>
          </a:p>
          <a:p>
            <a:r>
              <a:rPr lang="en-GB" dirty="0"/>
              <a:t>This links back to …</a:t>
            </a:r>
          </a:p>
          <a:p>
            <a:r>
              <a:rPr lang="en-GB" dirty="0"/>
              <a:t>Reinforces …</a:t>
            </a:r>
          </a:p>
          <a:p>
            <a:r>
              <a:rPr lang="en-GB" dirty="0"/>
              <a:t>Contrasts with ….</a:t>
            </a:r>
          </a:p>
          <a:p>
            <a:r>
              <a:rPr lang="en-GB" dirty="0"/>
              <a:t>Hooks the reader by …</a:t>
            </a:r>
          </a:p>
        </p:txBody>
      </p:sp>
      <p:sp>
        <p:nvSpPr>
          <p:cNvPr id="4" name="Content Placeholder 2"/>
          <p:cNvSpPr txBox="1">
            <a:spLocks/>
          </p:cNvSpPr>
          <p:nvPr/>
        </p:nvSpPr>
        <p:spPr>
          <a:xfrm>
            <a:off x="6023992" y="1628264"/>
            <a:ext cx="4762872" cy="5207527"/>
          </a:xfrm>
          <a:prstGeom prst="rect">
            <a:avLst/>
          </a:prstGeom>
          <a:solidFill>
            <a:schemeClr val="bg1"/>
          </a:solidFill>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dirty="0"/>
              <a:t>The writer’s viewpoint changes.. The pivotal moment…</a:t>
            </a:r>
          </a:p>
          <a:p>
            <a:r>
              <a:rPr lang="en-GB" dirty="0"/>
              <a:t>The change in tone …</a:t>
            </a:r>
          </a:p>
          <a:p>
            <a:r>
              <a:rPr lang="en-GB" dirty="0"/>
              <a:t>The paragraph shift …</a:t>
            </a:r>
          </a:p>
          <a:p>
            <a:r>
              <a:rPr lang="en-GB" dirty="0"/>
              <a:t>The pace of the extract …</a:t>
            </a:r>
          </a:p>
          <a:p>
            <a:r>
              <a:rPr lang="en-GB" dirty="0"/>
              <a:t>The use of sentence structures such as…</a:t>
            </a:r>
          </a:p>
          <a:p>
            <a:r>
              <a:rPr lang="en-GB" dirty="0"/>
              <a:t>The isolated sentence/paragraph …</a:t>
            </a:r>
          </a:p>
          <a:p>
            <a:r>
              <a:rPr lang="en-GB" dirty="0"/>
              <a:t>The repetition of …</a:t>
            </a:r>
          </a:p>
          <a:p>
            <a:r>
              <a:rPr lang="en-GB" dirty="0"/>
              <a:t>The extract begins with …</a:t>
            </a:r>
          </a:p>
          <a:p>
            <a:r>
              <a:rPr lang="en-GB" dirty="0"/>
              <a:t>The text concludes by …</a:t>
            </a:r>
          </a:p>
          <a:p>
            <a:r>
              <a:rPr lang="en-GB" dirty="0"/>
              <a:t>The shift from.. To…</a:t>
            </a:r>
          </a:p>
          <a:p>
            <a:endParaRPr lang="en-GB" dirty="0"/>
          </a:p>
        </p:txBody>
      </p:sp>
    </p:spTree>
    <p:extLst>
      <p:ext uri="{BB962C8B-B14F-4D97-AF65-F5344CB8AC3E}">
        <p14:creationId xmlns:p14="http://schemas.microsoft.com/office/powerpoint/2010/main" val="6752053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3512" y="274638"/>
            <a:ext cx="8136904" cy="1143000"/>
          </a:xfrm>
        </p:spPr>
        <p:txBody>
          <a:bodyPr>
            <a:normAutofit fontScale="90000"/>
          </a:bodyPr>
          <a:lstStyle/>
          <a:p>
            <a:r>
              <a:rPr lang="en-GB" sz="3200" dirty="0"/>
              <a:t>Task: look at the first extract </a:t>
            </a:r>
            <a:r>
              <a:rPr lang="en-GB" sz="3200" i="1" dirty="0"/>
              <a:t>Angels and Demons </a:t>
            </a:r>
            <a:r>
              <a:rPr lang="en-GB" sz="3200" dirty="0"/>
              <a:t>by Dan Brown taken from the opening chapter in the novel.</a:t>
            </a:r>
          </a:p>
        </p:txBody>
      </p:sp>
      <p:sp>
        <p:nvSpPr>
          <p:cNvPr id="3" name="Content Placeholder 2"/>
          <p:cNvSpPr>
            <a:spLocks noGrp="1"/>
          </p:cNvSpPr>
          <p:nvPr>
            <p:ph idx="1"/>
          </p:nvPr>
        </p:nvSpPr>
        <p:spPr/>
        <p:txBody>
          <a:bodyPr>
            <a:normAutofit fontScale="62500" lnSpcReduction="20000"/>
          </a:bodyPr>
          <a:lstStyle/>
          <a:p>
            <a:pPr marL="114300" indent="0">
              <a:buNone/>
            </a:pPr>
            <a:r>
              <a:rPr lang="en-GB" dirty="0"/>
              <a:t>‘But a man has been murd_’</a:t>
            </a:r>
          </a:p>
          <a:p>
            <a:pPr marL="114300" indent="0">
              <a:buNone/>
            </a:pPr>
            <a:r>
              <a:rPr lang="en-GB" dirty="0"/>
              <a:t>‘A formal investigation,’ Kohler said, his voice firm, ‘will take place.</a:t>
            </a:r>
          </a:p>
          <a:p>
            <a:pPr marL="114300" indent="0">
              <a:buNone/>
            </a:pPr>
            <a:r>
              <a:rPr lang="en-GB" dirty="0"/>
              <a:t>However, it will most certainly involve a search of Vetra’s lab, a space he and his daughter hold most private. Therefore, it will wait until Ms Vetra’s has arrived. I feel I owe her at least that modicum of discretion.’</a:t>
            </a:r>
          </a:p>
          <a:p>
            <a:pPr marL="114300" indent="0">
              <a:buNone/>
            </a:pPr>
            <a:r>
              <a:rPr lang="en-GB" dirty="0"/>
              <a:t>Kohler turned the key.</a:t>
            </a:r>
          </a:p>
          <a:p>
            <a:pPr marL="114300" indent="0">
              <a:buNone/>
            </a:pPr>
            <a:r>
              <a:rPr lang="en-GB" dirty="0"/>
              <a:t>As the door swung open, a blast of icy air hissed into the hall and hit Langdon in the face. He fell back in bewilderment. He was gazing across the threshold of an alien world. The flat before him was immersed in a thick, white fog. The mist swirled in smoky vortexes around furniture and shrouded the room in opaque haze.</a:t>
            </a:r>
          </a:p>
          <a:p>
            <a:pPr marL="114300" indent="0">
              <a:buNone/>
            </a:pPr>
            <a:r>
              <a:rPr lang="en-GB" dirty="0"/>
              <a:t>‘What the…?’ Langdon stammered.</a:t>
            </a:r>
          </a:p>
          <a:p>
            <a:pPr marL="114300" indent="0">
              <a:buNone/>
            </a:pPr>
            <a:r>
              <a:rPr lang="en-GB" dirty="0"/>
              <a:t>‘Freon cooling system,’ Kohler replied. ‘I chilled the flat to preserve the body.’</a:t>
            </a:r>
          </a:p>
          <a:p>
            <a:pPr marL="114300" indent="0">
              <a:buNone/>
            </a:pPr>
            <a:r>
              <a:rPr lang="en-GB" dirty="0"/>
              <a:t>Langdon buttoned his tweed jacket against the cold. </a:t>
            </a:r>
            <a:r>
              <a:rPr lang="en-GB" i="1" dirty="0"/>
              <a:t>I’m in Oz, he thought. And I forgot my magic slippers.</a:t>
            </a:r>
          </a:p>
          <a:p>
            <a:pPr marL="114300" indent="0">
              <a:buNone/>
            </a:pPr>
            <a:r>
              <a:rPr lang="en-GB" dirty="0">
                <a:hlinkClick r:id="rId2"/>
              </a:rPr>
              <a:t>https://www.youtube.com/watch?v=ArdNQUUcZOM</a:t>
            </a:r>
            <a:endParaRPr lang="en-GB" dirty="0"/>
          </a:p>
          <a:p>
            <a:pPr marL="114300" indent="0">
              <a:buNone/>
            </a:pPr>
            <a:r>
              <a:rPr lang="en-GB" b="1" i="1" dirty="0"/>
              <a:t>Angels and Demons         </a:t>
            </a:r>
            <a:r>
              <a:rPr lang="en-GB" b="1" dirty="0"/>
              <a:t>Dan Brown</a:t>
            </a:r>
            <a:endParaRPr lang="en-GB" dirty="0"/>
          </a:p>
        </p:txBody>
      </p:sp>
      <p:sp>
        <p:nvSpPr>
          <p:cNvPr id="4" name="TextBox 3"/>
          <p:cNvSpPr txBox="1"/>
          <p:nvPr/>
        </p:nvSpPr>
        <p:spPr>
          <a:xfrm>
            <a:off x="1518991" y="6402000"/>
            <a:ext cx="8964488" cy="461665"/>
          </a:xfrm>
          <a:prstGeom prst="rect">
            <a:avLst/>
          </a:prstGeom>
          <a:solidFill>
            <a:srgbClr val="FFFF00"/>
          </a:solidFill>
        </p:spPr>
        <p:txBody>
          <a:bodyPr wrap="square" rtlCol="0">
            <a:spAutoFit/>
          </a:bodyPr>
          <a:lstStyle/>
          <a:p>
            <a:r>
              <a:rPr lang="en-GB" sz="2400" dirty="0"/>
              <a:t>WHAT EFFECT IS THE WRITER TRYING TO CREATE?</a:t>
            </a:r>
          </a:p>
        </p:txBody>
      </p:sp>
    </p:spTree>
    <p:extLst>
      <p:ext uri="{BB962C8B-B14F-4D97-AF65-F5344CB8AC3E}">
        <p14:creationId xmlns:p14="http://schemas.microsoft.com/office/powerpoint/2010/main" val="13476848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a:t>Draw the grid in your books and answer the questions in each box.</a:t>
            </a:r>
          </a:p>
        </p:txBody>
      </p:sp>
      <p:graphicFrame>
        <p:nvGraphicFramePr>
          <p:cNvPr id="4" name="Content Placeholder 3"/>
          <p:cNvGraphicFramePr>
            <a:graphicFrameLocks noGrp="1"/>
          </p:cNvGraphicFramePr>
          <p:nvPr>
            <p:ph idx="1"/>
            <p:extLst/>
          </p:nvPr>
        </p:nvGraphicFramePr>
        <p:xfrm>
          <a:off x="1981200" y="1600200"/>
          <a:ext cx="7787208" cy="4781128"/>
        </p:xfrm>
        <a:graphic>
          <a:graphicData uri="http://schemas.openxmlformats.org/drawingml/2006/table">
            <a:tbl>
              <a:tblPr firstRow="1" bandRow="1"/>
              <a:tblGrid>
                <a:gridCol w="2595736">
                  <a:extLst>
                    <a:ext uri="{9D8B030D-6E8A-4147-A177-3AD203B41FA5}">
                      <a16:colId xmlns:a16="http://schemas.microsoft.com/office/drawing/2014/main" val="20000"/>
                    </a:ext>
                  </a:extLst>
                </a:gridCol>
                <a:gridCol w="2595736">
                  <a:extLst>
                    <a:ext uri="{9D8B030D-6E8A-4147-A177-3AD203B41FA5}">
                      <a16:colId xmlns:a16="http://schemas.microsoft.com/office/drawing/2014/main" val="20001"/>
                    </a:ext>
                  </a:extLst>
                </a:gridCol>
                <a:gridCol w="2595736">
                  <a:extLst>
                    <a:ext uri="{9D8B030D-6E8A-4147-A177-3AD203B41FA5}">
                      <a16:colId xmlns:a16="http://schemas.microsoft.com/office/drawing/2014/main" val="20002"/>
                    </a:ext>
                  </a:extLst>
                </a:gridCol>
              </a:tblGrid>
              <a:tr h="2390564">
                <a:tc>
                  <a:txBody>
                    <a:bodyPr/>
                    <a:lstStyle/>
                    <a:p>
                      <a:r>
                        <a:rPr lang="en-GB" dirty="0"/>
                        <a:t>What is the focus at the start of the extract? What narrative perspective is it told from? Does it change?</a:t>
                      </a:r>
                    </a:p>
                  </a:txBody>
                  <a:tcPr/>
                </a:tc>
                <a:tc>
                  <a:txBody>
                    <a:bodyPr/>
                    <a:lstStyle/>
                    <a:p>
                      <a:r>
                        <a:rPr lang="en-GB" dirty="0"/>
                        <a:t>How does the writer use a range of sentences to move the narrative ?</a:t>
                      </a:r>
                    </a:p>
                  </a:txBody>
                  <a:tcPr/>
                </a:tc>
                <a:tc>
                  <a:txBody>
                    <a:bodyPr/>
                    <a:lstStyle/>
                    <a:p>
                      <a:r>
                        <a:rPr lang="en-GB" dirty="0"/>
                        <a:t>What does the writer focus on in the second paragraph? Why introduce a new setting? </a:t>
                      </a:r>
                    </a:p>
                  </a:txBody>
                  <a:tcPr/>
                </a:tc>
                <a:extLst>
                  <a:ext uri="{0D108BD9-81ED-4DB2-BD59-A6C34878D82A}">
                    <a16:rowId xmlns:a16="http://schemas.microsoft.com/office/drawing/2014/main" val="10000"/>
                  </a:ext>
                </a:extLst>
              </a:tr>
              <a:tr h="2390564">
                <a:tc>
                  <a:txBody>
                    <a:bodyPr/>
                    <a:lstStyle/>
                    <a:p>
                      <a:r>
                        <a:rPr lang="en-GB" dirty="0"/>
                        <a:t>How does the focus change? Why use dialogue?</a:t>
                      </a:r>
                    </a:p>
                  </a:txBody>
                  <a:tcPr/>
                </a:tc>
                <a:tc>
                  <a:txBody>
                    <a:bodyPr/>
                    <a:lstStyle/>
                    <a:p>
                      <a:r>
                        <a:rPr lang="en-GB" dirty="0"/>
                        <a:t>What do you notice about the paragraph lengths as the extract develops? Why would the writer do this?</a:t>
                      </a:r>
                    </a:p>
                  </a:txBody>
                  <a:tcPr/>
                </a:tc>
                <a:tc>
                  <a:txBody>
                    <a:bodyPr/>
                    <a:lstStyle/>
                    <a:p>
                      <a:r>
                        <a:rPr lang="en-GB" dirty="0"/>
                        <a:t>How does the extract end? How does</a:t>
                      </a:r>
                      <a:r>
                        <a:rPr lang="en-GB" baseline="0" dirty="0"/>
                        <a:t> this effect the tone/mood?</a:t>
                      </a:r>
                      <a:endParaRPr lang="en-GB"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7926725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7427168" cy="2938338"/>
          </a:xfrm>
        </p:spPr>
        <p:txBody>
          <a:bodyPr/>
          <a:lstStyle/>
          <a:p>
            <a:r>
              <a:rPr lang="en-GB" dirty="0"/>
              <a:t>Using your grid answer the question: How has the writer used structure to interest you as a reader?</a:t>
            </a:r>
          </a:p>
        </p:txBody>
      </p:sp>
      <p:sp>
        <p:nvSpPr>
          <p:cNvPr id="3" name="Content Placeholder 2"/>
          <p:cNvSpPr>
            <a:spLocks noGrp="1"/>
          </p:cNvSpPr>
          <p:nvPr>
            <p:ph idx="1"/>
          </p:nvPr>
        </p:nvSpPr>
        <p:spPr>
          <a:xfrm>
            <a:off x="1981200" y="3429000"/>
            <a:ext cx="7931224" cy="2520280"/>
          </a:xfrm>
        </p:spPr>
        <p:txBody>
          <a:bodyPr>
            <a:normAutofit fontScale="77500" lnSpcReduction="20000"/>
          </a:bodyPr>
          <a:lstStyle/>
          <a:p>
            <a:pPr marL="114300" indent="0">
              <a:buNone/>
            </a:pPr>
            <a:r>
              <a:rPr lang="en-GB" dirty="0"/>
              <a:t>This text is from the beginning of chapter 1 of the novel. </a:t>
            </a:r>
          </a:p>
          <a:p>
            <a:pPr marL="114300" indent="0">
              <a:buNone/>
            </a:pPr>
            <a:r>
              <a:rPr lang="en-GB" dirty="0"/>
              <a:t> </a:t>
            </a:r>
          </a:p>
          <a:p>
            <a:pPr marL="114300" indent="0">
              <a:buNone/>
            </a:pPr>
            <a:r>
              <a:rPr lang="en-GB" dirty="0"/>
              <a:t>You could write about: </a:t>
            </a:r>
          </a:p>
          <a:p>
            <a:pPr marL="114300" indent="0">
              <a:buNone/>
            </a:pPr>
            <a:r>
              <a:rPr lang="en-GB" dirty="0"/>
              <a:t>• what the writer focuses your attention on at the beginning </a:t>
            </a:r>
          </a:p>
          <a:p>
            <a:pPr marL="114300" indent="0">
              <a:buNone/>
            </a:pPr>
            <a:r>
              <a:rPr lang="en-GB" dirty="0"/>
              <a:t>• how and why the writer changes this focus as the extract develops </a:t>
            </a:r>
          </a:p>
          <a:p>
            <a:pPr marL="114300" indent="0">
              <a:buNone/>
            </a:pPr>
            <a:r>
              <a:rPr lang="en-GB" dirty="0"/>
              <a:t>• any other structural features that interest you. 		</a:t>
            </a:r>
          </a:p>
        </p:txBody>
      </p:sp>
    </p:spTree>
    <p:extLst>
      <p:ext uri="{BB962C8B-B14F-4D97-AF65-F5344CB8AC3E}">
        <p14:creationId xmlns:p14="http://schemas.microsoft.com/office/powerpoint/2010/main" val="40602125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3512" y="274638"/>
            <a:ext cx="7897688" cy="1143000"/>
          </a:xfrm>
        </p:spPr>
        <p:txBody>
          <a:bodyPr>
            <a:normAutofit fontScale="90000"/>
          </a:bodyPr>
          <a:lstStyle/>
          <a:p>
            <a:r>
              <a:rPr lang="en-GB" sz="3200" dirty="0"/>
              <a:t>Plenary task: Can you ask similar questions for the second extract – </a:t>
            </a:r>
            <a:r>
              <a:rPr lang="en-GB" sz="3200" i="1" dirty="0"/>
              <a:t>The Hound of the Baskervilles</a:t>
            </a:r>
            <a:r>
              <a:rPr lang="en-GB" sz="3200" dirty="0"/>
              <a:t>?</a:t>
            </a:r>
          </a:p>
        </p:txBody>
      </p:sp>
      <p:graphicFrame>
        <p:nvGraphicFramePr>
          <p:cNvPr id="4" name="Content Placeholder 3"/>
          <p:cNvGraphicFramePr>
            <a:graphicFrameLocks noGrp="1"/>
          </p:cNvGraphicFramePr>
          <p:nvPr>
            <p:ph idx="1"/>
            <p:extLst/>
          </p:nvPr>
        </p:nvGraphicFramePr>
        <p:xfrm>
          <a:off x="1981201" y="1600200"/>
          <a:ext cx="7715199" cy="4925144"/>
        </p:xfrm>
        <a:graphic>
          <a:graphicData uri="http://schemas.openxmlformats.org/drawingml/2006/table">
            <a:tbl>
              <a:tblPr firstRow="1" bandRow="1"/>
              <a:tblGrid>
                <a:gridCol w="2571733">
                  <a:extLst>
                    <a:ext uri="{9D8B030D-6E8A-4147-A177-3AD203B41FA5}">
                      <a16:colId xmlns:a16="http://schemas.microsoft.com/office/drawing/2014/main" val="20000"/>
                    </a:ext>
                  </a:extLst>
                </a:gridCol>
                <a:gridCol w="2571733">
                  <a:extLst>
                    <a:ext uri="{9D8B030D-6E8A-4147-A177-3AD203B41FA5}">
                      <a16:colId xmlns:a16="http://schemas.microsoft.com/office/drawing/2014/main" val="20001"/>
                    </a:ext>
                  </a:extLst>
                </a:gridCol>
                <a:gridCol w="2571733">
                  <a:extLst>
                    <a:ext uri="{9D8B030D-6E8A-4147-A177-3AD203B41FA5}">
                      <a16:colId xmlns:a16="http://schemas.microsoft.com/office/drawing/2014/main" val="20002"/>
                    </a:ext>
                  </a:extLst>
                </a:gridCol>
              </a:tblGrid>
              <a:tr h="2462572">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0000"/>
                  </a:ext>
                </a:extLst>
              </a:tr>
              <a:tr h="2462572">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0001"/>
                  </a:ext>
                </a:extLst>
              </a:tr>
            </a:tbl>
          </a:graphicData>
        </a:graphic>
      </p:graphicFrame>
      <p:sp>
        <p:nvSpPr>
          <p:cNvPr id="3" name="Rounded Rectangle 2"/>
          <p:cNvSpPr/>
          <p:nvPr/>
        </p:nvSpPr>
        <p:spPr>
          <a:xfrm>
            <a:off x="9133389" y="692696"/>
            <a:ext cx="1475656"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Use SAME, 3P’s &amp; 5T’s</a:t>
            </a:r>
          </a:p>
        </p:txBody>
      </p:sp>
    </p:spTree>
    <p:extLst>
      <p:ext uri="{BB962C8B-B14F-4D97-AF65-F5344CB8AC3E}">
        <p14:creationId xmlns:p14="http://schemas.microsoft.com/office/powerpoint/2010/main" val="7823991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5520" y="116632"/>
            <a:ext cx="7620000" cy="778098"/>
          </a:xfrm>
        </p:spPr>
        <p:txBody>
          <a:bodyPr>
            <a:normAutofit fontScale="90000"/>
          </a:bodyPr>
          <a:lstStyle/>
          <a:p>
            <a:r>
              <a:rPr lang="en-GB" sz="3600" dirty="0">
                <a:effectLst>
                  <a:outerShdw blurRad="38100" dist="38100" dir="2700000" algn="tl">
                    <a:srgbClr val="000000">
                      <a:alpha val="43137"/>
                    </a:srgbClr>
                  </a:outerShdw>
                </a:effectLst>
              </a:rPr>
              <a:t>Read the next extract and decide what the narrative viewpoint is.</a:t>
            </a:r>
            <a:endParaRPr lang="en-GB" sz="3600" dirty="0"/>
          </a:p>
        </p:txBody>
      </p:sp>
      <p:sp>
        <p:nvSpPr>
          <p:cNvPr id="3" name="Content Placeholder 2"/>
          <p:cNvSpPr>
            <a:spLocks noGrp="1"/>
          </p:cNvSpPr>
          <p:nvPr>
            <p:ph idx="1"/>
          </p:nvPr>
        </p:nvSpPr>
        <p:spPr>
          <a:xfrm>
            <a:off x="1703512" y="1124744"/>
            <a:ext cx="8208912" cy="5544616"/>
          </a:xfrm>
          <a:solidFill>
            <a:schemeClr val="tx2">
              <a:lumMod val="25000"/>
              <a:lumOff val="75000"/>
            </a:schemeClr>
          </a:solidFill>
        </p:spPr>
        <p:txBody>
          <a:bodyPr>
            <a:normAutofit fontScale="62500" lnSpcReduction="20000"/>
          </a:bodyPr>
          <a:lstStyle/>
          <a:p>
            <a:pPr marL="114300" indent="0">
              <a:buNone/>
            </a:pPr>
            <a:r>
              <a:rPr lang="en-GB" sz="2900" dirty="0"/>
              <a:t>Mr. Sherlock Holmes, who was usually very late in the mornings save upon those not infrequent occasions when he was up all night, was seated at his breakfast table. I stood upon the hearth-rug and picked up the stick which our visitor had left behind him the night before. It was a fine, thick piece of wood, bulbous-headed, of the sort which is known as a “Penang lawyer.” Just under the head was a broad silver band nearly an inch across. “To James Mortimer, M.R.C.S, from his friends of the C.C.H.,” was engraved upon it, with the date “1884.” It was just such a stick as the old-fashioned family practitioner used to carry – dignified, solid, and reassuring.</a:t>
            </a:r>
          </a:p>
          <a:p>
            <a:pPr marL="114300" indent="0">
              <a:buNone/>
            </a:pPr>
            <a:r>
              <a:rPr lang="en-GB" sz="2900" dirty="0"/>
              <a:t>“Well, Watson, what do you make of it?”</a:t>
            </a:r>
          </a:p>
          <a:p>
            <a:pPr marL="114300" indent="0">
              <a:buNone/>
            </a:pPr>
            <a:r>
              <a:rPr lang="en-GB" sz="2900" dirty="0"/>
              <a:t>Holmes was sitting with his back to me, and I had given him no sign of my occupation.</a:t>
            </a:r>
          </a:p>
          <a:p>
            <a:pPr marL="114300" indent="0">
              <a:buNone/>
            </a:pPr>
            <a:r>
              <a:rPr lang="en-GB" sz="2900" dirty="0"/>
              <a:t>“How did you know what I was doing? I believe you have eyes in the back of your head.”</a:t>
            </a:r>
          </a:p>
          <a:p>
            <a:pPr marL="114300" indent="0">
              <a:buNone/>
            </a:pPr>
            <a:r>
              <a:rPr lang="en-GB" sz="2900" dirty="0"/>
              <a:t>“I have, at least, a well-polished, silver-plated coffee-pot in front of me.” said he. “But, tell me, Watson, what do you make of our visitor’s stick? Since we have been so unfortunate as to miss him and have no notion of his errand, this accidental souvenir becomes of importance. Let me hear you reconstruct the man by an examination of it.”</a:t>
            </a:r>
          </a:p>
          <a:p>
            <a:pPr marL="114300" indent="0">
              <a:buNone/>
            </a:pPr>
            <a:r>
              <a:rPr lang="en-GB" sz="2900" dirty="0"/>
              <a:t>“I think,” said I, following as far as I could the methods of my companion, “that Dr. Mortimer is a successful, elderly medical man, well-esteemed since those who know him give him this mark of their appreciation.”</a:t>
            </a:r>
          </a:p>
          <a:p>
            <a:pPr marL="114300" indent="0">
              <a:buNone/>
            </a:pPr>
            <a:r>
              <a:rPr lang="en-GB" sz="2900" b="1" i="1" dirty="0"/>
              <a:t>The Hound of the Baskervilles</a:t>
            </a:r>
            <a:r>
              <a:rPr lang="en-GB" sz="2900" b="1" dirty="0"/>
              <a:t>       Sir Arthur Conan Doyle</a:t>
            </a:r>
            <a:endParaRPr lang="en-GB" sz="2900" dirty="0"/>
          </a:p>
          <a:p>
            <a:pPr marL="114300" indent="0">
              <a:buNone/>
            </a:pPr>
            <a:endParaRPr lang="en-GB" dirty="0"/>
          </a:p>
        </p:txBody>
      </p:sp>
    </p:spTree>
    <p:extLst>
      <p:ext uri="{BB962C8B-B14F-4D97-AF65-F5344CB8AC3E}">
        <p14:creationId xmlns:p14="http://schemas.microsoft.com/office/powerpoint/2010/main" val="30960275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978</Words>
  <Application>Microsoft Office PowerPoint</Application>
  <PresentationFormat>Widescreen</PresentationFormat>
  <Paragraphs>63</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Language Paper 1 the Writer’s Craft</vt:lpstr>
      <vt:lpstr>Starter: So, what do we remember about how a writer uses structure to create meanings and effects? SAME 3Ps5Ts?</vt:lpstr>
      <vt:lpstr>Task: Helpful vocabulary for the structure question. Choose at least 10 and write them into your books.</vt:lpstr>
      <vt:lpstr>Task: look at the first extract Angels and Demons by Dan Brown taken from the opening chapter in the novel.</vt:lpstr>
      <vt:lpstr>Draw the grid in your books and answer the questions in each box.</vt:lpstr>
      <vt:lpstr>Using your grid answer the question: How has the writer used structure to interest you as a reader?</vt:lpstr>
      <vt:lpstr>Plenary task: Can you ask similar questions for the second extract – The Hound of the Baskervilles?</vt:lpstr>
      <vt:lpstr>Read the next extract and decide what the narrative viewpoint 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Language Paper 1 the Writer’s Craft</dc:title>
  <dc:creator>D Weatherhead</dc:creator>
  <cp:lastModifiedBy>D Weatherhead</cp:lastModifiedBy>
  <cp:revision>1</cp:revision>
  <dcterms:created xsi:type="dcterms:W3CDTF">2020-09-22T07:54:23Z</dcterms:created>
  <dcterms:modified xsi:type="dcterms:W3CDTF">2020-09-22T07:57:26Z</dcterms:modified>
</cp:coreProperties>
</file>