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58" r:id="rId3"/>
    <p:sldId id="275" r:id="rId4"/>
    <p:sldId id="276" r:id="rId5"/>
    <p:sldId id="267" r:id="rId6"/>
    <p:sldId id="277" r:id="rId7"/>
    <p:sldId id="273" r:id="rId8"/>
    <p:sldId id="278" r:id="rId9"/>
    <p:sldId id="269" r:id="rId10"/>
    <p:sldId id="27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85" d="100"/>
          <a:sy n="85" d="100"/>
        </p:scale>
        <p:origin x="36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036AAE-CF05-4DA5-8012-57AF234E2066}" type="datetimeFigureOut">
              <a:rPr lang="en-GB" smtClean="0"/>
              <a:t>26/11/2020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32AFBA-2BBE-4DD1-AC9F-536A38DE45D6}" type="slidenum">
              <a:rPr lang="en-GB" smtClean="0"/>
              <a:t>‹#›</a:t>
            </a:fld>
            <a:endParaRPr lang="en-GB"/>
          </a:p>
        </p:txBody>
      </p:sp>
    </p:spTree>
    <p:extLst>
      <p:ext uri="{BB962C8B-B14F-4D97-AF65-F5344CB8AC3E}">
        <p14:creationId xmlns:p14="http://schemas.microsoft.com/office/powerpoint/2010/main" val="2715928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32AFBA-2BBE-4DD1-AC9F-536A38DE45D6}" type="slidenum">
              <a:rPr lang="en-GB" smtClean="0"/>
              <a:t>1</a:t>
            </a:fld>
            <a:endParaRPr lang="en-GB"/>
          </a:p>
        </p:txBody>
      </p:sp>
    </p:spTree>
    <p:extLst>
      <p:ext uri="{BB962C8B-B14F-4D97-AF65-F5344CB8AC3E}">
        <p14:creationId xmlns:p14="http://schemas.microsoft.com/office/powerpoint/2010/main" val="1830357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32AFBA-2BBE-4DD1-AC9F-536A38DE45D6}" type="slidenum">
              <a:rPr lang="en-GB" smtClean="0"/>
              <a:t>5</a:t>
            </a:fld>
            <a:endParaRPr lang="en-GB"/>
          </a:p>
        </p:txBody>
      </p:sp>
    </p:spTree>
    <p:extLst>
      <p:ext uri="{BB962C8B-B14F-4D97-AF65-F5344CB8AC3E}">
        <p14:creationId xmlns:p14="http://schemas.microsoft.com/office/powerpoint/2010/main" val="325233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32AFBA-2BBE-4DD1-AC9F-536A38DE45D6}" type="slidenum">
              <a:rPr lang="en-GB" smtClean="0"/>
              <a:t>7</a:t>
            </a:fld>
            <a:endParaRPr lang="en-GB"/>
          </a:p>
        </p:txBody>
      </p:sp>
    </p:spTree>
    <p:extLst>
      <p:ext uri="{BB962C8B-B14F-4D97-AF65-F5344CB8AC3E}">
        <p14:creationId xmlns:p14="http://schemas.microsoft.com/office/powerpoint/2010/main" val="3316410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32AFBA-2BBE-4DD1-AC9F-536A38DE45D6}" type="slidenum">
              <a:rPr lang="en-GB" smtClean="0"/>
              <a:t>9</a:t>
            </a:fld>
            <a:endParaRPr lang="en-GB"/>
          </a:p>
        </p:txBody>
      </p:sp>
    </p:spTree>
    <p:extLst>
      <p:ext uri="{BB962C8B-B14F-4D97-AF65-F5344CB8AC3E}">
        <p14:creationId xmlns:p14="http://schemas.microsoft.com/office/powerpoint/2010/main" val="258029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32AFBA-2BBE-4DD1-AC9F-536A38DE45D6}" type="slidenum">
              <a:rPr lang="en-GB" smtClean="0"/>
              <a:t>10</a:t>
            </a:fld>
            <a:endParaRPr lang="en-GB"/>
          </a:p>
        </p:txBody>
      </p:sp>
    </p:spTree>
    <p:extLst>
      <p:ext uri="{BB962C8B-B14F-4D97-AF65-F5344CB8AC3E}">
        <p14:creationId xmlns:p14="http://schemas.microsoft.com/office/powerpoint/2010/main" val="2928429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FBCE5C4-4992-421E-9C61-CF16887668CC}" type="datetimeFigureOut">
              <a:rPr lang="en-GB" smtClean="0"/>
              <a:t>26/11/2020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8753EF-DCE4-4E93-89BB-E7DEAB9349E5}" type="slidenum">
              <a:rPr lang="en-GB" smtClean="0"/>
              <a:t>‹#›</a:t>
            </a:fld>
            <a:endParaRPr lang="en-GB"/>
          </a:p>
        </p:txBody>
      </p:sp>
    </p:spTree>
    <p:extLst>
      <p:ext uri="{BB962C8B-B14F-4D97-AF65-F5344CB8AC3E}">
        <p14:creationId xmlns:p14="http://schemas.microsoft.com/office/powerpoint/2010/main" val="2126421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FBCE5C4-4992-421E-9C61-CF16887668CC}" type="datetimeFigureOut">
              <a:rPr lang="en-GB" smtClean="0"/>
              <a:t>26/11/2020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8753EF-DCE4-4E93-89BB-E7DEAB9349E5}" type="slidenum">
              <a:rPr lang="en-GB" smtClean="0"/>
              <a:t>‹#›</a:t>
            </a:fld>
            <a:endParaRPr lang="en-GB"/>
          </a:p>
        </p:txBody>
      </p:sp>
    </p:spTree>
    <p:extLst>
      <p:ext uri="{BB962C8B-B14F-4D97-AF65-F5344CB8AC3E}">
        <p14:creationId xmlns:p14="http://schemas.microsoft.com/office/powerpoint/2010/main" val="3696729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FBCE5C4-4992-421E-9C61-CF16887668CC}" type="datetimeFigureOut">
              <a:rPr lang="en-GB" smtClean="0"/>
              <a:t>26/11/2020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8753EF-DCE4-4E93-89BB-E7DEAB9349E5}" type="slidenum">
              <a:rPr lang="en-GB" smtClean="0"/>
              <a:t>‹#›</a:t>
            </a:fld>
            <a:endParaRPr lang="en-GB"/>
          </a:p>
        </p:txBody>
      </p:sp>
    </p:spTree>
    <p:extLst>
      <p:ext uri="{BB962C8B-B14F-4D97-AF65-F5344CB8AC3E}">
        <p14:creationId xmlns:p14="http://schemas.microsoft.com/office/powerpoint/2010/main" val="3161215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FBCE5C4-4992-421E-9C61-CF16887668CC}" type="datetimeFigureOut">
              <a:rPr lang="en-GB" smtClean="0"/>
              <a:t>26/11/2020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8753EF-DCE4-4E93-89BB-E7DEAB9349E5}" type="slidenum">
              <a:rPr lang="en-GB" smtClean="0"/>
              <a:t>‹#›</a:t>
            </a:fld>
            <a:endParaRPr lang="en-GB"/>
          </a:p>
        </p:txBody>
      </p:sp>
    </p:spTree>
    <p:extLst>
      <p:ext uri="{BB962C8B-B14F-4D97-AF65-F5344CB8AC3E}">
        <p14:creationId xmlns:p14="http://schemas.microsoft.com/office/powerpoint/2010/main" val="4092400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BCE5C4-4992-421E-9C61-CF16887668CC}" type="datetimeFigureOut">
              <a:rPr lang="en-GB" smtClean="0"/>
              <a:t>26/11/2020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8753EF-DCE4-4E93-89BB-E7DEAB9349E5}" type="slidenum">
              <a:rPr lang="en-GB" smtClean="0"/>
              <a:t>‹#›</a:t>
            </a:fld>
            <a:endParaRPr lang="en-GB"/>
          </a:p>
        </p:txBody>
      </p:sp>
    </p:spTree>
    <p:extLst>
      <p:ext uri="{BB962C8B-B14F-4D97-AF65-F5344CB8AC3E}">
        <p14:creationId xmlns:p14="http://schemas.microsoft.com/office/powerpoint/2010/main" val="1011749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FBCE5C4-4992-421E-9C61-CF16887668CC}" type="datetimeFigureOut">
              <a:rPr lang="en-GB" smtClean="0"/>
              <a:t>26/11/2020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8753EF-DCE4-4E93-89BB-E7DEAB9349E5}" type="slidenum">
              <a:rPr lang="en-GB" smtClean="0"/>
              <a:t>‹#›</a:t>
            </a:fld>
            <a:endParaRPr lang="en-GB"/>
          </a:p>
        </p:txBody>
      </p:sp>
    </p:spTree>
    <p:extLst>
      <p:ext uri="{BB962C8B-B14F-4D97-AF65-F5344CB8AC3E}">
        <p14:creationId xmlns:p14="http://schemas.microsoft.com/office/powerpoint/2010/main" val="342483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FBCE5C4-4992-421E-9C61-CF16887668CC}" type="datetimeFigureOut">
              <a:rPr lang="en-GB" smtClean="0"/>
              <a:t>26/11/2020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B8753EF-DCE4-4E93-89BB-E7DEAB9349E5}" type="slidenum">
              <a:rPr lang="en-GB" smtClean="0"/>
              <a:t>‹#›</a:t>
            </a:fld>
            <a:endParaRPr lang="en-GB"/>
          </a:p>
        </p:txBody>
      </p:sp>
    </p:spTree>
    <p:extLst>
      <p:ext uri="{BB962C8B-B14F-4D97-AF65-F5344CB8AC3E}">
        <p14:creationId xmlns:p14="http://schemas.microsoft.com/office/powerpoint/2010/main" val="2195263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FBCE5C4-4992-421E-9C61-CF16887668CC}" type="datetimeFigureOut">
              <a:rPr lang="en-GB" smtClean="0"/>
              <a:t>26/11/2020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B8753EF-DCE4-4E93-89BB-E7DEAB9349E5}" type="slidenum">
              <a:rPr lang="en-GB" smtClean="0"/>
              <a:t>‹#›</a:t>
            </a:fld>
            <a:endParaRPr lang="en-GB"/>
          </a:p>
        </p:txBody>
      </p:sp>
    </p:spTree>
    <p:extLst>
      <p:ext uri="{BB962C8B-B14F-4D97-AF65-F5344CB8AC3E}">
        <p14:creationId xmlns:p14="http://schemas.microsoft.com/office/powerpoint/2010/main" val="4219721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BCE5C4-4992-421E-9C61-CF16887668CC}" type="datetimeFigureOut">
              <a:rPr lang="en-GB" smtClean="0"/>
              <a:t>26/11/2020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B8753EF-DCE4-4E93-89BB-E7DEAB9349E5}" type="slidenum">
              <a:rPr lang="en-GB" smtClean="0"/>
              <a:t>‹#›</a:t>
            </a:fld>
            <a:endParaRPr lang="en-GB"/>
          </a:p>
        </p:txBody>
      </p:sp>
    </p:spTree>
    <p:extLst>
      <p:ext uri="{BB962C8B-B14F-4D97-AF65-F5344CB8AC3E}">
        <p14:creationId xmlns:p14="http://schemas.microsoft.com/office/powerpoint/2010/main" val="3936231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BCE5C4-4992-421E-9C61-CF16887668CC}" type="datetimeFigureOut">
              <a:rPr lang="en-GB" smtClean="0"/>
              <a:t>26/11/2020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8753EF-DCE4-4E93-89BB-E7DEAB9349E5}" type="slidenum">
              <a:rPr lang="en-GB" smtClean="0"/>
              <a:t>‹#›</a:t>
            </a:fld>
            <a:endParaRPr lang="en-GB"/>
          </a:p>
        </p:txBody>
      </p:sp>
    </p:spTree>
    <p:extLst>
      <p:ext uri="{BB962C8B-B14F-4D97-AF65-F5344CB8AC3E}">
        <p14:creationId xmlns:p14="http://schemas.microsoft.com/office/powerpoint/2010/main" val="1777153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BCE5C4-4992-421E-9C61-CF16887668CC}" type="datetimeFigureOut">
              <a:rPr lang="en-GB" smtClean="0"/>
              <a:t>26/11/2020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8753EF-DCE4-4E93-89BB-E7DEAB9349E5}" type="slidenum">
              <a:rPr lang="en-GB" smtClean="0"/>
              <a:t>‹#›</a:t>
            </a:fld>
            <a:endParaRPr lang="en-GB"/>
          </a:p>
        </p:txBody>
      </p:sp>
    </p:spTree>
    <p:extLst>
      <p:ext uri="{BB962C8B-B14F-4D97-AF65-F5344CB8AC3E}">
        <p14:creationId xmlns:p14="http://schemas.microsoft.com/office/powerpoint/2010/main" val="1828528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BCE5C4-4992-421E-9C61-CF16887668CC}" type="datetimeFigureOut">
              <a:rPr lang="en-GB" smtClean="0"/>
              <a:t>26/11/2020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8753EF-DCE4-4E93-89BB-E7DEAB9349E5}" type="slidenum">
              <a:rPr lang="en-GB" smtClean="0"/>
              <a:t>‹#›</a:t>
            </a:fld>
            <a:endParaRPr lang="en-GB"/>
          </a:p>
        </p:txBody>
      </p:sp>
    </p:spTree>
    <p:extLst>
      <p:ext uri="{BB962C8B-B14F-4D97-AF65-F5344CB8AC3E}">
        <p14:creationId xmlns:p14="http://schemas.microsoft.com/office/powerpoint/2010/main" val="23841381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www.stormfax.com/3dickens.htm" TargetMode="Externa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sso</a:t>
            </a:r>
            <a:endParaRPr lang="en-GB" dirty="0"/>
          </a:p>
        </p:txBody>
      </p:sp>
      <p:sp>
        <p:nvSpPr>
          <p:cNvPr id="3" name="Subtitle 2"/>
          <p:cNvSpPr>
            <a:spLocks noGrp="1"/>
          </p:cNvSpPr>
          <p:nvPr>
            <p:ph type="subTitle" idx="1"/>
          </p:nvPr>
        </p:nvSpPr>
        <p:spPr/>
        <p:txBody>
          <a:bodyPr/>
          <a:lstStyle/>
          <a:p>
            <a:endParaRPr lang="en-GB"/>
          </a:p>
        </p:txBody>
      </p:sp>
      <p:pic>
        <p:nvPicPr>
          <p:cNvPr id="1026" name="Picture 2" descr="Image result for a christmas car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917447"/>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1587" y="159949"/>
            <a:ext cx="12190413" cy="654803"/>
          </a:xfrm>
          <a:prstGeom prst="rect">
            <a:avLst/>
          </a:prstGeom>
          <a:gradFill flip="none" rotWithShape="1">
            <a:gsLst>
              <a:gs pos="0">
                <a:srgbClr val="3C1402">
                  <a:tint val="50000"/>
                  <a:satMod val="300000"/>
                </a:srgbClr>
              </a:gs>
              <a:gs pos="35000">
                <a:srgbClr val="3C1402">
                  <a:tint val="37000"/>
                  <a:satMod val="300000"/>
                </a:srgbClr>
              </a:gs>
              <a:gs pos="100000">
                <a:srgbClr val="3C1402">
                  <a:tint val="15000"/>
                  <a:satMod val="350000"/>
                </a:srgbClr>
              </a:gs>
            </a:gsLst>
            <a:lin ang="135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dirty="0">
                <a:solidFill>
                  <a:prstClr val="black"/>
                </a:solidFill>
                <a:latin typeface="Berlin Sans FB" panose="020E0602020502020306" pitchFamily="34" charset="0"/>
              </a:rPr>
              <a:t>LESSON EIGHT </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Tree>
    <p:extLst>
      <p:ext uri="{BB962C8B-B14F-4D97-AF65-F5344CB8AC3E}">
        <p14:creationId xmlns:p14="http://schemas.microsoft.com/office/powerpoint/2010/main" val="996562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sso</a:t>
            </a:r>
            <a:endParaRPr lang="en-GB" dirty="0"/>
          </a:p>
        </p:txBody>
      </p:sp>
      <p:sp>
        <p:nvSpPr>
          <p:cNvPr id="3" name="Subtitle 2"/>
          <p:cNvSpPr>
            <a:spLocks noGrp="1"/>
          </p:cNvSpPr>
          <p:nvPr>
            <p:ph type="subTitle" idx="1"/>
          </p:nvPr>
        </p:nvSpPr>
        <p:spPr/>
        <p:txBody>
          <a:bodyPr/>
          <a:lstStyle/>
          <a:p>
            <a:endParaRPr lang="en-GB"/>
          </a:p>
        </p:txBody>
      </p:sp>
      <p:pic>
        <p:nvPicPr>
          <p:cNvPr id="1026" name="Picture 2" descr="Image result for a christmas car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91744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87" y="159949"/>
            <a:ext cx="12190413" cy="654803"/>
          </a:xfrm>
          <a:prstGeom prst="rect">
            <a:avLst/>
          </a:prstGeom>
          <a:gradFill flip="none" rotWithShape="1">
            <a:gsLst>
              <a:gs pos="0">
                <a:srgbClr val="3C1402">
                  <a:tint val="50000"/>
                  <a:satMod val="300000"/>
                </a:srgbClr>
              </a:gs>
              <a:gs pos="35000">
                <a:srgbClr val="3C1402">
                  <a:tint val="37000"/>
                  <a:satMod val="300000"/>
                </a:srgbClr>
              </a:gs>
              <a:gs pos="100000">
                <a:srgbClr val="3C1402">
                  <a:tint val="15000"/>
                  <a:satMod val="350000"/>
                </a:srgbClr>
              </a:gs>
            </a:gsLst>
            <a:lin ang="135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dirty="0">
                <a:solidFill>
                  <a:prstClr val="black"/>
                </a:solidFill>
                <a:latin typeface="Berlin Sans FB" panose="020E0602020502020306" pitchFamily="34" charset="0"/>
              </a:rPr>
              <a:t>MINI TASKS: IGNORANCE AND WANT</a:t>
            </a: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6" name="Title 1"/>
          <p:cNvSpPr txBox="1">
            <a:spLocks/>
          </p:cNvSpPr>
          <p:nvPr/>
        </p:nvSpPr>
        <p:spPr>
          <a:xfrm>
            <a:off x="0" y="5596928"/>
            <a:ext cx="12190413" cy="1168078"/>
          </a:xfrm>
          <a:prstGeom prst="rect">
            <a:avLst/>
          </a:prstGeom>
          <a:gradFill rotWithShape="1">
            <a:gsLst>
              <a:gs pos="0">
                <a:srgbClr val="3C1402">
                  <a:tint val="50000"/>
                  <a:satMod val="300000"/>
                </a:srgbClr>
              </a:gs>
              <a:gs pos="35000">
                <a:srgbClr val="3C1402">
                  <a:tint val="37000"/>
                  <a:satMod val="300000"/>
                </a:srgbClr>
              </a:gs>
              <a:gs pos="100000">
                <a:srgbClr val="3C1402">
                  <a:tint val="15000"/>
                  <a:satMod val="350000"/>
                </a:srgbClr>
              </a:gs>
            </a:gsLst>
            <a:lin ang="16200000" scaled="1"/>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defTabSz="914400" rtl="0" eaLnBrk="1" fontAlgn="auto" latinLnBrk="0" hangingPunct="1">
              <a:lnSpc>
                <a:spcPct val="100000"/>
              </a:lnSpc>
              <a:spcBef>
                <a:spcPct val="0"/>
              </a:spcBef>
              <a:spcAft>
                <a:spcPts val="0"/>
              </a:spcAft>
              <a:buClrTx/>
              <a:buSzTx/>
              <a:buFontTx/>
              <a:buNone/>
              <a:tabLst/>
              <a:defRPr/>
            </a:pPr>
            <a:r>
              <a:rPr lang="en-GB" sz="1400" b="1" u="sng" dirty="0">
                <a:solidFill>
                  <a:schemeClr val="tx1"/>
                </a:solidFill>
                <a:latin typeface="Berlin Sans FB" panose="020E0602020502020306" pitchFamily="34" charset="0"/>
              </a:rPr>
              <a:t>Today’s key questions:</a:t>
            </a:r>
          </a:p>
          <a:p>
            <a:pPr marL="342900" lvl="0" indent="-342900">
              <a:buFontTx/>
              <a:buAutoNum type="arabicPeriod"/>
              <a:defRPr/>
            </a:pPr>
            <a:r>
              <a:rPr lang="en-GB" sz="1800" dirty="0">
                <a:solidFill>
                  <a:schemeClr val="tx1"/>
                </a:solidFill>
                <a:latin typeface="Berlin Sans FB" panose="020E0602020502020306" pitchFamily="34" charset="0"/>
              </a:rPr>
              <a:t>Can I consider the importance of THEMES in ‘A Christmas Carol?’</a:t>
            </a:r>
          </a:p>
          <a:p>
            <a:pPr marL="342900" lvl="0" indent="-342900">
              <a:buFontTx/>
              <a:buAutoNum type="arabicPeriod"/>
              <a:defRPr/>
            </a:pPr>
            <a:r>
              <a:rPr lang="en-GB" sz="1800" dirty="0">
                <a:solidFill>
                  <a:schemeClr val="tx1"/>
                </a:solidFill>
                <a:latin typeface="Berlin Sans FB" panose="020E0602020502020306" pitchFamily="34" charset="0"/>
              </a:rPr>
              <a:t>Can I explain how a writer uses language to convey key ideas?</a:t>
            </a:r>
          </a:p>
          <a:p>
            <a:pPr marL="342900" lvl="0" indent="-342900">
              <a:buFontTx/>
              <a:buAutoNum type="arabicPeriod"/>
              <a:defRPr/>
            </a:pPr>
            <a:r>
              <a:rPr lang="en-GB" sz="1800" dirty="0">
                <a:solidFill>
                  <a:schemeClr val="tx1"/>
                </a:solidFill>
                <a:latin typeface="Berlin Sans FB" panose="020E0602020502020306" pitchFamily="34" charset="0"/>
              </a:rPr>
              <a:t>Can I link my ideas to the social and historical aspects of ‘A Christmas Carol’?</a:t>
            </a: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GB" sz="2000" b="0" i="0" strike="noStrike" kern="1200" cap="none" spc="0" normalizeH="0" baseline="0" noProof="0" dirty="0">
              <a:ln>
                <a:noFill/>
              </a:ln>
              <a:solidFill>
                <a:prstClr val="black"/>
              </a:solidFill>
              <a:effectLst/>
              <a:uLnTx/>
              <a:uFillTx/>
              <a:latin typeface="Open Sans"/>
              <a:ea typeface="+mn-ea"/>
              <a:cs typeface="+mn-cs"/>
            </a:endParaRPr>
          </a:p>
        </p:txBody>
      </p:sp>
      <p:pic>
        <p:nvPicPr>
          <p:cNvPr id="3074" name="Picture 2" descr="Image result for IGNORANCE AND WA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9846" y="1701504"/>
            <a:ext cx="4135989" cy="3122811"/>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8979856" y="1230098"/>
            <a:ext cx="3128525" cy="1862544"/>
          </a:xfrm>
          <a:prstGeom prst="roundRect">
            <a:avLst/>
          </a:prstGeom>
          <a:ln w="28575">
            <a:solidFill>
              <a:srgbClr val="FF0000"/>
            </a:solidFill>
          </a:ln>
          <a:effectLst>
            <a:glow rad="1397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altLang="en-US" sz="1500" dirty="0"/>
              <a:t>At the end of Stave 3, the ghost describes ‘Ignorance’ and ‘Want’. </a:t>
            </a:r>
            <a:r>
              <a:rPr lang="en-GB" altLang="en-US" sz="1500" b="1" dirty="0"/>
              <a:t>Sketch </a:t>
            </a:r>
            <a:r>
              <a:rPr lang="en-GB" altLang="en-US" sz="1500" dirty="0"/>
              <a:t>these ‘children’, as described by Dickens in the novel. You may need to look up ‘prostrate’ and ‘humility’ on google before you start. Add quotations around your sketches.</a:t>
            </a:r>
          </a:p>
        </p:txBody>
      </p:sp>
      <p:sp>
        <p:nvSpPr>
          <p:cNvPr id="9" name="Rounded Rectangle 8"/>
          <p:cNvSpPr/>
          <p:nvPr/>
        </p:nvSpPr>
        <p:spPr>
          <a:xfrm>
            <a:off x="9058357" y="3507988"/>
            <a:ext cx="3050024" cy="1843674"/>
          </a:xfrm>
          <a:prstGeom prst="roundRect">
            <a:avLst/>
          </a:prstGeom>
          <a:ln w="28575">
            <a:solidFill>
              <a:srgbClr val="00B050"/>
            </a:solidFill>
          </a:ln>
          <a:effectLst>
            <a:glow rad="1397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altLang="en-US" dirty="0"/>
              <a:t>What is the effect of having the Ghost of Christmas Present repeat Scrooge’s earlier words back to him?</a:t>
            </a:r>
          </a:p>
          <a:p>
            <a:pPr algn="ctr"/>
            <a:endParaRPr lang="en-GB" altLang="en-US" dirty="0"/>
          </a:p>
          <a:p>
            <a:pPr algn="ctr"/>
            <a:r>
              <a:rPr lang="en-GB" altLang="en-US" dirty="0"/>
              <a:t>Eg. ‘Are there no prisons?’</a:t>
            </a:r>
          </a:p>
        </p:txBody>
      </p:sp>
      <p:sp>
        <p:nvSpPr>
          <p:cNvPr id="10" name="Rounded Rectangle 9"/>
          <p:cNvSpPr/>
          <p:nvPr/>
        </p:nvSpPr>
        <p:spPr>
          <a:xfrm>
            <a:off x="894914" y="3425047"/>
            <a:ext cx="3094297" cy="1832753"/>
          </a:xfrm>
          <a:prstGeom prst="roundRect">
            <a:avLst/>
          </a:prstGeom>
          <a:ln w="28575">
            <a:solidFill>
              <a:srgbClr val="FFC000"/>
            </a:solidFill>
          </a:ln>
          <a:effectLst>
            <a:glow rad="1397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altLang="en-US" sz="2000" b="1" dirty="0"/>
              <a:t>Why has Dickens personified Ignorance and Want</a:t>
            </a:r>
            <a:r>
              <a:rPr lang="en-GB" altLang="en-US" sz="2000" dirty="0"/>
              <a:t>? What do Ignorance and Want represent?</a:t>
            </a:r>
          </a:p>
        </p:txBody>
      </p:sp>
      <p:sp>
        <p:nvSpPr>
          <p:cNvPr id="11" name="Rounded Rectangle 10"/>
          <p:cNvSpPr/>
          <p:nvPr/>
        </p:nvSpPr>
        <p:spPr>
          <a:xfrm>
            <a:off x="824402" y="981796"/>
            <a:ext cx="3079589" cy="1833426"/>
          </a:xfrm>
          <a:prstGeom prst="roundRect">
            <a:avLst/>
          </a:prstGeom>
          <a:ln w="28575">
            <a:solidFill>
              <a:schemeClr val="accent1"/>
            </a:solidFill>
          </a:ln>
          <a:effectLst>
            <a:glow rad="1397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altLang="en-US" dirty="0">
                <a:latin typeface="Century Gothic" panose="020B0502020202020204" pitchFamily="34" charset="0"/>
              </a:rPr>
              <a:t>Scrooge wishes to speak at the end of the stave but there is no time. </a:t>
            </a:r>
            <a:r>
              <a:rPr lang="en-GB" altLang="en-US" b="1" dirty="0">
                <a:latin typeface="Century Gothic" panose="020B0502020202020204" pitchFamily="34" charset="0"/>
              </a:rPr>
              <a:t>What do you suppose he would have said</a:t>
            </a:r>
            <a:r>
              <a:rPr lang="en-GB" altLang="en-US" dirty="0">
                <a:latin typeface="Century Gothic" panose="020B0502020202020204" pitchFamily="34" charset="0"/>
              </a:rPr>
              <a:t>? </a:t>
            </a:r>
            <a:r>
              <a:rPr lang="en-GB" altLang="en-US" b="1" dirty="0">
                <a:latin typeface="Century Gothic" panose="020B0502020202020204" pitchFamily="34" charset="0"/>
              </a:rPr>
              <a:t>Write a few lines for him.</a:t>
            </a:r>
          </a:p>
        </p:txBody>
      </p:sp>
      <p:pic>
        <p:nvPicPr>
          <p:cNvPr id="12" name="Picture 4" descr="Image result for green arrow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1508648">
            <a:off x="3621739" y="1423854"/>
            <a:ext cx="1246360" cy="94931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result for green arrow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851981">
            <a:off x="7946434" y="1440441"/>
            <a:ext cx="1246360" cy="94931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mage result for green arrow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81205">
            <a:off x="8057094" y="4257330"/>
            <a:ext cx="1246360" cy="94931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Image result for green arrow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089098">
            <a:off x="3568656" y="4214113"/>
            <a:ext cx="1246360" cy="9493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EC50401-D9CA-499F-BE81-D2E998601DBD}"/>
              </a:ext>
            </a:extLst>
          </p:cNvPr>
          <p:cNvSpPr txBox="1"/>
          <p:nvPr/>
        </p:nvSpPr>
        <p:spPr>
          <a:xfrm rot="16200000">
            <a:off x="-3120377" y="3104778"/>
            <a:ext cx="6917447" cy="707886"/>
          </a:xfrm>
          <a:prstGeom prst="rect">
            <a:avLst/>
          </a:prstGeom>
          <a:solidFill>
            <a:srgbClr val="002060"/>
          </a:solidFill>
        </p:spPr>
        <p:txBody>
          <a:bodyPr wrap="square" rtlCol="0">
            <a:spAutoFit/>
          </a:bodyPr>
          <a:lstStyle/>
          <a:p>
            <a:pPr algn="ctr"/>
            <a:r>
              <a:rPr lang="en-GB" sz="4000" b="1" dirty="0">
                <a:solidFill>
                  <a:schemeClr val="bg1"/>
                </a:solidFill>
                <a:latin typeface="Century Gothic" panose="020B0502020202020204" pitchFamily="34" charset="0"/>
              </a:rPr>
              <a:t>Mastery</a:t>
            </a:r>
          </a:p>
        </p:txBody>
      </p:sp>
    </p:spTree>
    <p:extLst>
      <p:ext uri="{BB962C8B-B14F-4D97-AF65-F5344CB8AC3E}">
        <p14:creationId xmlns:p14="http://schemas.microsoft.com/office/powerpoint/2010/main" val="76051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sso</a:t>
            </a:r>
            <a:endParaRPr lang="en-GB" dirty="0"/>
          </a:p>
        </p:txBody>
      </p:sp>
      <p:sp>
        <p:nvSpPr>
          <p:cNvPr id="3" name="Subtitle 2"/>
          <p:cNvSpPr>
            <a:spLocks noGrp="1"/>
          </p:cNvSpPr>
          <p:nvPr>
            <p:ph type="subTitle" idx="1"/>
          </p:nvPr>
        </p:nvSpPr>
        <p:spPr/>
        <p:txBody>
          <a:bodyPr/>
          <a:lstStyle/>
          <a:p>
            <a:endParaRPr lang="en-GB"/>
          </a:p>
        </p:txBody>
      </p:sp>
      <p:pic>
        <p:nvPicPr>
          <p:cNvPr id="1026" name="Picture 2" descr="Image result for a christmas car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1744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87" y="159949"/>
            <a:ext cx="12190413" cy="654803"/>
          </a:xfrm>
          <a:prstGeom prst="rect">
            <a:avLst/>
          </a:prstGeom>
          <a:gradFill flip="none" rotWithShape="1">
            <a:gsLst>
              <a:gs pos="0">
                <a:srgbClr val="3C1402">
                  <a:tint val="50000"/>
                  <a:satMod val="300000"/>
                </a:srgbClr>
              </a:gs>
              <a:gs pos="35000">
                <a:srgbClr val="3C1402">
                  <a:tint val="37000"/>
                  <a:satMod val="300000"/>
                </a:srgbClr>
              </a:gs>
              <a:gs pos="100000">
                <a:srgbClr val="3C1402">
                  <a:tint val="15000"/>
                  <a:satMod val="350000"/>
                </a:srgbClr>
              </a:gs>
            </a:gsLst>
            <a:lin ang="135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algn="l" defTabSz="914400" rtl="0" eaLnBrk="1" fontAlgn="auto" latinLnBrk="0" hangingPunct="1">
              <a:lnSpc>
                <a:spcPct val="100000"/>
              </a:lnSpc>
              <a:spcBef>
                <a:spcPct val="0"/>
              </a:spcBef>
              <a:spcAft>
                <a:spcPts val="0"/>
              </a:spcAft>
              <a:buClrTx/>
              <a:buSzTx/>
              <a:tabLst/>
              <a:defRPr/>
            </a:pPr>
            <a:r>
              <a:rPr lang="en-GB" sz="3600" dirty="0">
                <a:solidFill>
                  <a:prstClr val="black"/>
                </a:solidFill>
                <a:latin typeface="Berlin Sans FB" panose="020E0602020502020306" pitchFamily="34" charset="0"/>
              </a:rPr>
              <a:t>              THE CRATCHITS</a:t>
            </a: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27" name="Rectangle 26"/>
          <p:cNvSpPr/>
          <p:nvPr/>
        </p:nvSpPr>
        <p:spPr>
          <a:xfrm>
            <a:off x="881861" y="919261"/>
            <a:ext cx="5213345" cy="4525227"/>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latin typeface="Century Gothic" panose="020B0502020202020204" pitchFamily="34" charset="0"/>
              </a:rPr>
              <a:t>Choose one of the following quotations from Stave One of ‘A Christmas Carol’ to annotate</a:t>
            </a:r>
          </a:p>
          <a:p>
            <a:pPr algn="ctr"/>
            <a:endParaRPr lang="en-GB" dirty="0">
              <a:latin typeface="Century Gothic" panose="020B0502020202020204" pitchFamily="34" charset="0"/>
            </a:endParaRPr>
          </a:p>
          <a:p>
            <a:pPr algn="ctr"/>
            <a:r>
              <a:rPr lang="en-GB" b="1" dirty="0">
                <a:latin typeface="Century Gothic" panose="020B0502020202020204" pitchFamily="34" charset="0"/>
              </a:rPr>
              <a:t>‘The door of Scrooge’s counting-house was open that he might keep his eye upon his clerk, who in a dismal little cell beyond, a sort of tank, was copying letters.’</a:t>
            </a:r>
          </a:p>
          <a:p>
            <a:pPr algn="ctr"/>
            <a:endParaRPr lang="en-GB" b="1" dirty="0">
              <a:latin typeface="Century Gothic" panose="020B0502020202020204" pitchFamily="34" charset="0"/>
            </a:endParaRPr>
          </a:p>
          <a:p>
            <a:pPr algn="ctr"/>
            <a:r>
              <a:rPr lang="en-GB" b="1" dirty="0">
                <a:latin typeface="Century Gothic" panose="020B0502020202020204" pitchFamily="34" charset="0"/>
              </a:rPr>
              <a:t>OR</a:t>
            </a:r>
          </a:p>
          <a:p>
            <a:pPr algn="ctr"/>
            <a:endParaRPr lang="en-GB" b="1" dirty="0">
              <a:latin typeface="Century Gothic" panose="020B0502020202020204" pitchFamily="34" charset="0"/>
            </a:endParaRPr>
          </a:p>
          <a:p>
            <a:pPr algn="ctr"/>
            <a:r>
              <a:rPr lang="en-GB" b="1" dirty="0">
                <a:latin typeface="Century Gothic" panose="020B0502020202020204" pitchFamily="34" charset="0"/>
              </a:rPr>
              <a:t>‘Scrooge had a very small fire, but the clerk’s fire was so very much smaller that it looked like on coal.’</a:t>
            </a:r>
          </a:p>
        </p:txBody>
      </p:sp>
      <p:sp>
        <p:nvSpPr>
          <p:cNvPr id="9" name="Horizontal Scroll 8"/>
          <p:cNvSpPr/>
          <p:nvPr/>
        </p:nvSpPr>
        <p:spPr>
          <a:xfrm rot="21409906">
            <a:off x="6346422" y="-30024"/>
            <a:ext cx="5516740" cy="3040787"/>
          </a:xfrm>
          <a:prstGeom prst="horizontalScroll">
            <a:avLst/>
          </a:prstGeom>
          <a:ln w="28575">
            <a:solidFill>
              <a:srgbClr val="0070C0"/>
            </a:solidFill>
          </a:ln>
          <a:effectLst>
            <a:glow rad="228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sz="3600" dirty="0"/>
              <a:t>How is Bob Cratchit presented at the beginning of the novel?</a:t>
            </a:r>
          </a:p>
        </p:txBody>
      </p:sp>
      <p:sp>
        <p:nvSpPr>
          <p:cNvPr id="13" name="Title 1"/>
          <p:cNvSpPr txBox="1">
            <a:spLocks/>
          </p:cNvSpPr>
          <p:nvPr/>
        </p:nvSpPr>
        <p:spPr>
          <a:xfrm>
            <a:off x="0" y="5596928"/>
            <a:ext cx="12190413" cy="1168078"/>
          </a:xfrm>
          <a:prstGeom prst="rect">
            <a:avLst/>
          </a:prstGeom>
          <a:gradFill rotWithShape="1">
            <a:gsLst>
              <a:gs pos="0">
                <a:srgbClr val="3C1402">
                  <a:tint val="50000"/>
                  <a:satMod val="300000"/>
                </a:srgbClr>
              </a:gs>
              <a:gs pos="35000">
                <a:srgbClr val="3C1402">
                  <a:tint val="37000"/>
                  <a:satMod val="300000"/>
                </a:srgbClr>
              </a:gs>
              <a:gs pos="100000">
                <a:srgbClr val="3C1402">
                  <a:tint val="15000"/>
                  <a:satMod val="350000"/>
                </a:srgbClr>
              </a:gs>
            </a:gsLst>
            <a:lin ang="16200000" scaled="1"/>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defTabSz="914400" rtl="0" eaLnBrk="1" fontAlgn="auto" latinLnBrk="0" hangingPunct="1">
              <a:lnSpc>
                <a:spcPct val="100000"/>
              </a:lnSpc>
              <a:spcBef>
                <a:spcPct val="0"/>
              </a:spcBef>
              <a:spcAft>
                <a:spcPts val="0"/>
              </a:spcAft>
              <a:buClrTx/>
              <a:buSzTx/>
              <a:buFontTx/>
              <a:buNone/>
              <a:tabLst/>
              <a:defRPr/>
            </a:pPr>
            <a:r>
              <a:rPr lang="en-GB" sz="1400" b="1" u="sng" dirty="0">
                <a:solidFill>
                  <a:schemeClr val="tx1"/>
                </a:solidFill>
                <a:latin typeface="Berlin Sans FB" panose="020E0602020502020306" pitchFamily="34" charset="0"/>
              </a:rPr>
              <a:t>Today’s key questions:</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consider the importance of THEMES in ‘A Christmas Carol?’</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explain how a writer uses language to convey key ideas?</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link my ideas to the social and historical aspects of ‘A Christmas Carol’?</a:t>
            </a: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GB" sz="2000" b="0" i="0" strike="noStrike" kern="1200" cap="none" spc="0" normalizeH="0" baseline="0" noProof="0" dirty="0">
              <a:ln>
                <a:noFill/>
              </a:ln>
              <a:solidFill>
                <a:prstClr val="black"/>
              </a:solidFill>
              <a:effectLst/>
              <a:uLnTx/>
              <a:uFillTx/>
              <a:latin typeface="Open Sans"/>
              <a:ea typeface="+mn-ea"/>
              <a:cs typeface="+mn-cs"/>
            </a:endParaRPr>
          </a:p>
        </p:txBody>
      </p:sp>
      <p:sp>
        <p:nvSpPr>
          <p:cNvPr id="4" name="TextBox 3">
            <a:extLst>
              <a:ext uri="{FF2B5EF4-FFF2-40B4-BE49-F238E27FC236}">
                <a16:creationId xmlns:a16="http://schemas.microsoft.com/office/drawing/2014/main" id="{394B56D5-E0CD-4247-9CA9-7E4D66B8F4C8}"/>
              </a:ext>
            </a:extLst>
          </p:cNvPr>
          <p:cNvSpPr txBox="1"/>
          <p:nvPr/>
        </p:nvSpPr>
        <p:spPr>
          <a:xfrm rot="16200000">
            <a:off x="-3120377" y="3104778"/>
            <a:ext cx="6917447" cy="707886"/>
          </a:xfrm>
          <a:prstGeom prst="rect">
            <a:avLst/>
          </a:prstGeom>
          <a:solidFill>
            <a:srgbClr val="002060"/>
          </a:solidFill>
        </p:spPr>
        <p:txBody>
          <a:bodyPr wrap="square" rtlCol="0">
            <a:spAutoFit/>
          </a:bodyPr>
          <a:lstStyle/>
          <a:p>
            <a:pPr algn="ctr"/>
            <a:r>
              <a:rPr lang="en-GB" sz="4000" b="1" dirty="0">
                <a:solidFill>
                  <a:schemeClr val="bg1"/>
                </a:solidFill>
                <a:latin typeface="Century Gothic" panose="020B0502020202020204" pitchFamily="34" charset="0"/>
              </a:rPr>
              <a:t>Do Now</a:t>
            </a:r>
          </a:p>
        </p:txBody>
      </p:sp>
    </p:spTree>
    <p:extLst>
      <p:ext uri="{BB962C8B-B14F-4D97-AF65-F5344CB8AC3E}">
        <p14:creationId xmlns:p14="http://schemas.microsoft.com/office/powerpoint/2010/main" val="252380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sso</a:t>
            </a:r>
            <a:endParaRPr lang="en-GB" dirty="0"/>
          </a:p>
        </p:txBody>
      </p:sp>
      <p:sp>
        <p:nvSpPr>
          <p:cNvPr id="3" name="Subtitle 2"/>
          <p:cNvSpPr>
            <a:spLocks noGrp="1"/>
          </p:cNvSpPr>
          <p:nvPr>
            <p:ph type="subTitle" idx="1"/>
          </p:nvPr>
        </p:nvSpPr>
        <p:spPr/>
        <p:txBody>
          <a:bodyPr/>
          <a:lstStyle/>
          <a:p>
            <a:endParaRPr lang="en-GB"/>
          </a:p>
        </p:txBody>
      </p:sp>
      <p:pic>
        <p:nvPicPr>
          <p:cNvPr id="1026" name="Picture 2" descr="Image result for a christmas car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1744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 y="211073"/>
            <a:ext cx="12190413" cy="654803"/>
          </a:xfrm>
          <a:prstGeom prst="rect">
            <a:avLst/>
          </a:prstGeom>
          <a:gradFill flip="none" rotWithShape="1">
            <a:gsLst>
              <a:gs pos="0">
                <a:srgbClr val="3C1402">
                  <a:tint val="50000"/>
                  <a:satMod val="300000"/>
                </a:srgbClr>
              </a:gs>
              <a:gs pos="35000">
                <a:srgbClr val="3C1402">
                  <a:tint val="37000"/>
                  <a:satMod val="300000"/>
                </a:srgbClr>
              </a:gs>
              <a:gs pos="100000">
                <a:srgbClr val="3C1402">
                  <a:tint val="15000"/>
                  <a:satMod val="350000"/>
                </a:srgbClr>
              </a:gs>
            </a:gsLst>
            <a:lin ang="135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algn="l" defTabSz="914400" rtl="0" eaLnBrk="1" fontAlgn="auto" latinLnBrk="0" hangingPunct="1">
              <a:lnSpc>
                <a:spcPct val="100000"/>
              </a:lnSpc>
              <a:spcBef>
                <a:spcPct val="0"/>
              </a:spcBef>
              <a:spcAft>
                <a:spcPts val="0"/>
              </a:spcAft>
              <a:buClrTx/>
              <a:buSzTx/>
              <a:tabLst/>
              <a:defRPr/>
            </a:pPr>
            <a:r>
              <a:rPr lang="en-GB" sz="3500" dirty="0">
                <a:solidFill>
                  <a:prstClr val="black"/>
                </a:solidFill>
                <a:latin typeface="Berlin Sans FB" panose="020E0602020502020306" pitchFamily="34" charset="0"/>
              </a:rPr>
              <a:t>           MATCH THE VOCABULARY TO THEIR DEFINITIONS</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3500" b="0" i="0" u="none" strike="noStrike" kern="1200" cap="none" spc="0" normalizeH="0" baseline="0" noProof="0" dirty="0">
              <a:ln>
                <a:noFill/>
              </a:ln>
              <a:solidFill>
                <a:prstClr val="black"/>
              </a:solidFill>
              <a:effectLst/>
              <a:uLnTx/>
              <a:uFillTx/>
              <a:latin typeface="Open Sans"/>
            </a:endParaRPr>
          </a:p>
        </p:txBody>
      </p:sp>
      <p:sp>
        <p:nvSpPr>
          <p:cNvPr id="6" name="Title 1"/>
          <p:cNvSpPr txBox="1">
            <a:spLocks/>
          </p:cNvSpPr>
          <p:nvPr/>
        </p:nvSpPr>
        <p:spPr>
          <a:xfrm>
            <a:off x="0" y="5596928"/>
            <a:ext cx="12190413" cy="1168078"/>
          </a:xfrm>
          <a:prstGeom prst="rect">
            <a:avLst/>
          </a:prstGeom>
          <a:gradFill rotWithShape="1">
            <a:gsLst>
              <a:gs pos="0">
                <a:srgbClr val="3C1402">
                  <a:tint val="50000"/>
                  <a:satMod val="300000"/>
                </a:srgbClr>
              </a:gs>
              <a:gs pos="35000">
                <a:srgbClr val="3C1402">
                  <a:tint val="37000"/>
                  <a:satMod val="300000"/>
                </a:srgbClr>
              </a:gs>
              <a:gs pos="100000">
                <a:srgbClr val="3C1402">
                  <a:tint val="15000"/>
                  <a:satMod val="350000"/>
                </a:srgbClr>
              </a:gs>
            </a:gsLst>
            <a:lin ang="16200000" scaled="1"/>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defTabSz="914400" rtl="0" eaLnBrk="1" fontAlgn="auto" latinLnBrk="0" hangingPunct="1">
              <a:lnSpc>
                <a:spcPct val="100000"/>
              </a:lnSpc>
              <a:spcBef>
                <a:spcPct val="0"/>
              </a:spcBef>
              <a:spcAft>
                <a:spcPts val="0"/>
              </a:spcAft>
              <a:buClrTx/>
              <a:buSzTx/>
              <a:buFontTx/>
              <a:buNone/>
              <a:tabLst/>
              <a:defRPr/>
            </a:pPr>
            <a:r>
              <a:rPr lang="en-GB" sz="1400" b="1" u="sng" dirty="0">
                <a:solidFill>
                  <a:schemeClr val="tx1"/>
                </a:solidFill>
                <a:latin typeface="Berlin Sans FB" panose="020E0602020502020306" pitchFamily="34" charset="0"/>
              </a:rPr>
              <a:t>Today’s key questions:</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consider the importance of THEMES in ‘A Christmas Carol?’</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explain how a writer uses language to convey key ideas?</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link my ideas to the social and historical aspects of ‘A Christmas Carol’?</a:t>
            </a: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GB" sz="2000" b="0" i="0" strike="noStrike" kern="1200" cap="none" spc="0" normalizeH="0" baseline="0" noProof="0" dirty="0">
              <a:ln>
                <a:noFill/>
              </a:ln>
              <a:solidFill>
                <a:prstClr val="black"/>
              </a:solidFill>
              <a:effectLst/>
              <a:uLnTx/>
              <a:uFillTx/>
              <a:latin typeface="Open Sans"/>
              <a:ea typeface="+mn-ea"/>
              <a:cs typeface="+mn-cs"/>
            </a:endParaRPr>
          </a:p>
        </p:txBody>
      </p:sp>
      <p:sp>
        <p:nvSpPr>
          <p:cNvPr id="10" name="Rectangle 9"/>
          <p:cNvSpPr/>
          <p:nvPr/>
        </p:nvSpPr>
        <p:spPr>
          <a:xfrm>
            <a:off x="5267557" y="1095337"/>
            <a:ext cx="3313993" cy="430887"/>
          </a:xfrm>
          <a:prstGeom prst="rect">
            <a:avLst/>
          </a:prstGeom>
        </p:spPr>
        <p:txBody>
          <a:bodyPr wrap="square">
            <a:spAutoFit/>
          </a:bodyPr>
          <a:lstStyle/>
          <a:p>
            <a:endParaRPr lang="en-GB" sz="2200" dirty="0"/>
          </a:p>
        </p:txBody>
      </p:sp>
      <p:sp>
        <p:nvSpPr>
          <p:cNvPr id="4" name="TextBox 3">
            <a:extLst>
              <a:ext uri="{FF2B5EF4-FFF2-40B4-BE49-F238E27FC236}">
                <a16:creationId xmlns:a16="http://schemas.microsoft.com/office/drawing/2014/main" id="{7EAF3A44-DAA4-44ED-B00A-5280075568E1}"/>
              </a:ext>
            </a:extLst>
          </p:cNvPr>
          <p:cNvSpPr txBox="1"/>
          <p:nvPr/>
        </p:nvSpPr>
        <p:spPr>
          <a:xfrm rot="16200000">
            <a:off x="-3075058" y="3075056"/>
            <a:ext cx="6858002" cy="707886"/>
          </a:xfrm>
          <a:prstGeom prst="rect">
            <a:avLst/>
          </a:prstGeom>
          <a:solidFill>
            <a:srgbClr val="002060"/>
          </a:solidFill>
        </p:spPr>
        <p:txBody>
          <a:bodyPr wrap="square" rtlCol="0">
            <a:spAutoFit/>
          </a:bodyPr>
          <a:lstStyle/>
          <a:p>
            <a:pPr algn="ctr"/>
            <a:r>
              <a:rPr lang="en-GB" sz="4000" b="1" dirty="0">
                <a:solidFill>
                  <a:schemeClr val="bg1"/>
                </a:solidFill>
                <a:latin typeface="Century Gothic" panose="020B0502020202020204" pitchFamily="34" charset="0"/>
              </a:rPr>
              <a:t>Unlocking Vocabulary</a:t>
            </a:r>
          </a:p>
        </p:txBody>
      </p:sp>
      <p:sp>
        <p:nvSpPr>
          <p:cNvPr id="8" name="TextBox 7">
            <a:extLst>
              <a:ext uri="{FF2B5EF4-FFF2-40B4-BE49-F238E27FC236}">
                <a16:creationId xmlns:a16="http://schemas.microsoft.com/office/drawing/2014/main" id="{1CBBB461-0309-43B6-8894-2780710B4386}"/>
              </a:ext>
            </a:extLst>
          </p:cNvPr>
          <p:cNvSpPr txBox="1"/>
          <p:nvPr/>
        </p:nvSpPr>
        <p:spPr>
          <a:xfrm rot="10800000" flipH="1" flipV="1">
            <a:off x="1104352" y="1415512"/>
            <a:ext cx="10689595" cy="3600986"/>
          </a:xfrm>
          <a:prstGeom prst="rect">
            <a:avLst/>
          </a:prstGeom>
          <a:solidFill>
            <a:schemeClr val="bg1"/>
          </a:solidFill>
        </p:spPr>
        <p:txBody>
          <a:bodyPr wrap="square" rtlCol="0">
            <a:spAutoFit/>
          </a:bodyPr>
          <a:lstStyle/>
          <a:p>
            <a:pPr marL="342900" indent="-342900">
              <a:buAutoNum type="arabicPeriod"/>
            </a:pPr>
            <a:r>
              <a:rPr lang="en-GB" sz="3200" b="0" i="0" dirty="0">
                <a:solidFill>
                  <a:srgbClr val="111111"/>
                </a:solidFill>
                <a:effectLst/>
                <a:latin typeface="Roboto"/>
              </a:rPr>
              <a:t>a person who makes or sells women's hats</a:t>
            </a:r>
          </a:p>
          <a:p>
            <a:pPr marL="342900" indent="-342900">
              <a:buAutoNum type="arabicPeriod"/>
            </a:pPr>
            <a:r>
              <a:rPr lang="en-GB" sz="3200" b="0" i="0" dirty="0">
                <a:solidFill>
                  <a:srgbClr val="111111"/>
                </a:solidFill>
                <a:effectLst/>
                <a:latin typeface="Roboto"/>
              </a:rPr>
              <a:t>great energy or enthusiasm in pursuit of a cause or an objective</a:t>
            </a:r>
            <a:endParaRPr lang="en-GB" sz="3200" dirty="0">
              <a:solidFill>
                <a:srgbClr val="111111"/>
              </a:solidFill>
              <a:latin typeface="Roboto"/>
            </a:endParaRPr>
          </a:p>
          <a:p>
            <a:pPr marL="342900" indent="-342900">
              <a:buAutoNum type="arabicPeriod"/>
            </a:pPr>
            <a:r>
              <a:rPr lang="en-GB" sz="3200" b="0" i="0" dirty="0">
                <a:solidFill>
                  <a:srgbClr val="111111"/>
                </a:solidFill>
                <a:effectLst/>
                <a:latin typeface="Roboto"/>
              </a:rPr>
              <a:t>in a brave or heroic manner</a:t>
            </a:r>
          </a:p>
          <a:p>
            <a:pPr marL="342900" indent="-342900">
              <a:buAutoNum type="arabicPeriod"/>
            </a:pPr>
            <a:r>
              <a:rPr lang="en-GB" sz="3200" b="0" i="0" dirty="0">
                <a:solidFill>
                  <a:srgbClr val="111111"/>
                </a:solidFill>
                <a:effectLst/>
                <a:latin typeface="Roboto"/>
              </a:rPr>
              <a:t>present, appearing, or found everywhere</a:t>
            </a:r>
          </a:p>
          <a:p>
            <a:endParaRPr lang="en-GB" sz="2800" dirty="0">
              <a:solidFill>
                <a:srgbClr val="111111"/>
              </a:solidFill>
              <a:latin typeface="Roboto"/>
            </a:endParaRPr>
          </a:p>
          <a:p>
            <a:pPr algn="ctr"/>
            <a:r>
              <a:rPr lang="en-GB" sz="4000" b="1" dirty="0"/>
              <a:t>GALLANTLY   ZEAL  UBIQUITOUS   MILLINER</a:t>
            </a:r>
          </a:p>
        </p:txBody>
      </p:sp>
    </p:spTree>
    <p:extLst>
      <p:ext uri="{BB962C8B-B14F-4D97-AF65-F5344CB8AC3E}">
        <p14:creationId xmlns:p14="http://schemas.microsoft.com/office/powerpoint/2010/main" val="2131212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sso</a:t>
            </a:r>
            <a:endParaRPr lang="en-GB" dirty="0"/>
          </a:p>
        </p:txBody>
      </p:sp>
      <p:sp>
        <p:nvSpPr>
          <p:cNvPr id="3" name="Subtitle 2"/>
          <p:cNvSpPr>
            <a:spLocks noGrp="1"/>
          </p:cNvSpPr>
          <p:nvPr>
            <p:ph type="subTitle" idx="1"/>
          </p:nvPr>
        </p:nvSpPr>
        <p:spPr/>
        <p:txBody>
          <a:bodyPr/>
          <a:lstStyle/>
          <a:p>
            <a:endParaRPr lang="en-GB"/>
          </a:p>
        </p:txBody>
      </p:sp>
      <p:pic>
        <p:nvPicPr>
          <p:cNvPr id="1026" name="Picture 2" descr="Image result for a christmas car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1744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 y="211073"/>
            <a:ext cx="12190413" cy="654803"/>
          </a:xfrm>
          <a:prstGeom prst="rect">
            <a:avLst/>
          </a:prstGeom>
          <a:gradFill flip="none" rotWithShape="1">
            <a:gsLst>
              <a:gs pos="0">
                <a:srgbClr val="3C1402">
                  <a:tint val="50000"/>
                  <a:satMod val="300000"/>
                </a:srgbClr>
              </a:gs>
              <a:gs pos="35000">
                <a:srgbClr val="3C1402">
                  <a:tint val="37000"/>
                  <a:satMod val="300000"/>
                </a:srgbClr>
              </a:gs>
              <a:gs pos="100000">
                <a:srgbClr val="3C1402">
                  <a:tint val="15000"/>
                  <a:satMod val="350000"/>
                </a:srgbClr>
              </a:gs>
            </a:gsLst>
            <a:lin ang="135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algn="l" defTabSz="914400" rtl="0" eaLnBrk="1" fontAlgn="auto" latinLnBrk="0" hangingPunct="1">
              <a:lnSpc>
                <a:spcPct val="100000"/>
              </a:lnSpc>
              <a:spcBef>
                <a:spcPct val="0"/>
              </a:spcBef>
              <a:spcAft>
                <a:spcPts val="0"/>
              </a:spcAft>
              <a:buClrTx/>
              <a:buSzTx/>
              <a:tabLst/>
              <a:defRPr/>
            </a:pPr>
            <a:r>
              <a:rPr lang="en-GB" sz="3500" dirty="0">
                <a:solidFill>
                  <a:prstClr val="black"/>
                </a:solidFill>
                <a:latin typeface="Berlin Sans FB" panose="020E0602020502020306" pitchFamily="34" charset="0"/>
              </a:rPr>
              <a:t>           MATCH THE VOCABULARY TO THEIR DEFINITIONS</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3500" b="0" i="0" u="none" strike="noStrike" kern="1200" cap="none" spc="0" normalizeH="0" baseline="0" noProof="0" dirty="0">
              <a:ln>
                <a:noFill/>
              </a:ln>
              <a:solidFill>
                <a:prstClr val="black"/>
              </a:solidFill>
              <a:effectLst/>
              <a:uLnTx/>
              <a:uFillTx/>
              <a:latin typeface="Open Sans"/>
            </a:endParaRPr>
          </a:p>
        </p:txBody>
      </p:sp>
      <p:sp>
        <p:nvSpPr>
          <p:cNvPr id="6" name="Title 1"/>
          <p:cNvSpPr txBox="1">
            <a:spLocks/>
          </p:cNvSpPr>
          <p:nvPr/>
        </p:nvSpPr>
        <p:spPr>
          <a:xfrm>
            <a:off x="0" y="5596928"/>
            <a:ext cx="12190413" cy="1168078"/>
          </a:xfrm>
          <a:prstGeom prst="rect">
            <a:avLst/>
          </a:prstGeom>
          <a:gradFill rotWithShape="1">
            <a:gsLst>
              <a:gs pos="0">
                <a:srgbClr val="3C1402">
                  <a:tint val="50000"/>
                  <a:satMod val="300000"/>
                </a:srgbClr>
              </a:gs>
              <a:gs pos="35000">
                <a:srgbClr val="3C1402">
                  <a:tint val="37000"/>
                  <a:satMod val="300000"/>
                </a:srgbClr>
              </a:gs>
              <a:gs pos="100000">
                <a:srgbClr val="3C1402">
                  <a:tint val="15000"/>
                  <a:satMod val="350000"/>
                </a:srgbClr>
              </a:gs>
            </a:gsLst>
            <a:lin ang="16200000" scaled="1"/>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defTabSz="914400" rtl="0" eaLnBrk="1" fontAlgn="auto" latinLnBrk="0" hangingPunct="1">
              <a:lnSpc>
                <a:spcPct val="100000"/>
              </a:lnSpc>
              <a:spcBef>
                <a:spcPct val="0"/>
              </a:spcBef>
              <a:spcAft>
                <a:spcPts val="0"/>
              </a:spcAft>
              <a:buClrTx/>
              <a:buSzTx/>
              <a:buFontTx/>
              <a:buNone/>
              <a:tabLst/>
              <a:defRPr/>
            </a:pPr>
            <a:r>
              <a:rPr lang="en-GB" sz="1400" b="1" u="sng" dirty="0">
                <a:solidFill>
                  <a:schemeClr val="tx1"/>
                </a:solidFill>
                <a:latin typeface="Berlin Sans FB" panose="020E0602020502020306" pitchFamily="34" charset="0"/>
              </a:rPr>
              <a:t>Today’s key questions:</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consider the importance of THEMES in ‘A Christmas Carol?’</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explain how a writer uses language to convey key ideas?</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link my ideas to the social and historical aspects of ‘A Christmas Carol’?</a:t>
            </a: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GB" sz="2000" b="0" i="0" strike="noStrike" kern="1200" cap="none" spc="0" normalizeH="0" baseline="0" noProof="0" dirty="0">
              <a:ln>
                <a:noFill/>
              </a:ln>
              <a:solidFill>
                <a:prstClr val="black"/>
              </a:solidFill>
              <a:effectLst/>
              <a:uLnTx/>
              <a:uFillTx/>
              <a:latin typeface="Open Sans"/>
              <a:ea typeface="+mn-ea"/>
              <a:cs typeface="+mn-cs"/>
            </a:endParaRPr>
          </a:p>
        </p:txBody>
      </p:sp>
      <p:sp>
        <p:nvSpPr>
          <p:cNvPr id="10" name="Rectangle 9"/>
          <p:cNvSpPr/>
          <p:nvPr/>
        </p:nvSpPr>
        <p:spPr>
          <a:xfrm>
            <a:off x="5267557" y="1095337"/>
            <a:ext cx="3313993" cy="430887"/>
          </a:xfrm>
          <a:prstGeom prst="rect">
            <a:avLst/>
          </a:prstGeom>
        </p:spPr>
        <p:txBody>
          <a:bodyPr wrap="square">
            <a:spAutoFit/>
          </a:bodyPr>
          <a:lstStyle/>
          <a:p>
            <a:endParaRPr lang="en-GB" sz="2200" dirty="0"/>
          </a:p>
        </p:txBody>
      </p:sp>
      <p:sp>
        <p:nvSpPr>
          <p:cNvPr id="4" name="TextBox 3">
            <a:extLst>
              <a:ext uri="{FF2B5EF4-FFF2-40B4-BE49-F238E27FC236}">
                <a16:creationId xmlns:a16="http://schemas.microsoft.com/office/drawing/2014/main" id="{7EAF3A44-DAA4-44ED-B00A-5280075568E1}"/>
              </a:ext>
            </a:extLst>
          </p:cNvPr>
          <p:cNvSpPr txBox="1"/>
          <p:nvPr/>
        </p:nvSpPr>
        <p:spPr>
          <a:xfrm rot="16200000">
            <a:off x="-3075058" y="3075056"/>
            <a:ext cx="6858002" cy="707886"/>
          </a:xfrm>
          <a:prstGeom prst="rect">
            <a:avLst/>
          </a:prstGeom>
          <a:solidFill>
            <a:srgbClr val="002060"/>
          </a:solidFill>
        </p:spPr>
        <p:txBody>
          <a:bodyPr wrap="square" rtlCol="0">
            <a:spAutoFit/>
          </a:bodyPr>
          <a:lstStyle/>
          <a:p>
            <a:pPr algn="ctr"/>
            <a:r>
              <a:rPr lang="en-GB" sz="4000" b="1" dirty="0">
                <a:solidFill>
                  <a:schemeClr val="bg1"/>
                </a:solidFill>
                <a:latin typeface="Century Gothic" panose="020B0502020202020204" pitchFamily="34" charset="0"/>
              </a:rPr>
              <a:t>Answers</a:t>
            </a:r>
          </a:p>
        </p:txBody>
      </p:sp>
      <p:sp>
        <p:nvSpPr>
          <p:cNvPr id="8" name="TextBox 7">
            <a:extLst>
              <a:ext uri="{FF2B5EF4-FFF2-40B4-BE49-F238E27FC236}">
                <a16:creationId xmlns:a16="http://schemas.microsoft.com/office/drawing/2014/main" id="{1CBBB461-0309-43B6-8894-2780710B4386}"/>
              </a:ext>
            </a:extLst>
          </p:cNvPr>
          <p:cNvSpPr txBox="1"/>
          <p:nvPr/>
        </p:nvSpPr>
        <p:spPr>
          <a:xfrm rot="10800000" flipH="1" flipV="1">
            <a:off x="1104352" y="1015402"/>
            <a:ext cx="10689595" cy="4401205"/>
          </a:xfrm>
          <a:prstGeom prst="rect">
            <a:avLst/>
          </a:prstGeom>
          <a:solidFill>
            <a:schemeClr val="bg1"/>
          </a:solidFill>
        </p:spPr>
        <p:txBody>
          <a:bodyPr wrap="square" rtlCol="0">
            <a:spAutoFit/>
          </a:bodyPr>
          <a:lstStyle/>
          <a:p>
            <a:pPr marL="342900" indent="-342900">
              <a:buFontTx/>
              <a:buAutoNum type="arabicPeriod"/>
            </a:pPr>
            <a:r>
              <a:rPr lang="en-GB" sz="3600" b="1" dirty="0"/>
              <a:t>MILLINER: </a:t>
            </a:r>
            <a:r>
              <a:rPr lang="en-GB" sz="3600" b="0" i="0" dirty="0">
                <a:solidFill>
                  <a:srgbClr val="111111"/>
                </a:solidFill>
                <a:effectLst/>
                <a:latin typeface="Roboto"/>
              </a:rPr>
              <a:t>a person who makes or sells women's hats</a:t>
            </a:r>
          </a:p>
          <a:p>
            <a:pPr marL="342900" indent="-342900">
              <a:buAutoNum type="arabicPeriod"/>
            </a:pPr>
            <a:r>
              <a:rPr lang="en-GB" sz="3600" b="1" dirty="0"/>
              <a:t>ZEAL: </a:t>
            </a:r>
            <a:r>
              <a:rPr lang="en-GB" sz="3600" b="0" i="0" dirty="0">
                <a:solidFill>
                  <a:srgbClr val="111111"/>
                </a:solidFill>
                <a:effectLst/>
                <a:latin typeface="Roboto"/>
              </a:rPr>
              <a:t>great energy or enthusiasm in pursuit of a cause or an objective</a:t>
            </a:r>
            <a:endParaRPr lang="en-GB" sz="3600" dirty="0">
              <a:solidFill>
                <a:srgbClr val="111111"/>
              </a:solidFill>
              <a:latin typeface="Roboto"/>
            </a:endParaRPr>
          </a:p>
          <a:p>
            <a:pPr marL="342900" indent="-342900">
              <a:buAutoNum type="arabicPeriod"/>
            </a:pPr>
            <a:r>
              <a:rPr lang="en-GB" sz="3600" b="1" dirty="0"/>
              <a:t>GALLANTLY: </a:t>
            </a:r>
            <a:r>
              <a:rPr lang="en-GB" sz="3600" b="0" i="0" dirty="0">
                <a:solidFill>
                  <a:srgbClr val="111111"/>
                </a:solidFill>
                <a:effectLst/>
                <a:latin typeface="Roboto"/>
              </a:rPr>
              <a:t>in a brave or heroic manner</a:t>
            </a:r>
          </a:p>
          <a:p>
            <a:pPr marL="342900" indent="-342900">
              <a:buAutoNum type="arabicPeriod"/>
            </a:pPr>
            <a:r>
              <a:rPr lang="en-GB" sz="3600" b="1" dirty="0"/>
              <a:t>UBIQUITOUS: </a:t>
            </a:r>
            <a:r>
              <a:rPr lang="en-GB" sz="3600" b="0" i="0" dirty="0">
                <a:solidFill>
                  <a:srgbClr val="111111"/>
                </a:solidFill>
                <a:effectLst/>
                <a:latin typeface="Roboto"/>
              </a:rPr>
              <a:t>present, appearing, or found everywhere</a:t>
            </a:r>
          </a:p>
          <a:p>
            <a:endParaRPr lang="en-GB" sz="2800" dirty="0">
              <a:solidFill>
                <a:srgbClr val="111111"/>
              </a:solidFill>
              <a:latin typeface="Roboto"/>
            </a:endParaRPr>
          </a:p>
        </p:txBody>
      </p:sp>
    </p:spTree>
    <p:extLst>
      <p:ext uri="{BB962C8B-B14F-4D97-AF65-F5344CB8AC3E}">
        <p14:creationId xmlns:p14="http://schemas.microsoft.com/office/powerpoint/2010/main" val="362949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sso</a:t>
            </a:r>
            <a:endParaRPr lang="en-GB" dirty="0"/>
          </a:p>
        </p:txBody>
      </p:sp>
      <p:sp>
        <p:nvSpPr>
          <p:cNvPr id="3" name="Subtitle 2"/>
          <p:cNvSpPr>
            <a:spLocks noGrp="1"/>
          </p:cNvSpPr>
          <p:nvPr>
            <p:ph type="subTitle" idx="1"/>
          </p:nvPr>
        </p:nvSpPr>
        <p:spPr/>
        <p:txBody>
          <a:bodyPr/>
          <a:lstStyle/>
          <a:p>
            <a:endParaRPr lang="en-GB"/>
          </a:p>
        </p:txBody>
      </p:sp>
      <p:pic>
        <p:nvPicPr>
          <p:cNvPr id="1026" name="Picture 2" descr="Image result for a christmas car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91744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87" y="159949"/>
            <a:ext cx="12190413" cy="654803"/>
          </a:xfrm>
          <a:prstGeom prst="rect">
            <a:avLst/>
          </a:prstGeom>
          <a:gradFill flip="none" rotWithShape="1">
            <a:gsLst>
              <a:gs pos="0">
                <a:srgbClr val="3C1402">
                  <a:tint val="50000"/>
                  <a:satMod val="300000"/>
                </a:srgbClr>
              </a:gs>
              <a:gs pos="35000">
                <a:srgbClr val="3C1402">
                  <a:tint val="37000"/>
                  <a:satMod val="300000"/>
                </a:srgbClr>
              </a:gs>
              <a:gs pos="100000">
                <a:srgbClr val="3C1402">
                  <a:tint val="15000"/>
                  <a:satMod val="350000"/>
                </a:srgbClr>
              </a:gs>
            </a:gsLst>
            <a:lin ang="135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algn="l" defTabSz="914400" rtl="0" eaLnBrk="1" fontAlgn="auto" latinLnBrk="0" hangingPunct="1">
              <a:lnSpc>
                <a:spcPct val="100000"/>
              </a:lnSpc>
              <a:spcBef>
                <a:spcPct val="0"/>
              </a:spcBef>
              <a:spcAft>
                <a:spcPts val="0"/>
              </a:spcAft>
              <a:buClrTx/>
              <a:buSzTx/>
              <a:tabLst/>
              <a:defRPr/>
            </a:pPr>
            <a:r>
              <a:rPr lang="en-GB" sz="3600" dirty="0">
                <a:solidFill>
                  <a:prstClr val="black"/>
                </a:solidFill>
                <a:latin typeface="Berlin Sans FB" panose="020E0602020502020306" pitchFamily="34" charset="0"/>
              </a:rPr>
              <a:t>      THE CRATCHITS</a:t>
            </a:r>
            <a:endParaRPr kumimoji="0" lang="en-GB" sz="1600" b="0" i="0" u="none" strike="noStrike" kern="1200" cap="none" spc="0" normalizeH="0" baseline="0" noProof="0" dirty="0">
              <a:ln>
                <a:noFill/>
              </a:ln>
              <a:solidFill>
                <a:prstClr val="black"/>
              </a:solidFill>
              <a:effectLst/>
              <a:uLnTx/>
              <a:uFillTx/>
              <a:latin typeface="Open Sans"/>
            </a:endParaRPr>
          </a:p>
        </p:txBody>
      </p:sp>
      <p:pic>
        <p:nvPicPr>
          <p:cNvPr id="5122" name="Picture 2" descr="Image result for the cratchi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6707" y="107196"/>
            <a:ext cx="5787181" cy="444625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707887" y="919261"/>
            <a:ext cx="5326834" cy="5699903"/>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dirty="0">
                <a:latin typeface="Century Gothic" panose="020B0502020202020204" pitchFamily="34" charset="0"/>
              </a:rPr>
              <a:t>You will need to read a section of Stave 3 to complete the Cratchit activity booklet.</a:t>
            </a: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r>
              <a:rPr lang="en-GB" sz="2000" b="1" dirty="0">
                <a:latin typeface="Century Gothic" panose="020B0502020202020204" pitchFamily="34" charset="0"/>
              </a:rPr>
              <a:t>READ FROM: “</a:t>
            </a:r>
            <a:r>
              <a:rPr lang="en-GB" sz="1600" dirty="0">
                <a:latin typeface="Century Gothic" panose="020B0502020202020204" pitchFamily="34" charset="0"/>
              </a:rPr>
              <a:t>And perhaps it was the pleasure the good Spirit”</a:t>
            </a:r>
          </a:p>
          <a:p>
            <a:pPr algn="ctr"/>
            <a:endParaRPr lang="en-GB" sz="2000" b="1" dirty="0">
              <a:latin typeface="Century Gothic" panose="020B0502020202020204" pitchFamily="34" charset="0"/>
            </a:endParaRPr>
          </a:p>
          <a:p>
            <a:pPr algn="ctr"/>
            <a:r>
              <a:rPr lang="en-GB" sz="2000" b="1" dirty="0">
                <a:latin typeface="Century Gothic" panose="020B0502020202020204" pitchFamily="34" charset="0"/>
              </a:rPr>
              <a:t>READ UP TO: </a:t>
            </a:r>
            <a:r>
              <a:rPr lang="en-GB" sz="2000" dirty="0"/>
              <a:t>‘…would have blushed at such a thing’</a:t>
            </a:r>
            <a:r>
              <a:rPr lang="en-GB" sz="2000" b="1" dirty="0">
                <a:latin typeface="Century Gothic" panose="020B0502020202020204" pitchFamily="34" charset="0"/>
              </a:rPr>
              <a:t> </a:t>
            </a:r>
          </a:p>
          <a:p>
            <a:pPr algn="ctr"/>
            <a:endParaRPr lang="en-GB" sz="2000" b="1" dirty="0">
              <a:latin typeface="Century Gothic" panose="020B0502020202020204" pitchFamily="34" charset="0"/>
            </a:endParaRPr>
          </a:p>
          <a:p>
            <a:pPr algn="ctr"/>
            <a:r>
              <a:rPr lang="en-GB" sz="2000" b="1" dirty="0">
                <a:latin typeface="Century Gothic" panose="020B0502020202020204" pitchFamily="34" charset="0"/>
                <a:hlinkClick r:id="rId5"/>
              </a:rPr>
              <a:t>http://www.stormfax.com/3dickens.htm</a:t>
            </a:r>
            <a:endParaRPr lang="en-GB" sz="2000" b="1" dirty="0">
              <a:latin typeface="Century Gothic" panose="020B0502020202020204" pitchFamily="34" charset="0"/>
            </a:endParaRPr>
          </a:p>
          <a:p>
            <a:pPr algn="ctr"/>
            <a:r>
              <a:rPr lang="en-GB" sz="2000" b="1" dirty="0">
                <a:latin typeface="Century Gothic" panose="020B0502020202020204" pitchFamily="34" charset="0"/>
              </a:rPr>
              <a:t>On a computer press CTRL and F and type in ‘And perhaps it was’ into the text box that appears to find the section easily.</a:t>
            </a: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p:txBody>
      </p:sp>
      <p:pic>
        <p:nvPicPr>
          <p:cNvPr id="4" name="Picture 3"/>
          <p:cNvPicPr>
            <a:picLocks noChangeAspect="1"/>
          </p:cNvPicPr>
          <p:nvPr/>
        </p:nvPicPr>
        <p:blipFill rotWithShape="1">
          <a:blip r:embed="rId6"/>
          <a:srcRect l="18567" t="19729" r="51329" b="9561"/>
          <a:stretch/>
        </p:blipFill>
        <p:spPr>
          <a:xfrm rot="184800">
            <a:off x="5940734" y="3881357"/>
            <a:ext cx="2129655" cy="2812332"/>
          </a:xfrm>
          <a:prstGeom prst="rect">
            <a:avLst/>
          </a:prstGeom>
          <a:ln w="28575">
            <a:solidFill>
              <a:schemeClr val="tx1"/>
            </a:solidFill>
          </a:ln>
        </p:spPr>
      </p:pic>
      <p:pic>
        <p:nvPicPr>
          <p:cNvPr id="7" name="Picture 6"/>
          <p:cNvPicPr>
            <a:picLocks noChangeAspect="1"/>
          </p:cNvPicPr>
          <p:nvPr/>
        </p:nvPicPr>
        <p:blipFill rotWithShape="1">
          <a:blip r:embed="rId7"/>
          <a:srcRect l="49930" t="20102" r="19756" b="11055"/>
          <a:stretch/>
        </p:blipFill>
        <p:spPr>
          <a:xfrm rot="21388967">
            <a:off x="8101897" y="3892060"/>
            <a:ext cx="2074459" cy="2790926"/>
          </a:xfrm>
          <a:prstGeom prst="rect">
            <a:avLst/>
          </a:prstGeom>
          <a:ln w="28575">
            <a:solidFill>
              <a:schemeClr val="tx1"/>
            </a:solidFill>
          </a:ln>
        </p:spPr>
      </p:pic>
      <p:pic>
        <p:nvPicPr>
          <p:cNvPr id="9" name="Picture 8"/>
          <p:cNvPicPr>
            <a:picLocks noChangeAspect="1"/>
          </p:cNvPicPr>
          <p:nvPr/>
        </p:nvPicPr>
        <p:blipFill rotWithShape="1">
          <a:blip r:embed="rId8"/>
          <a:srcRect l="18567" t="20849" r="51224" b="9748"/>
          <a:stretch/>
        </p:blipFill>
        <p:spPr>
          <a:xfrm rot="284910">
            <a:off x="9959104" y="3988607"/>
            <a:ext cx="2022942" cy="2763122"/>
          </a:xfrm>
          <a:prstGeom prst="rect">
            <a:avLst/>
          </a:prstGeom>
          <a:ln w="28575">
            <a:solidFill>
              <a:schemeClr val="tx1"/>
            </a:solidFill>
          </a:ln>
        </p:spPr>
      </p:pic>
      <p:sp>
        <p:nvSpPr>
          <p:cNvPr id="6" name="TextBox 5">
            <a:extLst>
              <a:ext uri="{FF2B5EF4-FFF2-40B4-BE49-F238E27FC236}">
                <a16:creationId xmlns:a16="http://schemas.microsoft.com/office/drawing/2014/main" id="{037BFC77-44F1-41FE-8775-D84AA9843C00}"/>
              </a:ext>
            </a:extLst>
          </p:cNvPr>
          <p:cNvSpPr txBox="1"/>
          <p:nvPr/>
        </p:nvSpPr>
        <p:spPr>
          <a:xfrm rot="16200000">
            <a:off x="-3120377" y="3104778"/>
            <a:ext cx="6917447" cy="707886"/>
          </a:xfrm>
          <a:prstGeom prst="rect">
            <a:avLst/>
          </a:prstGeom>
          <a:solidFill>
            <a:srgbClr val="002060"/>
          </a:solidFill>
        </p:spPr>
        <p:txBody>
          <a:bodyPr wrap="square" rtlCol="0">
            <a:spAutoFit/>
          </a:bodyPr>
          <a:lstStyle/>
          <a:p>
            <a:pPr algn="ctr"/>
            <a:r>
              <a:rPr lang="en-GB" sz="4000" b="1" dirty="0">
                <a:solidFill>
                  <a:schemeClr val="bg1"/>
                </a:solidFill>
                <a:latin typeface="Century Gothic" panose="020B0502020202020204" pitchFamily="34" charset="0"/>
              </a:rPr>
              <a:t>Reading Activity</a:t>
            </a:r>
          </a:p>
        </p:txBody>
      </p:sp>
    </p:spTree>
    <p:extLst>
      <p:ext uri="{BB962C8B-B14F-4D97-AF65-F5344CB8AC3E}">
        <p14:creationId xmlns:p14="http://schemas.microsoft.com/office/powerpoint/2010/main" val="1920035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sso</a:t>
            </a:r>
            <a:endParaRPr lang="en-GB" dirty="0"/>
          </a:p>
        </p:txBody>
      </p:sp>
      <p:sp>
        <p:nvSpPr>
          <p:cNvPr id="3" name="Subtitle 2"/>
          <p:cNvSpPr>
            <a:spLocks noGrp="1"/>
          </p:cNvSpPr>
          <p:nvPr>
            <p:ph type="subTitle" idx="1"/>
          </p:nvPr>
        </p:nvSpPr>
        <p:spPr/>
        <p:txBody>
          <a:bodyPr/>
          <a:lstStyle/>
          <a:p>
            <a:endParaRPr lang="en-GB"/>
          </a:p>
        </p:txBody>
      </p:sp>
      <p:pic>
        <p:nvPicPr>
          <p:cNvPr id="1026" name="Picture 2" descr="Image result for a christmas car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1744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597" y="30046"/>
            <a:ext cx="12190413" cy="654803"/>
          </a:xfrm>
          <a:prstGeom prst="rect">
            <a:avLst/>
          </a:prstGeom>
          <a:gradFill flip="none" rotWithShape="1">
            <a:gsLst>
              <a:gs pos="0">
                <a:srgbClr val="3C1402">
                  <a:tint val="50000"/>
                  <a:satMod val="300000"/>
                </a:srgbClr>
              </a:gs>
              <a:gs pos="35000">
                <a:srgbClr val="3C1402">
                  <a:tint val="37000"/>
                  <a:satMod val="300000"/>
                </a:srgbClr>
              </a:gs>
              <a:gs pos="100000">
                <a:srgbClr val="3C1402">
                  <a:tint val="15000"/>
                  <a:satMod val="350000"/>
                </a:srgbClr>
              </a:gs>
            </a:gsLst>
            <a:lin ang="135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dirty="0">
                <a:solidFill>
                  <a:prstClr val="black"/>
                </a:solidFill>
                <a:latin typeface="Berlin Sans FB" panose="020E0602020502020306" pitchFamily="34" charset="0"/>
              </a:rPr>
              <a:t>STAVE 3: The Cratchits</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6" name="Title 1"/>
          <p:cNvSpPr txBox="1">
            <a:spLocks/>
          </p:cNvSpPr>
          <p:nvPr/>
        </p:nvSpPr>
        <p:spPr>
          <a:xfrm>
            <a:off x="0" y="5596928"/>
            <a:ext cx="12190413" cy="1168078"/>
          </a:xfrm>
          <a:prstGeom prst="rect">
            <a:avLst/>
          </a:prstGeom>
          <a:gradFill rotWithShape="1">
            <a:gsLst>
              <a:gs pos="0">
                <a:srgbClr val="3C1402">
                  <a:tint val="50000"/>
                  <a:satMod val="300000"/>
                </a:srgbClr>
              </a:gs>
              <a:gs pos="35000">
                <a:srgbClr val="3C1402">
                  <a:tint val="37000"/>
                  <a:satMod val="300000"/>
                </a:srgbClr>
              </a:gs>
              <a:gs pos="100000">
                <a:srgbClr val="3C1402">
                  <a:tint val="15000"/>
                  <a:satMod val="350000"/>
                </a:srgbClr>
              </a:gs>
            </a:gsLst>
            <a:lin ang="16200000" scaled="1"/>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defTabSz="914400" rtl="0" eaLnBrk="1" fontAlgn="auto" latinLnBrk="0" hangingPunct="1">
              <a:lnSpc>
                <a:spcPct val="100000"/>
              </a:lnSpc>
              <a:spcBef>
                <a:spcPct val="0"/>
              </a:spcBef>
              <a:spcAft>
                <a:spcPts val="0"/>
              </a:spcAft>
              <a:buClrTx/>
              <a:buSzTx/>
              <a:buFontTx/>
              <a:buNone/>
              <a:tabLst/>
              <a:defRPr/>
            </a:pPr>
            <a:r>
              <a:rPr lang="en-GB" sz="1400" b="1" u="sng" dirty="0">
                <a:solidFill>
                  <a:schemeClr val="tx1"/>
                </a:solidFill>
                <a:latin typeface="Berlin Sans FB" panose="020E0602020502020306" pitchFamily="34" charset="0"/>
              </a:rPr>
              <a:t>Today’s key questions:</a:t>
            </a:r>
          </a:p>
          <a:p>
            <a:pPr marL="342900" lvl="0" indent="-342900">
              <a:buFontTx/>
              <a:buAutoNum type="arabicPeriod"/>
              <a:defRPr/>
            </a:pPr>
            <a:r>
              <a:rPr lang="en-GB" sz="1800" dirty="0">
                <a:solidFill>
                  <a:schemeClr val="tx1"/>
                </a:solidFill>
                <a:latin typeface="Berlin Sans FB" panose="020E0602020502020306" pitchFamily="34" charset="0"/>
              </a:rPr>
              <a:t>Can I consider the importance of THEMES in ‘A Christmas Carol?’</a:t>
            </a:r>
          </a:p>
          <a:p>
            <a:pPr marL="342900" lvl="0" indent="-342900">
              <a:buFontTx/>
              <a:buAutoNum type="arabicPeriod"/>
              <a:defRPr/>
            </a:pPr>
            <a:r>
              <a:rPr lang="en-GB" sz="1800" dirty="0">
                <a:solidFill>
                  <a:schemeClr val="tx1"/>
                </a:solidFill>
                <a:latin typeface="Berlin Sans FB" panose="020E0602020502020306" pitchFamily="34" charset="0"/>
              </a:rPr>
              <a:t>Can I explain how a writer uses language to convey key ideas?</a:t>
            </a:r>
          </a:p>
          <a:p>
            <a:pPr marL="342900" lvl="0" indent="-342900">
              <a:buFontTx/>
              <a:buAutoNum type="arabicPeriod"/>
              <a:defRPr/>
            </a:pPr>
            <a:r>
              <a:rPr lang="en-GB" sz="1800" dirty="0">
                <a:solidFill>
                  <a:schemeClr val="tx1"/>
                </a:solidFill>
                <a:latin typeface="Berlin Sans FB" panose="020E0602020502020306" pitchFamily="34" charset="0"/>
              </a:rPr>
              <a:t>Can I link my ideas to the social and historical aspects of ‘A Christmas Carol’?</a:t>
            </a: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GB" sz="2000" b="0" i="0" strike="noStrike" kern="1200" cap="none" spc="0" normalizeH="0" baseline="0" noProof="0" dirty="0">
              <a:ln>
                <a:noFill/>
              </a:ln>
              <a:solidFill>
                <a:prstClr val="black"/>
              </a:solidFill>
              <a:effectLst/>
              <a:uLnTx/>
              <a:uFillTx/>
              <a:latin typeface="Open Sans"/>
              <a:ea typeface="+mn-ea"/>
              <a:cs typeface="+mn-cs"/>
            </a:endParaRPr>
          </a:p>
        </p:txBody>
      </p:sp>
      <p:sp>
        <p:nvSpPr>
          <p:cNvPr id="29" name="Rectangle 28"/>
          <p:cNvSpPr/>
          <p:nvPr/>
        </p:nvSpPr>
        <p:spPr>
          <a:xfrm>
            <a:off x="925959" y="1794052"/>
            <a:ext cx="11015188" cy="2635867"/>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4000" dirty="0"/>
              <a:t>Let’s continue reading from ‘…would have blushed at such a thing’ to ‘…especially on Tiny Tim, until the last.’</a:t>
            </a:r>
          </a:p>
        </p:txBody>
      </p:sp>
      <p:sp>
        <p:nvSpPr>
          <p:cNvPr id="7" name="TextBox 6">
            <a:extLst>
              <a:ext uri="{FF2B5EF4-FFF2-40B4-BE49-F238E27FC236}">
                <a16:creationId xmlns:a16="http://schemas.microsoft.com/office/drawing/2014/main" id="{288D02AA-690D-4973-9CD5-541E64C913D7}"/>
              </a:ext>
            </a:extLst>
          </p:cNvPr>
          <p:cNvSpPr txBox="1"/>
          <p:nvPr/>
        </p:nvSpPr>
        <p:spPr>
          <a:xfrm rot="16200000">
            <a:off x="-3120377" y="3104778"/>
            <a:ext cx="6917447" cy="707886"/>
          </a:xfrm>
          <a:prstGeom prst="rect">
            <a:avLst/>
          </a:prstGeom>
          <a:solidFill>
            <a:srgbClr val="002060"/>
          </a:solidFill>
        </p:spPr>
        <p:txBody>
          <a:bodyPr wrap="square" rtlCol="0">
            <a:spAutoFit/>
          </a:bodyPr>
          <a:lstStyle/>
          <a:p>
            <a:pPr algn="ctr"/>
            <a:r>
              <a:rPr lang="en-GB" sz="4000" b="1" dirty="0">
                <a:solidFill>
                  <a:schemeClr val="bg1"/>
                </a:solidFill>
                <a:latin typeface="Century Gothic" panose="020B0502020202020204" pitchFamily="34" charset="0"/>
              </a:rPr>
              <a:t>Reading Activity</a:t>
            </a:r>
          </a:p>
        </p:txBody>
      </p:sp>
    </p:spTree>
    <p:extLst>
      <p:ext uri="{BB962C8B-B14F-4D97-AF65-F5344CB8AC3E}">
        <p14:creationId xmlns:p14="http://schemas.microsoft.com/office/powerpoint/2010/main" val="805873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sso</a:t>
            </a:r>
            <a:endParaRPr lang="en-GB" dirty="0"/>
          </a:p>
        </p:txBody>
      </p:sp>
      <p:sp>
        <p:nvSpPr>
          <p:cNvPr id="3" name="Subtitle 2"/>
          <p:cNvSpPr>
            <a:spLocks noGrp="1"/>
          </p:cNvSpPr>
          <p:nvPr>
            <p:ph type="subTitle" idx="1"/>
          </p:nvPr>
        </p:nvSpPr>
        <p:spPr/>
        <p:txBody>
          <a:bodyPr/>
          <a:lstStyle/>
          <a:p>
            <a:endParaRPr lang="en-GB"/>
          </a:p>
        </p:txBody>
      </p:sp>
      <p:pic>
        <p:nvPicPr>
          <p:cNvPr id="1026" name="Picture 2" descr="Image result for a christmas car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91744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87" y="159949"/>
            <a:ext cx="12190413" cy="654803"/>
          </a:xfrm>
          <a:prstGeom prst="rect">
            <a:avLst/>
          </a:prstGeom>
          <a:gradFill flip="none" rotWithShape="1">
            <a:gsLst>
              <a:gs pos="0">
                <a:srgbClr val="3C1402">
                  <a:tint val="50000"/>
                  <a:satMod val="300000"/>
                </a:srgbClr>
              </a:gs>
              <a:gs pos="35000">
                <a:srgbClr val="3C1402">
                  <a:tint val="37000"/>
                  <a:satMod val="300000"/>
                </a:srgbClr>
              </a:gs>
              <a:gs pos="100000">
                <a:srgbClr val="3C1402">
                  <a:tint val="15000"/>
                  <a:satMod val="350000"/>
                </a:srgbClr>
              </a:gs>
            </a:gsLst>
            <a:lin ang="135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noProof="0" dirty="0">
                <a:solidFill>
                  <a:prstClr val="black"/>
                </a:solidFill>
                <a:latin typeface="Berlin Sans FB" panose="020E0602020502020306" pitchFamily="34" charset="0"/>
              </a:rPr>
              <a:t>TO NOTE</a:t>
            </a: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8" name="Rectangle 7"/>
          <p:cNvSpPr/>
          <p:nvPr/>
        </p:nvSpPr>
        <p:spPr>
          <a:xfrm>
            <a:off x="817627" y="965194"/>
            <a:ext cx="6598789" cy="4525226"/>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2000" dirty="0">
              <a:latin typeface="Century Gothic" panose="020B0502020202020204" pitchFamily="34" charset="0"/>
            </a:endParaRPr>
          </a:p>
          <a:p>
            <a:pPr algn="ctr"/>
            <a:endParaRPr lang="en-GB" sz="2200" dirty="0">
              <a:latin typeface="Century Gothic" panose="020B0502020202020204" pitchFamily="34" charset="0"/>
            </a:endParaRPr>
          </a:p>
          <a:p>
            <a:pPr algn="ctr"/>
            <a:r>
              <a:rPr lang="en-GB" sz="2000" b="1" dirty="0">
                <a:latin typeface="Century Gothic" panose="020B0502020202020204" pitchFamily="34" charset="0"/>
              </a:rPr>
              <a:t>Bob Cratchit represents the ideal Christmas character. </a:t>
            </a:r>
            <a:r>
              <a:rPr lang="en-GB" sz="2000" dirty="0">
                <a:latin typeface="Century Gothic" panose="020B0502020202020204" pitchFamily="34" charset="0"/>
              </a:rPr>
              <a:t>He has been mistreated by Scrooge for many years and has Scrooge to blame for his poverty and his constant state of cold, and yet he forgives his master and will not allow anyone to be blamed or talked badly about on Christmas.</a:t>
            </a:r>
          </a:p>
          <a:p>
            <a:pPr algn="ctr"/>
            <a:endParaRPr lang="en-GB" sz="2000" dirty="0">
              <a:latin typeface="Century Gothic" panose="020B0502020202020204" pitchFamily="34" charset="0"/>
            </a:endParaRPr>
          </a:p>
          <a:p>
            <a:pPr algn="ctr"/>
            <a:r>
              <a:rPr lang="en-GB" sz="2000" dirty="0">
                <a:latin typeface="Century Gothic" panose="020B0502020202020204" pitchFamily="34" charset="0"/>
              </a:rPr>
              <a:t>Dickens shows how the city’s poverty has caused </a:t>
            </a:r>
            <a:r>
              <a:rPr lang="en-GB" sz="2000" b="1" dirty="0">
                <a:latin typeface="Century Gothic" panose="020B0502020202020204" pitchFamily="34" charset="0"/>
              </a:rPr>
              <a:t>a generation of lost childhoods</a:t>
            </a:r>
            <a:r>
              <a:rPr lang="en-GB" sz="2000" dirty="0">
                <a:latin typeface="Century Gothic" panose="020B0502020202020204" pitchFamily="34" charset="0"/>
              </a:rPr>
              <a:t> – Peter and Martha work as hard as their father does, but though they’ve lost their innocence, Christmas makes them innocent again and music soothes their woes.</a:t>
            </a: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p:txBody>
      </p:sp>
      <p:sp>
        <p:nvSpPr>
          <p:cNvPr id="11" name="Title 1"/>
          <p:cNvSpPr txBox="1">
            <a:spLocks/>
          </p:cNvSpPr>
          <p:nvPr/>
        </p:nvSpPr>
        <p:spPr>
          <a:xfrm>
            <a:off x="0" y="5596928"/>
            <a:ext cx="12190413" cy="1168078"/>
          </a:xfrm>
          <a:prstGeom prst="rect">
            <a:avLst/>
          </a:prstGeom>
          <a:gradFill rotWithShape="1">
            <a:gsLst>
              <a:gs pos="0">
                <a:srgbClr val="3C1402">
                  <a:tint val="50000"/>
                  <a:satMod val="300000"/>
                </a:srgbClr>
              </a:gs>
              <a:gs pos="35000">
                <a:srgbClr val="3C1402">
                  <a:tint val="37000"/>
                  <a:satMod val="300000"/>
                </a:srgbClr>
              </a:gs>
              <a:gs pos="100000">
                <a:srgbClr val="3C1402">
                  <a:tint val="15000"/>
                  <a:satMod val="350000"/>
                </a:srgbClr>
              </a:gs>
            </a:gsLst>
            <a:lin ang="16200000" scaled="1"/>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defTabSz="914400" rtl="0" eaLnBrk="1" fontAlgn="auto" latinLnBrk="0" hangingPunct="1">
              <a:lnSpc>
                <a:spcPct val="100000"/>
              </a:lnSpc>
              <a:spcBef>
                <a:spcPct val="0"/>
              </a:spcBef>
              <a:spcAft>
                <a:spcPts val="0"/>
              </a:spcAft>
              <a:buClrTx/>
              <a:buSzTx/>
              <a:buFontTx/>
              <a:buNone/>
              <a:tabLst/>
              <a:defRPr/>
            </a:pPr>
            <a:r>
              <a:rPr lang="en-GB" sz="1400" b="1" u="sng" dirty="0">
                <a:solidFill>
                  <a:schemeClr val="tx1"/>
                </a:solidFill>
                <a:latin typeface="Berlin Sans FB" panose="020E0602020502020306" pitchFamily="34" charset="0"/>
              </a:rPr>
              <a:t>Today’s key questions:</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consider the importance of THEMES in ‘A Christmas Carol?’</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explain how a writer uses language to convey key ideas?</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link my ideas to the social and historical aspects of ‘A Christmas Carol’?</a:t>
            </a: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GB" sz="2000" b="0" i="0" strike="noStrike" kern="1200" cap="none" spc="0" normalizeH="0" baseline="0" noProof="0" dirty="0">
              <a:ln>
                <a:noFill/>
              </a:ln>
              <a:solidFill>
                <a:prstClr val="black"/>
              </a:solidFill>
              <a:effectLst/>
              <a:uLnTx/>
              <a:uFillTx/>
              <a:latin typeface="Open Sans"/>
              <a:ea typeface="+mn-ea"/>
              <a:cs typeface="+mn-cs"/>
            </a:endParaRPr>
          </a:p>
        </p:txBody>
      </p:sp>
      <p:pic>
        <p:nvPicPr>
          <p:cNvPr id="12" name="Picture 2" descr="Image result for the cratchi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6915" y="1391695"/>
            <a:ext cx="4549175" cy="3495099"/>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CD9B1FC-A13C-46CA-9217-CB0A66BE02E5}"/>
              </a:ext>
            </a:extLst>
          </p:cNvPr>
          <p:cNvSpPr txBox="1"/>
          <p:nvPr/>
        </p:nvSpPr>
        <p:spPr>
          <a:xfrm rot="16200000">
            <a:off x="-3120377" y="3104778"/>
            <a:ext cx="6917447" cy="707886"/>
          </a:xfrm>
          <a:prstGeom prst="rect">
            <a:avLst/>
          </a:prstGeom>
          <a:solidFill>
            <a:srgbClr val="002060"/>
          </a:solidFill>
        </p:spPr>
        <p:txBody>
          <a:bodyPr wrap="square" rtlCol="0">
            <a:spAutoFit/>
          </a:bodyPr>
          <a:lstStyle/>
          <a:p>
            <a:pPr algn="ctr"/>
            <a:r>
              <a:rPr lang="en-GB" sz="4000" b="1" dirty="0">
                <a:solidFill>
                  <a:schemeClr val="bg1"/>
                </a:solidFill>
                <a:latin typeface="Century Gothic" panose="020B0502020202020204" pitchFamily="34" charset="0"/>
              </a:rPr>
              <a:t>Link to Context</a:t>
            </a:r>
          </a:p>
        </p:txBody>
      </p:sp>
    </p:spTree>
    <p:extLst>
      <p:ext uri="{BB962C8B-B14F-4D97-AF65-F5344CB8AC3E}">
        <p14:creationId xmlns:p14="http://schemas.microsoft.com/office/powerpoint/2010/main" val="3321355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sso</a:t>
            </a:r>
            <a:endParaRPr lang="en-GB" dirty="0"/>
          </a:p>
        </p:txBody>
      </p:sp>
      <p:sp>
        <p:nvSpPr>
          <p:cNvPr id="3" name="Subtitle 2"/>
          <p:cNvSpPr>
            <a:spLocks noGrp="1"/>
          </p:cNvSpPr>
          <p:nvPr>
            <p:ph type="subTitle" idx="1"/>
          </p:nvPr>
        </p:nvSpPr>
        <p:spPr/>
        <p:txBody>
          <a:bodyPr/>
          <a:lstStyle/>
          <a:p>
            <a:endParaRPr lang="en-GB"/>
          </a:p>
        </p:txBody>
      </p:sp>
      <p:pic>
        <p:nvPicPr>
          <p:cNvPr id="1026" name="Picture 2" descr="Image result for a christmas car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1744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597" y="30046"/>
            <a:ext cx="12190413" cy="654803"/>
          </a:xfrm>
          <a:prstGeom prst="rect">
            <a:avLst/>
          </a:prstGeom>
          <a:gradFill flip="none" rotWithShape="1">
            <a:gsLst>
              <a:gs pos="0">
                <a:srgbClr val="3C1402">
                  <a:tint val="50000"/>
                  <a:satMod val="300000"/>
                </a:srgbClr>
              </a:gs>
              <a:gs pos="35000">
                <a:srgbClr val="3C1402">
                  <a:tint val="37000"/>
                  <a:satMod val="300000"/>
                </a:srgbClr>
              </a:gs>
              <a:gs pos="100000">
                <a:srgbClr val="3C1402">
                  <a:tint val="15000"/>
                  <a:satMod val="350000"/>
                </a:srgbClr>
              </a:gs>
            </a:gsLst>
            <a:lin ang="135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dirty="0">
                <a:solidFill>
                  <a:prstClr val="black"/>
                </a:solidFill>
                <a:latin typeface="Berlin Sans FB" panose="020E0602020502020306" pitchFamily="34" charset="0"/>
              </a:rPr>
              <a:t>STAVE 3: The Cratchits</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6" name="Title 1"/>
          <p:cNvSpPr txBox="1">
            <a:spLocks/>
          </p:cNvSpPr>
          <p:nvPr/>
        </p:nvSpPr>
        <p:spPr>
          <a:xfrm>
            <a:off x="0" y="5596928"/>
            <a:ext cx="12190413" cy="1168078"/>
          </a:xfrm>
          <a:prstGeom prst="rect">
            <a:avLst/>
          </a:prstGeom>
          <a:gradFill rotWithShape="1">
            <a:gsLst>
              <a:gs pos="0">
                <a:srgbClr val="3C1402">
                  <a:tint val="50000"/>
                  <a:satMod val="300000"/>
                </a:srgbClr>
              </a:gs>
              <a:gs pos="35000">
                <a:srgbClr val="3C1402">
                  <a:tint val="37000"/>
                  <a:satMod val="300000"/>
                </a:srgbClr>
              </a:gs>
              <a:gs pos="100000">
                <a:srgbClr val="3C1402">
                  <a:tint val="15000"/>
                  <a:satMod val="350000"/>
                </a:srgbClr>
              </a:gs>
            </a:gsLst>
            <a:lin ang="16200000" scaled="1"/>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defTabSz="914400" rtl="0" eaLnBrk="1" fontAlgn="auto" latinLnBrk="0" hangingPunct="1">
              <a:lnSpc>
                <a:spcPct val="100000"/>
              </a:lnSpc>
              <a:spcBef>
                <a:spcPct val="0"/>
              </a:spcBef>
              <a:spcAft>
                <a:spcPts val="0"/>
              </a:spcAft>
              <a:buClrTx/>
              <a:buSzTx/>
              <a:buFontTx/>
              <a:buNone/>
              <a:tabLst/>
              <a:defRPr/>
            </a:pPr>
            <a:r>
              <a:rPr lang="en-GB" sz="1400" b="1" u="sng" dirty="0">
                <a:solidFill>
                  <a:schemeClr val="tx1"/>
                </a:solidFill>
                <a:latin typeface="Berlin Sans FB" panose="020E0602020502020306" pitchFamily="34" charset="0"/>
              </a:rPr>
              <a:t>Today’s key questions:</a:t>
            </a:r>
          </a:p>
          <a:p>
            <a:pPr marL="342900" lvl="0" indent="-342900">
              <a:buFontTx/>
              <a:buAutoNum type="arabicPeriod"/>
              <a:defRPr/>
            </a:pPr>
            <a:r>
              <a:rPr lang="en-GB" sz="1800" dirty="0">
                <a:solidFill>
                  <a:schemeClr val="tx1"/>
                </a:solidFill>
                <a:latin typeface="Berlin Sans FB" panose="020E0602020502020306" pitchFamily="34" charset="0"/>
              </a:rPr>
              <a:t>Can I consider the importance of THEMES in ‘A Christmas Carol?’</a:t>
            </a:r>
          </a:p>
          <a:p>
            <a:pPr marL="342900" lvl="0" indent="-342900">
              <a:buFontTx/>
              <a:buAutoNum type="arabicPeriod"/>
              <a:defRPr/>
            </a:pPr>
            <a:r>
              <a:rPr lang="en-GB" sz="1800" dirty="0">
                <a:solidFill>
                  <a:schemeClr val="tx1"/>
                </a:solidFill>
                <a:latin typeface="Berlin Sans FB" panose="020E0602020502020306" pitchFamily="34" charset="0"/>
              </a:rPr>
              <a:t>Can I explain how a writer uses language to convey key ideas?</a:t>
            </a:r>
          </a:p>
          <a:p>
            <a:pPr marL="342900" lvl="0" indent="-342900">
              <a:buFontTx/>
              <a:buAutoNum type="arabicPeriod"/>
              <a:defRPr/>
            </a:pPr>
            <a:r>
              <a:rPr lang="en-GB" sz="1800" dirty="0">
                <a:solidFill>
                  <a:schemeClr val="tx1"/>
                </a:solidFill>
                <a:latin typeface="Berlin Sans FB" panose="020E0602020502020306" pitchFamily="34" charset="0"/>
              </a:rPr>
              <a:t>Can I link my ideas to the social and historical aspects of ‘A Christmas Carol’?</a:t>
            </a: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GB" sz="2000" b="0" i="0" strike="noStrike" kern="1200" cap="none" spc="0" normalizeH="0" baseline="0" noProof="0" dirty="0">
              <a:ln>
                <a:noFill/>
              </a:ln>
              <a:solidFill>
                <a:prstClr val="black"/>
              </a:solidFill>
              <a:effectLst/>
              <a:uLnTx/>
              <a:uFillTx/>
              <a:latin typeface="Open Sans"/>
              <a:ea typeface="+mn-ea"/>
              <a:cs typeface="+mn-cs"/>
            </a:endParaRPr>
          </a:p>
        </p:txBody>
      </p:sp>
      <p:sp>
        <p:nvSpPr>
          <p:cNvPr id="29" name="Rectangle 28"/>
          <p:cNvSpPr/>
          <p:nvPr/>
        </p:nvSpPr>
        <p:spPr>
          <a:xfrm>
            <a:off x="933757" y="2632124"/>
            <a:ext cx="11015188" cy="1634948"/>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5400" dirty="0"/>
              <a:t>Read the rest of the chapter!</a:t>
            </a:r>
          </a:p>
        </p:txBody>
      </p:sp>
      <p:sp>
        <p:nvSpPr>
          <p:cNvPr id="7" name="TextBox 6">
            <a:extLst>
              <a:ext uri="{FF2B5EF4-FFF2-40B4-BE49-F238E27FC236}">
                <a16:creationId xmlns:a16="http://schemas.microsoft.com/office/drawing/2014/main" id="{288D02AA-690D-4973-9CD5-541E64C913D7}"/>
              </a:ext>
            </a:extLst>
          </p:cNvPr>
          <p:cNvSpPr txBox="1"/>
          <p:nvPr/>
        </p:nvSpPr>
        <p:spPr>
          <a:xfrm rot="16200000">
            <a:off x="-3120377" y="3104778"/>
            <a:ext cx="6917447" cy="707886"/>
          </a:xfrm>
          <a:prstGeom prst="rect">
            <a:avLst/>
          </a:prstGeom>
          <a:solidFill>
            <a:srgbClr val="002060"/>
          </a:solidFill>
        </p:spPr>
        <p:txBody>
          <a:bodyPr wrap="square" rtlCol="0">
            <a:spAutoFit/>
          </a:bodyPr>
          <a:lstStyle/>
          <a:p>
            <a:pPr algn="ctr"/>
            <a:r>
              <a:rPr lang="en-GB" sz="4000" b="1" dirty="0">
                <a:solidFill>
                  <a:schemeClr val="bg1"/>
                </a:solidFill>
                <a:latin typeface="Century Gothic" panose="020B0502020202020204" pitchFamily="34" charset="0"/>
              </a:rPr>
              <a:t>Reading Activity</a:t>
            </a:r>
          </a:p>
        </p:txBody>
      </p:sp>
    </p:spTree>
    <p:extLst>
      <p:ext uri="{BB962C8B-B14F-4D97-AF65-F5344CB8AC3E}">
        <p14:creationId xmlns:p14="http://schemas.microsoft.com/office/powerpoint/2010/main" val="500315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sso</a:t>
            </a:r>
            <a:endParaRPr lang="en-GB" dirty="0"/>
          </a:p>
        </p:txBody>
      </p:sp>
      <p:sp>
        <p:nvSpPr>
          <p:cNvPr id="3" name="Subtitle 2"/>
          <p:cNvSpPr>
            <a:spLocks noGrp="1"/>
          </p:cNvSpPr>
          <p:nvPr>
            <p:ph type="subTitle" idx="1"/>
          </p:nvPr>
        </p:nvSpPr>
        <p:spPr/>
        <p:txBody>
          <a:bodyPr/>
          <a:lstStyle/>
          <a:p>
            <a:endParaRPr lang="en-GB"/>
          </a:p>
        </p:txBody>
      </p:sp>
      <p:pic>
        <p:nvPicPr>
          <p:cNvPr id="1026" name="Picture 2" descr="Image result for a christmas car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91744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87" y="159949"/>
            <a:ext cx="12190413" cy="654803"/>
          </a:xfrm>
          <a:prstGeom prst="rect">
            <a:avLst/>
          </a:prstGeom>
          <a:gradFill flip="none" rotWithShape="1">
            <a:gsLst>
              <a:gs pos="0">
                <a:srgbClr val="3C1402">
                  <a:tint val="50000"/>
                  <a:satMod val="300000"/>
                </a:srgbClr>
              </a:gs>
              <a:gs pos="35000">
                <a:srgbClr val="3C1402">
                  <a:tint val="37000"/>
                  <a:satMod val="300000"/>
                </a:srgbClr>
              </a:gs>
              <a:gs pos="100000">
                <a:srgbClr val="3C1402">
                  <a:tint val="15000"/>
                  <a:satMod val="350000"/>
                </a:srgbClr>
              </a:gs>
            </a:gsLst>
            <a:lin ang="135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dirty="0">
                <a:solidFill>
                  <a:prstClr val="black"/>
                </a:solidFill>
                <a:latin typeface="Berlin Sans FB" panose="020E0602020502020306" pitchFamily="34" charset="0"/>
              </a:rPr>
              <a:t>YOUR TASK</a:t>
            </a: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6" name="Title 1"/>
          <p:cNvSpPr txBox="1">
            <a:spLocks/>
          </p:cNvSpPr>
          <p:nvPr/>
        </p:nvSpPr>
        <p:spPr>
          <a:xfrm>
            <a:off x="0" y="5596928"/>
            <a:ext cx="12190413" cy="1168078"/>
          </a:xfrm>
          <a:prstGeom prst="rect">
            <a:avLst/>
          </a:prstGeom>
          <a:gradFill rotWithShape="1">
            <a:gsLst>
              <a:gs pos="0">
                <a:srgbClr val="3C1402">
                  <a:tint val="50000"/>
                  <a:satMod val="300000"/>
                </a:srgbClr>
              </a:gs>
              <a:gs pos="35000">
                <a:srgbClr val="3C1402">
                  <a:tint val="37000"/>
                  <a:satMod val="300000"/>
                </a:srgbClr>
              </a:gs>
              <a:gs pos="100000">
                <a:srgbClr val="3C1402">
                  <a:tint val="15000"/>
                  <a:satMod val="350000"/>
                </a:srgbClr>
              </a:gs>
            </a:gsLst>
            <a:lin ang="16200000" scaled="1"/>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defTabSz="914400" rtl="0" eaLnBrk="1" fontAlgn="auto" latinLnBrk="0" hangingPunct="1">
              <a:lnSpc>
                <a:spcPct val="100000"/>
              </a:lnSpc>
              <a:spcBef>
                <a:spcPct val="0"/>
              </a:spcBef>
              <a:spcAft>
                <a:spcPts val="0"/>
              </a:spcAft>
              <a:buClrTx/>
              <a:buSzTx/>
              <a:buFontTx/>
              <a:buNone/>
              <a:tabLst/>
              <a:defRPr/>
            </a:pPr>
            <a:r>
              <a:rPr lang="en-GB" sz="1400" b="1" u="sng" dirty="0">
                <a:solidFill>
                  <a:schemeClr val="tx1"/>
                </a:solidFill>
                <a:latin typeface="Berlin Sans FB" panose="020E0602020502020306" pitchFamily="34" charset="0"/>
              </a:rPr>
              <a:t>Today’s key questions:</a:t>
            </a:r>
          </a:p>
          <a:p>
            <a:pPr marL="342900" lvl="0" indent="-342900">
              <a:buFontTx/>
              <a:buAutoNum type="arabicPeriod"/>
              <a:defRPr/>
            </a:pPr>
            <a:r>
              <a:rPr lang="en-GB" sz="1800" dirty="0">
                <a:solidFill>
                  <a:schemeClr val="tx1"/>
                </a:solidFill>
                <a:latin typeface="Berlin Sans FB" panose="020E0602020502020306" pitchFamily="34" charset="0"/>
              </a:rPr>
              <a:t>Can I consider the importance of THEMES in ‘A Christmas Carol?’</a:t>
            </a:r>
          </a:p>
          <a:p>
            <a:pPr marL="342900" lvl="0" indent="-342900">
              <a:buFontTx/>
              <a:buAutoNum type="arabicPeriod"/>
              <a:defRPr/>
            </a:pPr>
            <a:r>
              <a:rPr lang="en-GB" sz="1800" dirty="0">
                <a:solidFill>
                  <a:schemeClr val="tx1"/>
                </a:solidFill>
                <a:latin typeface="Berlin Sans FB" panose="020E0602020502020306" pitchFamily="34" charset="0"/>
              </a:rPr>
              <a:t>Can I explain how a writer uses language to convey key ideas?</a:t>
            </a:r>
          </a:p>
          <a:p>
            <a:pPr marL="342900" lvl="0" indent="-342900">
              <a:buFontTx/>
              <a:buAutoNum type="arabicPeriod"/>
              <a:defRPr/>
            </a:pPr>
            <a:r>
              <a:rPr lang="en-GB" sz="1800" dirty="0">
                <a:solidFill>
                  <a:schemeClr val="tx1"/>
                </a:solidFill>
                <a:latin typeface="Berlin Sans FB" panose="020E0602020502020306" pitchFamily="34" charset="0"/>
              </a:rPr>
              <a:t>Can I link my ideas to the social and historical aspects of ‘A Christmas Carol’?</a:t>
            </a: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GB" sz="2000" b="0" i="0" strike="noStrike" kern="1200" cap="none" spc="0" normalizeH="0" baseline="0" noProof="0" dirty="0">
              <a:ln>
                <a:noFill/>
              </a:ln>
              <a:solidFill>
                <a:prstClr val="black"/>
              </a:solidFill>
              <a:effectLst/>
              <a:uLnTx/>
              <a:uFillTx/>
              <a:latin typeface="Open Sans"/>
              <a:ea typeface="+mn-ea"/>
              <a:cs typeface="+mn-cs"/>
            </a:endParaRPr>
          </a:p>
        </p:txBody>
      </p:sp>
      <p:sp>
        <p:nvSpPr>
          <p:cNvPr id="7" name="Rectangle 6"/>
          <p:cNvSpPr/>
          <p:nvPr/>
        </p:nvSpPr>
        <p:spPr>
          <a:xfrm>
            <a:off x="707887" y="919262"/>
            <a:ext cx="11329438" cy="677526"/>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altLang="en-US" sz="2000" b="1" dirty="0"/>
              <a:t>Pick out useful quotations about the different Christmas celebrations Dickens describes to us. Look for contrasts between the setting and the attitude of the people.</a:t>
            </a:r>
            <a:endParaRPr lang="en-GB" sz="2000" b="1" dirty="0">
              <a:latin typeface="Century Gothic" panose="020B0502020202020204" pitchFamily="34" charset="0"/>
            </a:endParaRPr>
          </a:p>
        </p:txBody>
      </p:sp>
      <p:sp>
        <p:nvSpPr>
          <p:cNvPr id="8" name="Rectangle 7"/>
          <p:cNvSpPr/>
          <p:nvPr/>
        </p:nvSpPr>
        <p:spPr>
          <a:xfrm>
            <a:off x="1187196" y="1688863"/>
            <a:ext cx="7472244" cy="3755625"/>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2000" b="1" dirty="0">
              <a:latin typeface="Century Gothic" panose="020B0502020202020204" pitchFamily="34" charset="0"/>
            </a:endParaRPr>
          </a:p>
        </p:txBody>
      </p:sp>
      <p:sp>
        <p:nvSpPr>
          <p:cNvPr id="4" name="Horizontal Scroll 3"/>
          <p:cNvSpPr/>
          <p:nvPr/>
        </p:nvSpPr>
        <p:spPr>
          <a:xfrm>
            <a:off x="4034483" y="3025032"/>
            <a:ext cx="1777669" cy="969864"/>
          </a:xfrm>
          <a:prstGeom prst="horizontalScroll">
            <a:avLst/>
          </a:prstGeom>
          <a:ln w="28575">
            <a:solidFill>
              <a:srgbClr val="0070C0"/>
            </a:solidFill>
          </a:ln>
          <a:effectLst>
            <a:glow rad="1397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latin typeface="Berlin Sans FB" panose="020E0602020502020306" pitchFamily="34" charset="0"/>
              </a:rPr>
              <a:t>Different kinds of Christmas</a:t>
            </a:r>
          </a:p>
        </p:txBody>
      </p:sp>
      <p:sp>
        <p:nvSpPr>
          <p:cNvPr id="10" name="Horizontal Scroll 9"/>
          <p:cNvSpPr/>
          <p:nvPr/>
        </p:nvSpPr>
        <p:spPr>
          <a:xfrm>
            <a:off x="6790788" y="1977679"/>
            <a:ext cx="1295448" cy="969864"/>
          </a:xfrm>
          <a:prstGeom prst="horizontalScroll">
            <a:avLst/>
          </a:prstGeom>
          <a:ln w="28575">
            <a:solidFill>
              <a:srgbClr val="00B050"/>
            </a:solidFill>
          </a:ln>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latin typeface="Berlin Sans FB" panose="020E0602020502020306" pitchFamily="34" charset="0"/>
              </a:rPr>
              <a:t>Miners’ Christmas</a:t>
            </a:r>
          </a:p>
        </p:txBody>
      </p:sp>
      <p:sp>
        <p:nvSpPr>
          <p:cNvPr id="12" name="Horizontal Scroll 11"/>
          <p:cNvSpPr/>
          <p:nvPr/>
        </p:nvSpPr>
        <p:spPr>
          <a:xfrm>
            <a:off x="1647857" y="2068444"/>
            <a:ext cx="1295448" cy="969864"/>
          </a:xfrm>
          <a:prstGeom prst="horizontalScroll">
            <a:avLst/>
          </a:prstGeom>
          <a:ln w="28575">
            <a:solidFill>
              <a:srgbClr val="00B050"/>
            </a:solidFill>
          </a:ln>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latin typeface="Berlin Sans FB" panose="020E0602020502020306" pitchFamily="34" charset="0"/>
              </a:rPr>
              <a:t>Fred’s Christmas</a:t>
            </a:r>
          </a:p>
        </p:txBody>
      </p:sp>
      <p:cxnSp>
        <p:nvCxnSpPr>
          <p:cNvPr id="13" name="Straight Connector 12"/>
          <p:cNvCxnSpPr>
            <a:stCxn id="4" idx="1"/>
          </p:cNvCxnSpPr>
          <p:nvPr/>
        </p:nvCxnSpPr>
        <p:spPr>
          <a:xfrm flipH="1" flipV="1">
            <a:off x="2943305" y="2553376"/>
            <a:ext cx="1091178" cy="956588"/>
          </a:xfrm>
          <a:prstGeom prst="line">
            <a:avLst/>
          </a:prstGeom>
          <a:ln w="28575"/>
        </p:spPr>
        <p:style>
          <a:lnRef idx="1">
            <a:schemeClr val="dk1"/>
          </a:lnRef>
          <a:fillRef idx="0">
            <a:schemeClr val="dk1"/>
          </a:fillRef>
          <a:effectRef idx="0">
            <a:schemeClr val="dk1"/>
          </a:effectRef>
          <a:fontRef idx="minor">
            <a:schemeClr val="tx1"/>
          </a:fontRef>
        </p:style>
      </p:cxnSp>
      <p:cxnSp>
        <p:nvCxnSpPr>
          <p:cNvPr id="15" name="Straight Connector 14"/>
          <p:cNvCxnSpPr>
            <a:endCxn id="10" idx="1"/>
          </p:cNvCxnSpPr>
          <p:nvPr/>
        </p:nvCxnSpPr>
        <p:spPr>
          <a:xfrm flipV="1">
            <a:off x="5813245" y="2462611"/>
            <a:ext cx="977543" cy="811894"/>
          </a:xfrm>
          <a:prstGeom prst="line">
            <a:avLst/>
          </a:prstGeom>
          <a:ln w="28575"/>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flipH="1" flipV="1">
            <a:off x="2726894" y="2937058"/>
            <a:ext cx="57956" cy="521665"/>
          </a:xfrm>
          <a:prstGeom prst="line">
            <a:avLst/>
          </a:prstGeom>
          <a:ln w="28575"/>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flipV="1">
            <a:off x="2214926" y="2907778"/>
            <a:ext cx="63095" cy="657228"/>
          </a:xfrm>
          <a:prstGeom prst="line">
            <a:avLst/>
          </a:prstGeom>
          <a:ln w="28575"/>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flipV="1">
            <a:off x="1783613" y="2922184"/>
            <a:ext cx="92073" cy="587780"/>
          </a:xfrm>
          <a:prstGeom prst="line">
            <a:avLst/>
          </a:prstGeom>
          <a:ln w="28575"/>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flipH="1" flipV="1">
            <a:off x="7954569" y="2827572"/>
            <a:ext cx="52801" cy="536540"/>
          </a:xfrm>
          <a:prstGeom prst="line">
            <a:avLst/>
          </a:prstGeom>
          <a:ln w="28575"/>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flipV="1">
            <a:off x="7437446" y="2813166"/>
            <a:ext cx="63095" cy="657228"/>
          </a:xfrm>
          <a:prstGeom prst="line">
            <a:avLst/>
          </a:prstGeom>
          <a:ln w="28575"/>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flipV="1">
            <a:off x="7006133" y="2827572"/>
            <a:ext cx="92073" cy="587780"/>
          </a:xfrm>
          <a:prstGeom prst="line">
            <a:avLst/>
          </a:prstGeom>
          <a:ln w="28575"/>
        </p:spPr>
        <p:style>
          <a:lnRef idx="1">
            <a:schemeClr val="dk1"/>
          </a:lnRef>
          <a:fillRef idx="0">
            <a:schemeClr val="dk1"/>
          </a:fillRef>
          <a:effectRef idx="0">
            <a:schemeClr val="dk1"/>
          </a:effectRef>
          <a:fontRef idx="minor">
            <a:schemeClr val="tx1"/>
          </a:fontRef>
        </p:style>
      </p:cxnSp>
      <p:sp>
        <p:nvSpPr>
          <p:cNvPr id="29" name="Vertical Scroll 28"/>
          <p:cNvSpPr/>
          <p:nvPr/>
        </p:nvSpPr>
        <p:spPr>
          <a:xfrm>
            <a:off x="9421440" y="1669967"/>
            <a:ext cx="2651576" cy="4667534"/>
          </a:xfrm>
          <a:prstGeom prst="verticalScroll">
            <a:avLst/>
          </a:prstGeom>
          <a:ln>
            <a:solidFill>
              <a:schemeClr val="accent1"/>
            </a:solidFill>
          </a:ln>
          <a:effectLst>
            <a:glow rad="2286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fontAlgn="base">
              <a:spcBef>
                <a:spcPct val="0"/>
              </a:spcBef>
              <a:spcAft>
                <a:spcPct val="0"/>
              </a:spcAft>
              <a:defRPr/>
            </a:pPr>
            <a:r>
              <a:rPr lang="en-GB" sz="2000" b="1" dirty="0">
                <a:solidFill>
                  <a:prstClr val="black"/>
                </a:solidFill>
                <a:latin typeface="Century Gothic" panose="020B0502020202020204" pitchFamily="34" charset="0"/>
              </a:rPr>
              <a:t>EXTRA LEVEL OF CHALLENGE:</a:t>
            </a:r>
          </a:p>
          <a:p>
            <a:pPr algn="ctr" fontAlgn="base">
              <a:spcBef>
                <a:spcPct val="0"/>
              </a:spcBef>
              <a:spcAft>
                <a:spcPct val="0"/>
              </a:spcAft>
              <a:defRPr/>
            </a:pPr>
            <a:endParaRPr lang="en-GB" sz="2000" dirty="0">
              <a:solidFill>
                <a:prstClr val="black"/>
              </a:solidFill>
              <a:latin typeface="Century Gothic" panose="020B0502020202020204" pitchFamily="34" charset="0"/>
            </a:endParaRPr>
          </a:p>
          <a:p>
            <a:pPr algn="ctr" fontAlgn="base">
              <a:spcBef>
                <a:spcPct val="0"/>
              </a:spcBef>
              <a:spcAft>
                <a:spcPct val="0"/>
              </a:spcAft>
              <a:defRPr/>
            </a:pPr>
            <a:r>
              <a:rPr lang="en-GB" sz="2000" dirty="0">
                <a:solidFill>
                  <a:prstClr val="black"/>
                </a:solidFill>
                <a:latin typeface="Century Gothic" panose="020B0502020202020204" pitchFamily="34" charset="0"/>
              </a:rPr>
              <a:t>Why does the ghost show Scrooge all these different celebrations?</a:t>
            </a:r>
          </a:p>
          <a:p>
            <a:pPr algn="ctr" fontAlgn="base">
              <a:spcBef>
                <a:spcPct val="0"/>
              </a:spcBef>
              <a:spcAft>
                <a:spcPct val="0"/>
              </a:spcAft>
              <a:defRPr/>
            </a:pPr>
            <a:endParaRPr lang="en-GB" sz="1600" dirty="0">
              <a:solidFill>
                <a:prstClr val="black"/>
              </a:solidFill>
              <a:latin typeface="Century Gothic" panose="020B0502020202020204" pitchFamily="34" charset="0"/>
            </a:endParaRPr>
          </a:p>
        </p:txBody>
      </p:sp>
      <p:sp>
        <p:nvSpPr>
          <p:cNvPr id="9" name="TextBox 8">
            <a:extLst>
              <a:ext uri="{FF2B5EF4-FFF2-40B4-BE49-F238E27FC236}">
                <a16:creationId xmlns:a16="http://schemas.microsoft.com/office/drawing/2014/main" id="{D4172B79-435A-4E4D-89A1-C5543F4B907E}"/>
              </a:ext>
            </a:extLst>
          </p:cNvPr>
          <p:cNvSpPr txBox="1"/>
          <p:nvPr/>
        </p:nvSpPr>
        <p:spPr>
          <a:xfrm rot="16200000">
            <a:off x="-3120377" y="3104778"/>
            <a:ext cx="6917447" cy="707886"/>
          </a:xfrm>
          <a:prstGeom prst="rect">
            <a:avLst/>
          </a:prstGeom>
          <a:solidFill>
            <a:srgbClr val="002060"/>
          </a:solidFill>
        </p:spPr>
        <p:txBody>
          <a:bodyPr wrap="square" rtlCol="0">
            <a:spAutoFit/>
          </a:bodyPr>
          <a:lstStyle/>
          <a:p>
            <a:pPr algn="ctr"/>
            <a:r>
              <a:rPr lang="en-GB" sz="4000" b="1" dirty="0">
                <a:solidFill>
                  <a:schemeClr val="bg1"/>
                </a:solidFill>
                <a:latin typeface="Century Gothic" panose="020B0502020202020204" pitchFamily="34" charset="0"/>
              </a:rPr>
              <a:t>Mastery</a:t>
            </a:r>
          </a:p>
        </p:txBody>
      </p:sp>
    </p:spTree>
    <p:extLst>
      <p:ext uri="{BB962C8B-B14F-4D97-AF65-F5344CB8AC3E}">
        <p14:creationId xmlns:p14="http://schemas.microsoft.com/office/powerpoint/2010/main" val="3884900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851</TotalTime>
  <Words>1007</Words>
  <Application>Microsoft Office PowerPoint</Application>
  <PresentationFormat>Widescreen</PresentationFormat>
  <Paragraphs>114</Paragraphs>
  <Slides>10</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Berlin Sans FB</vt:lpstr>
      <vt:lpstr>Calibri</vt:lpstr>
      <vt:lpstr>Calibri Light</vt:lpstr>
      <vt:lpstr>Century Gothic</vt:lpstr>
      <vt:lpstr>Open Sans</vt:lpstr>
      <vt:lpstr>Roboto</vt:lpstr>
      <vt:lpstr>Office Theme</vt:lpstr>
      <vt:lpstr>sso</vt:lpstr>
      <vt:lpstr>sso</vt:lpstr>
      <vt:lpstr>sso</vt:lpstr>
      <vt:lpstr>sso</vt:lpstr>
      <vt:lpstr>sso</vt:lpstr>
      <vt:lpstr>sso</vt:lpstr>
      <vt:lpstr>sso</vt:lpstr>
      <vt:lpstr>sso</vt:lpstr>
      <vt:lpstr>sso</vt:lpstr>
      <vt:lpstr>sso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sso</dc:title>
  <dc:creator>Stuart Pryke</dc:creator>
  <cp:lastModifiedBy>A Allen</cp:lastModifiedBy>
  <cp:revision>89</cp:revision>
  <dcterms:created xsi:type="dcterms:W3CDTF">2017-08-21T14:08:59Z</dcterms:created>
  <dcterms:modified xsi:type="dcterms:W3CDTF">2020-11-26T14:43:38Z</dcterms:modified>
</cp:coreProperties>
</file>