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75" r:id="rId4"/>
    <p:sldId id="276" r:id="rId5"/>
    <p:sldId id="267" r:id="rId6"/>
    <p:sldId id="277" r:id="rId7"/>
    <p:sldId id="273" r:id="rId8"/>
    <p:sldId id="278" r:id="rId9"/>
    <p:sldId id="269" r:id="rId10"/>
    <p:sldId id="270"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6AAE-CF05-4DA5-8012-57AF234E2066}" type="datetimeFigureOut">
              <a:rPr lang="en-GB" smtClean="0"/>
              <a:t>04/12/2020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2AFBA-2BBE-4DD1-AC9F-536A38DE45D6}" type="slidenum">
              <a:rPr lang="en-GB" smtClean="0"/>
              <a:t>‹#›</a:t>
            </a:fld>
            <a:endParaRPr lang="en-GB"/>
          </a:p>
        </p:txBody>
      </p:sp>
    </p:spTree>
    <p:extLst>
      <p:ext uri="{BB962C8B-B14F-4D97-AF65-F5344CB8AC3E}">
        <p14:creationId xmlns:p14="http://schemas.microsoft.com/office/powerpoint/2010/main" val="271592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a:t>
            </a:fld>
            <a:endParaRPr lang="en-GB"/>
          </a:p>
        </p:txBody>
      </p:sp>
    </p:spTree>
    <p:extLst>
      <p:ext uri="{BB962C8B-B14F-4D97-AF65-F5344CB8AC3E}">
        <p14:creationId xmlns:p14="http://schemas.microsoft.com/office/powerpoint/2010/main" val="183035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5</a:t>
            </a:fld>
            <a:endParaRPr lang="en-GB"/>
          </a:p>
        </p:txBody>
      </p:sp>
    </p:spTree>
    <p:extLst>
      <p:ext uri="{BB962C8B-B14F-4D97-AF65-F5344CB8AC3E}">
        <p14:creationId xmlns:p14="http://schemas.microsoft.com/office/powerpoint/2010/main" val="32523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7</a:t>
            </a:fld>
            <a:endParaRPr lang="en-GB"/>
          </a:p>
        </p:txBody>
      </p:sp>
    </p:spTree>
    <p:extLst>
      <p:ext uri="{BB962C8B-B14F-4D97-AF65-F5344CB8AC3E}">
        <p14:creationId xmlns:p14="http://schemas.microsoft.com/office/powerpoint/2010/main" val="331641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9</a:t>
            </a:fld>
            <a:endParaRPr lang="en-GB"/>
          </a:p>
        </p:txBody>
      </p:sp>
    </p:spTree>
    <p:extLst>
      <p:ext uri="{BB962C8B-B14F-4D97-AF65-F5344CB8AC3E}">
        <p14:creationId xmlns:p14="http://schemas.microsoft.com/office/powerpoint/2010/main" val="25802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10</a:t>
            </a:fld>
            <a:endParaRPr lang="en-GB"/>
          </a:p>
        </p:txBody>
      </p:sp>
    </p:spTree>
    <p:extLst>
      <p:ext uri="{BB962C8B-B14F-4D97-AF65-F5344CB8AC3E}">
        <p14:creationId xmlns:p14="http://schemas.microsoft.com/office/powerpoint/2010/main" val="292842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11</a:t>
            </a:fld>
            <a:endParaRPr lang="en-GB"/>
          </a:p>
        </p:txBody>
      </p:sp>
    </p:spTree>
    <p:extLst>
      <p:ext uri="{BB962C8B-B14F-4D97-AF65-F5344CB8AC3E}">
        <p14:creationId xmlns:p14="http://schemas.microsoft.com/office/powerpoint/2010/main" val="356459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2642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69672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1612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09240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CE5C4-4992-421E-9C61-CF16887668CC}"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01174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BCE5C4-4992-421E-9C61-CF16887668C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424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BCE5C4-4992-421E-9C61-CF16887668CC}"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9526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BCE5C4-4992-421E-9C61-CF16887668CC}"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2197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CE5C4-4992-421E-9C61-CF16887668CC}"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93623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7771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82852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CE5C4-4992-421E-9C61-CF16887668CC}" type="datetimeFigureOut">
              <a:rPr lang="en-GB" smtClean="0"/>
              <a:t>04/12/2020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753EF-DCE4-4E93-89BB-E7DEAB9349E5}" type="slidenum">
              <a:rPr lang="en-GB" smtClean="0"/>
              <a:t>‹#›</a:t>
            </a:fld>
            <a:endParaRPr lang="en-GB"/>
          </a:p>
        </p:txBody>
      </p:sp>
    </p:spTree>
    <p:extLst>
      <p:ext uri="{BB962C8B-B14F-4D97-AF65-F5344CB8AC3E}">
        <p14:creationId xmlns:p14="http://schemas.microsoft.com/office/powerpoint/2010/main" val="238413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EIGHT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9965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MINI TASKS: IGNORANCE AND WANT</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3074" name="Picture 2" descr="Image result for IGNORANCE AND W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14" y="853232"/>
            <a:ext cx="4135989" cy="312281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233527" y="929052"/>
            <a:ext cx="6796353" cy="1267883"/>
          </a:xfrm>
          <a:prstGeom prst="roundRect">
            <a:avLst/>
          </a:prstGeom>
          <a:ln w="28575">
            <a:solidFill>
              <a:srgbClr val="FF0000"/>
            </a:solid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800" dirty="0"/>
              <a:t>Draw Ignorance and Want. Add quotations around your sketches.</a:t>
            </a:r>
          </a:p>
        </p:txBody>
      </p:sp>
      <p:sp>
        <p:nvSpPr>
          <p:cNvPr id="9" name="Rounded Rectangle 8"/>
          <p:cNvSpPr/>
          <p:nvPr/>
        </p:nvSpPr>
        <p:spPr>
          <a:xfrm>
            <a:off x="5233528" y="2364790"/>
            <a:ext cx="6796352" cy="1484301"/>
          </a:xfrm>
          <a:prstGeom prst="roundRec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200" dirty="0"/>
              <a:t>Why does the Ghost of Christmas Present repeat ‘Are there no prisons?’</a:t>
            </a:r>
          </a:p>
        </p:txBody>
      </p:sp>
      <p:sp>
        <p:nvSpPr>
          <p:cNvPr id="10" name="Rounded Rectangle 9"/>
          <p:cNvSpPr/>
          <p:nvPr/>
        </p:nvSpPr>
        <p:spPr>
          <a:xfrm>
            <a:off x="5332021" y="3978351"/>
            <a:ext cx="6697859" cy="1466137"/>
          </a:xfrm>
          <a:prstGeom prst="roundRect">
            <a:avLst/>
          </a:prstGeom>
          <a:ln w="28575">
            <a:solidFill>
              <a:srgbClr val="FFC000"/>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600" dirty="0"/>
              <a:t>What do Ignorance and Want represent?</a:t>
            </a:r>
          </a:p>
        </p:txBody>
      </p:sp>
      <p:sp>
        <p:nvSpPr>
          <p:cNvPr id="4" name="TextBox 3">
            <a:extLst>
              <a:ext uri="{FF2B5EF4-FFF2-40B4-BE49-F238E27FC236}">
                <a16:creationId xmlns:a16="http://schemas.microsoft.com/office/drawing/2014/main" id="{BEC50401-D9CA-499F-BE81-D2E998601DBD}"/>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7605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CRATCHITS</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27" name="Rectangle 26"/>
          <p:cNvSpPr/>
          <p:nvPr/>
        </p:nvSpPr>
        <p:spPr>
          <a:xfrm>
            <a:off x="881861" y="919261"/>
            <a:ext cx="10957838" cy="433853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latin typeface="Century Gothic" panose="020B0502020202020204" pitchFamily="34" charset="0"/>
              </a:rPr>
              <a:t>What do these quotes show about how Scrooge treats Bob Cratchit?</a:t>
            </a:r>
          </a:p>
          <a:p>
            <a:pPr algn="ctr"/>
            <a:endParaRPr lang="en-GB" dirty="0">
              <a:latin typeface="Century Gothic" panose="020B0502020202020204" pitchFamily="34" charset="0"/>
            </a:endParaRPr>
          </a:p>
          <a:p>
            <a:pPr algn="ctr"/>
            <a:r>
              <a:rPr lang="en-GB" b="1" dirty="0">
                <a:latin typeface="Century Gothic" panose="020B0502020202020204" pitchFamily="34" charset="0"/>
              </a:rPr>
              <a:t>‘The door of Scrooge’s counting-house was open that he might keep his eye upon his clerk, who in a dismal little cell beyond, a sort of tank, was copying letters.’</a:t>
            </a:r>
          </a:p>
          <a:p>
            <a:pPr algn="ctr"/>
            <a:endParaRPr lang="en-GB" b="1" dirty="0">
              <a:latin typeface="Century Gothic" panose="020B0502020202020204" pitchFamily="34" charset="0"/>
            </a:endParaRPr>
          </a:p>
          <a:p>
            <a:pPr algn="ctr"/>
            <a:r>
              <a:rPr lang="en-GB" b="1" dirty="0">
                <a:latin typeface="Century Gothic" panose="020B0502020202020204" pitchFamily="34" charset="0"/>
              </a:rPr>
              <a:t>OR</a:t>
            </a:r>
          </a:p>
          <a:p>
            <a:pPr algn="ctr"/>
            <a:endParaRPr lang="en-GB" b="1" dirty="0">
              <a:latin typeface="Century Gothic" panose="020B0502020202020204" pitchFamily="34" charset="0"/>
            </a:endParaRPr>
          </a:p>
          <a:p>
            <a:pPr algn="ctr"/>
            <a:r>
              <a:rPr lang="en-GB" b="1" dirty="0">
                <a:latin typeface="Century Gothic" panose="020B0502020202020204" pitchFamily="34" charset="0"/>
              </a:rPr>
              <a:t>‘Scrooge had a very small fire, but the clerk’s fire was so very much smaller that it looked like on coal.’</a:t>
            </a:r>
          </a:p>
        </p:txBody>
      </p:sp>
      <p:sp>
        <p:nvSpPr>
          <p:cNvPr id="13"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394B56D5-E0CD-4247-9CA9-7E4D66B8F4C8}"/>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252380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MATCH THE VOCABULARY TO THEIR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415512"/>
            <a:ext cx="10689595" cy="3600986"/>
          </a:xfrm>
          <a:prstGeom prst="rect">
            <a:avLst/>
          </a:prstGeom>
          <a:solidFill>
            <a:schemeClr val="bg1"/>
          </a:solidFill>
        </p:spPr>
        <p:txBody>
          <a:bodyPr wrap="square" rtlCol="0">
            <a:spAutoFit/>
          </a:bodyPr>
          <a:lstStyle/>
          <a:p>
            <a:pPr marL="342900" indent="-342900">
              <a:buAutoNum type="arabicPeriod"/>
            </a:pPr>
            <a:r>
              <a:rPr lang="en-GB" sz="3200" b="0" i="0" dirty="0">
                <a:solidFill>
                  <a:srgbClr val="111111"/>
                </a:solidFill>
                <a:effectLst/>
                <a:latin typeface="Roboto"/>
              </a:rPr>
              <a:t>a person who makes or sells women's hats</a:t>
            </a:r>
          </a:p>
          <a:p>
            <a:pPr marL="342900" indent="-342900">
              <a:buAutoNum type="arabicPeriod"/>
            </a:pPr>
            <a:r>
              <a:rPr lang="en-GB" sz="3200" b="0" i="0" dirty="0">
                <a:solidFill>
                  <a:srgbClr val="111111"/>
                </a:solidFill>
                <a:effectLst/>
                <a:latin typeface="Roboto"/>
              </a:rPr>
              <a:t>great energy or enthusiasm in pursuit of a cause or an objective</a:t>
            </a:r>
            <a:endParaRPr lang="en-GB" sz="3200" dirty="0">
              <a:solidFill>
                <a:srgbClr val="111111"/>
              </a:solidFill>
              <a:latin typeface="Roboto"/>
            </a:endParaRPr>
          </a:p>
          <a:p>
            <a:pPr marL="342900" indent="-342900">
              <a:buAutoNum type="arabicPeriod"/>
            </a:pPr>
            <a:r>
              <a:rPr lang="en-GB" sz="3200" b="0" i="0" dirty="0">
                <a:solidFill>
                  <a:srgbClr val="111111"/>
                </a:solidFill>
                <a:effectLst/>
                <a:latin typeface="Roboto"/>
              </a:rPr>
              <a:t>in a brave or heroic manner</a:t>
            </a:r>
          </a:p>
          <a:p>
            <a:pPr marL="342900" indent="-342900">
              <a:buAutoNum type="arabicPeriod"/>
            </a:pPr>
            <a:r>
              <a:rPr lang="en-GB" sz="3200" b="0" i="0" dirty="0">
                <a:solidFill>
                  <a:srgbClr val="111111"/>
                </a:solidFill>
                <a:effectLst/>
                <a:latin typeface="Roboto"/>
              </a:rPr>
              <a:t>present, appearing, or found everywhere</a:t>
            </a:r>
          </a:p>
          <a:p>
            <a:endParaRPr lang="en-GB" sz="2800" dirty="0">
              <a:solidFill>
                <a:srgbClr val="111111"/>
              </a:solidFill>
              <a:latin typeface="Roboto"/>
            </a:endParaRPr>
          </a:p>
          <a:p>
            <a:pPr algn="ctr"/>
            <a:r>
              <a:rPr lang="en-GB" sz="4000" b="1" dirty="0"/>
              <a:t>GALLANTLY   ZEAL  UBIQUITOUS   MILLINER</a:t>
            </a:r>
          </a:p>
        </p:txBody>
      </p:sp>
    </p:spTree>
    <p:extLst>
      <p:ext uri="{BB962C8B-B14F-4D97-AF65-F5344CB8AC3E}">
        <p14:creationId xmlns:p14="http://schemas.microsoft.com/office/powerpoint/2010/main" val="21312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MATCH THE VOCABULARY TO THEIR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015402"/>
            <a:ext cx="10689595" cy="4401205"/>
          </a:xfrm>
          <a:prstGeom prst="rect">
            <a:avLst/>
          </a:prstGeom>
          <a:solidFill>
            <a:schemeClr val="bg1"/>
          </a:solidFill>
        </p:spPr>
        <p:txBody>
          <a:bodyPr wrap="square" rtlCol="0">
            <a:spAutoFit/>
          </a:bodyPr>
          <a:lstStyle/>
          <a:p>
            <a:pPr marL="342900" indent="-342900">
              <a:buFontTx/>
              <a:buAutoNum type="arabicPeriod"/>
            </a:pPr>
            <a:r>
              <a:rPr lang="en-GB" sz="3600" b="1" dirty="0"/>
              <a:t>MILLINER: </a:t>
            </a:r>
            <a:r>
              <a:rPr lang="en-GB" sz="3600" b="0" i="0" dirty="0">
                <a:solidFill>
                  <a:srgbClr val="111111"/>
                </a:solidFill>
                <a:effectLst/>
                <a:latin typeface="Roboto"/>
              </a:rPr>
              <a:t>a person who makes or sells women's hats</a:t>
            </a:r>
          </a:p>
          <a:p>
            <a:pPr marL="342900" indent="-342900">
              <a:buAutoNum type="arabicPeriod"/>
            </a:pPr>
            <a:r>
              <a:rPr lang="en-GB" sz="3600" b="1" dirty="0"/>
              <a:t>ZEAL: </a:t>
            </a:r>
            <a:r>
              <a:rPr lang="en-GB" sz="3600" b="0" i="0" dirty="0">
                <a:solidFill>
                  <a:srgbClr val="111111"/>
                </a:solidFill>
                <a:effectLst/>
                <a:latin typeface="Roboto"/>
              </a:rPr>
              <a:t>great energy or enthusiasm in pursuit of a cause or an objective</a:t>
            </a:r>
            <a:endParaRPr lang="en-GB" sz="3600" dirty="0">
              <a:solidFill>
                <a:srgbClr val="111111"/>
              </a:solidFill>
              <a:latin typeface="Roboto"/>
            </a:endParaRPr>
          </a:p>
          <a:p>
            <a:pPr marL="342900" indent="-342900">
              <a:buAutoNum type="arabicPeriod"/>
            </a:pPr>
            <a:r>
              <a:rPr lang="en-GB" sz="3600" b="1" dirty="0"/>
              <a:t>GALLANTLY: </a:t>
            </a:r>
            <a:r>
              <a:rPr lang="en-GB" sz="3600" b="0" i="0" dirty="0">
                <a:solidFill>
                  <a:srgbClr val="111111"/>
                </a:solidFill>
                <a:effectLst/>
                <a:latin typeface="Roboto"/>
              </a:rPr>
              <a:t>in a brave or heroic manner</a:t>
            </a:r>
          </a:p>
          <a:p>
            <a:pPr marL="342900" indent="-342900">
              <a:buAutoNum type="arabicPeriod"/>
            </a:pPr>
            <a:r>
              <a:rPr lang="en-GB" sz="3600" b="1" dirty="0"/>
              <a:t>UBIQUITOUS: </a:t>
            </a:r>
            <a:r>
              <a:rPr lang="en-GB" sz="3600" b="0" i="0" dirty="0">
                <a:solidFill>
                  <a:srgbClr val="111111"/>
                </a:solidFill>
                <a:effectLst/>
                <a:latin typeface="Roboto"/>
              </a:rPr>
              <a:t>present, appearing, or found everywhere</a:t>
            </a:r>
          </a:p>
          <a:p>
            <a:endParaRPr lang="en-GB" sz="2800" dirty="0">
              <a:solidFill>
                <a:srgbClr val="111111"/>
              </a:solidFill>
              <a:latin typeface="Roboto"/>
            </a:endParaRPr>
          </a:p>
        </p:txBody>
      </p:sp>
    </p:spTree>
    <p:extLst>
      <p:ext uri="{BB962C8B-B14F-4D97-AF65-F5344CB8AC3E}">
        <p14:creationId xmlns:p14="http://schemas.microsoft.com/office/powerpoint/2010/main" val="3629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CRATCHITS</a:t>
            </a: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5122" name="Picture 2" descr="Image result for the cratch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707" y="107196"/>
            <a:ext cx="5787181" cy="44462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07887" y="919261"/>
            <a:ext cx="5326834" cy="569990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Instead of reading as a class, you will be reading independently.</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I will give you all an activity booklet to complete.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Complete the activities in pairs before moving on to the next part of the booklet.</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DO NOT rush ahead. You must work together, communicating and supporting with each other.</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READ UP TO: </a:t>
            </a:r>
            <a:r>
              <a:rPr lang="en-GB" sz="2000" dirty="0"/>
              <a:t>‘…would have blushed at such a thing’</a:t>
            </a:r>
            <a:r>
              <a:rPr lang="en-GB" sz="2000" b="1" dirty="0">
                <a:latin typeface="Century Gothic" panose="020B0502020202020204" pitchFamily="34" charset="0"/>
              </a:rPr>
              <a:t> </a:t>
            </a:r>
          </a:p>
        </p:txBody>
      </p:sp>
      <p:pic>
        <p:nvPicPr>
          <p:cNvPr id="4" name="Picture 3"/>
          <p:cNvPicPr>
            <a:picLocks noChangeAspect="1"/>
          </p:cNvPicPr>
          <p:nvPr/>
        </p:nvPicPr>
        <p:blipFill rotWithShape="1">
          <a:blip r:embed="rId5"/>
          <a:srcRect l="18567" t="19729" r="51329" b="9561"/>
          <a:stretch/>
        </p:blipFill>
        <p:spPr>
          <a:xfrm rot="184800">
            <a:off x="5940734" y="3881357"/>
            <a:ext cx="2129655" cy="2812332"/>
          </a:xfrm>
          <a:prstGeom prst="rect">
            <a:avLst/>
          </a:prstGeom>
          <a:ln w="28575">
            <a:solidFill>
              <a:schemeClr val="tx1"/>
            </a:solidFill>
          </a:ln>
        </p:spPr>
      </p:pic>
      <p:pic>
        <p:nvPicPr>
          <p:cNvPr id="7" name="Picture 6"/>
          <p:cNvPicPr>
            <a:picLocks noChangeAspect="1"/>
          </p:cNvPicPr>
          <p:nvPr/>
        </p:nvPicPr>
        <p:blipFill rotWithShape="1">
          <a:blip r:embed="rId6"/>
          <a:srcRect l="49930" t="20102" r="19756" b="11055"/>
          <a:stretch/>
        </p:blipFill>
        <p:spPr>
          <a:xfrm rot="21388967">
            <a:off x="8101897" y="3892060"/>
            <a:ext cx="2074459" cy="2790926"/>
          </a:xfrm>
          <a:prstGeom prst="rect">
            <a:avLst/>
          </a:prstGeom>
          <a:ln w="28575">
            <a:solidFill>
              <a:schemeClr val="tx1"/>
            </a:solidFill>
          </a:ln>
        </p:spPr>
      </p:pic>
      <p:pic>
        <p:nvPicPr>
          <p:cNvPr id="9" name="Picture 8"/>
          <p:cNvPicPr>
            <a:picLocks noChangeAspect="1"/>
          </p:cNvPicPr>
          <p:nvPr/>
        </p:nvPicPr>
        <p:blipFill rotWithShape="1">
          <a:blip r:embed="rId7"/>
          <a:srcRect l="18567" t="20849" r="51224" b="9748"/>
          <a:stretch/>
        </p:blipFill>
        <p:spPr>
          <a:xfrm rot="284910">
            <a:off x="9959104" y="3988607"/>
            <a:ext cx="2022942" cy="2763122"/>
          </a:xfrm>
          <a:prstGeom prst="rect">
            <a:avLst/>
          </a:prstGeom>
          <a:ln w="28575">
            <a:solidFill>
              <a:schemeClr val="tx1"/>
            </a:solidFill>
          </a:ln>
        </p:spPr>
      </p:pic>
      <p:sp>
        <p:nvSpPr>
          <p:cNvPr id="6" name="TextBox 5">
            <a:extLst>
              <a:ext uri="{FF2B5EF4-FFF2-40B4-BE49-F238E27FC236}">
                <a16:creationId xmlns:a16="http://schemas.microsoft.com/office/drawing/2014/main" id="{037BFC77-44F1-41FE-8775-D84AA9843C00}"/>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9200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Cratchits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25959" y="1794052"/>
            <a:ext cx="11015188" cy="263586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t>Let’s continue reading as a class from ‘…would have blushed at such a thing’ to ‘…especially on Tiny Tim, until the last.’</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8058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noProof="0" dirty="0">
                <a:solidFill>
                  <a:prstClr val="black"/>
                </a:solidFill>
                <a:latin typeface="Berlin Sans FB" panose="020E0602020502020306" pitchFamily="34" charset="0"/>
              </a:rPr>
              <a:t>TO NOTE</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Rectangle 7"/>
          <p:cNvSpPr/>
          <p:nvPr/>
        </p:nvSpPr>
        <p:spPr>
          <a:xfrm>
            <a:off x="817627" y="965194"/>
            <a:ext cx="6598789" cy="452522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200" dirty="0">
              <a:latin typeface="Century Gothic" panose="020B0502020202020204" pitchFamily="34" charset="0"/>
            </a:endParaRPr>
          </a:p>
          <a:p>
            <a:pPr algn="ctr"/>
            <a:r>
              <a:rPr lang="en-GB" sz="2000" b="1" dirty="0">
                <a:latin typeface="Century Gothic" panose="020B0502020202020204" pitchFamily="34" charset="0"/>
              </a:rPr>
              <a:t>Bob Cratchit represents the ideal Christmas character. </a:t>
            </a:r>
            <a:r>
              <a:rPr lang="en-GB" sz="2000" dirty="0">
                <a:latin typeface="Century Gothic" panose="020B0502020202020204" pitchFamily="34" charset="0"/>
              </a:rPr>
              <a:t>He has been mistreated by Scrooge for many years and has Scrooge to blame for his poverty and his constant state of cold, and yet he forgives his master and will not allow anyone to be blamed or talked badly about on Christmas.</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Dickens shows how the city’s poverty has caused </a:t>
            </a:r>
            <a:r>
              <a:rPr lang="en-GB" sz="2000" b="1" dirty="0">
                <a:latin typeface="Century Gothic" panose="020B0502020202020204" pitchFamily="34" charset="0"/>
              </a:rPr>
              <a:t>a generation of lost childhoods</a:t>
            </a:r>
            <a:r>
              <a:rPr lang="en-GB" sz="2000" dirty="0">
                <a:latin typeface="Century Gothic" panose="020B0502020202020204" pitchFamily="34" charset="0"/>
              </a:rPr>
              <a:t> – Peter and Martha work as hard as their father does, but though they’ve lost their innocence, Christmas makes them innocent again and music soothes their woes.</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p:txBody>
      </p:sp>
      <p:sp>
        <p:nvSpPr>
          <p:cNvPr id="11"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consider the importance of THEMES in ‘A Christmas Carol?’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12" name="Picture 2" descr="Image result for the cratch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915" y="1391695"/>
            <a:ext cx="4549175" cy="349509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D9B1FC-A13C-46CA-9217-CB0A66BE02E5}"/>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Link to Context</a:t>
            </a:r>
          </a:p>
        </p:txBody>
      </p:sp>
    </p:spTree>
    <p:extLst>
      <p:ext uri="{BB962C8B-B14F-4D97-AF65-F5344CB8AC3E}">
        <p14:creationId xmlns:p14="http://schemas.microsoft.com/office/powerpoint/2010/main" val="33213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Cratchits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33757" y="2632124"/>
            <a:ext cx="11015188" cy="163494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t>Read the rest of the chapter!</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5003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consider the importance of THEMES in ‘A Christmas Carol?’</a:t>
            </a:r>
          </a:p>
          <a:p>
            <a:pPr marL="342900" lvl="0" indent="-342900">
              <a:buFontTx/>
              <a:buAutoNum type="arabicPeriod"/>
              <a:defRPr/>
            </a:pPr>
            <a:r>
              <a:rPr lang="en-GB" sz="1800" dirty="0">
                <a:solidFill>
                  <a:schemeClr val="tx1"/>
                </a:solidFill>
                <a:latin typeface="Berlin Sans FB" panose="020E0602020502020306" pitchFamily="34" charset="0"/>
              </a:rPr>
              <a:t>Can I explain how a writer uses language to convey key ideas?</a:t>
            </a:r>
          </a:p>
          <a:p>
            <a:pPr marL="342900" lvl="0" indent="-342900">
              <a:buFontTx/>
              <a:buAutoNum type="arabicPeriod"/>
              <a:defRPr/>
            </a:pPr>
            <a:r>
              <a:rPr lang="en-GB" sz="1800" dirty="0">
                <a:solidFill>
                  <a:schemeClr val="tx1"/>
                </a:solidFill>
                <a:latin typeface="Berlin Sans FB" panose="020E0602020502020306" pitchFamily="34" charset="0"/>
              </a:rPr>
              <a:t>Can I link my ideas to the social and historical aspects of ‘A Christmas Carol’?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8" name="Rectangle 7"/>
          <p:cNvSpPr/>
          <p:nvPr/>
        </p:nvSpPr>
        <p:spPr>
          <a:xfrm>
            <a:off x="914400" y="974703"/>
            <a:ext cx="11079678" cy="446978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AutoNum type="arabicPeriod"/>
            </a:pPr>
            <a:r>
              <a:rPr lang="en-GB" sz="2800" b="1" dirty="0">
                <a:latin typeface="Century Gothic" panose="020B0502020202020204" pitchFamily="34" charset="0"/>
              </a:rPr>
              <a:t>How do the miners and the sailors spend Christmas time?</a:t>
            </a:r>
          </a:p>
          <a:p>
            <a:pPr marL="457200" indent="-457200">
              <a:buAutoNum type="arabicPeriod"/>
            </a:pPr>
            <a:r>
              <a:rPr lang="en-GB" sz="2800" b="1" dirty="0">
                <a:latin typeface="Century Gothic" panose="020B0502020202020204" pitchFamily="34" charset="0"/>
              </a:rPr>
              <a:t>Who is at Fred’s Christmas Party?</a:t>
            </a:r>
          </a:p>
          <a:p>
            <a:pPr marL="457200" indent="-457200">
              <a:buAutoNum type="arabicPeriod"/>
            </a:pPr>
            <a:r>
              <a:rPr lang="en-GB" sz="2800" b="1" dirty="0">
                <a:latin typeface="Century Gothic" panose="020B0502020202020204" pitchFamily="34" charset="0"/>
              </a:rPr>
              <a:t>What type of games do the group play?</a:t>
            </a:r>
          </a:p>
          <a:p>
            <a:pPr marL="457200" indent="-457200">
              <a:buAutoNum type="arabicPeriod"/>
            </a:pPr>
            <a:r>
              <a:rPr lang="en-GB" sz="2800" b="1" dirty="0">
                <a:latin typeface="Century Gothic" panose="020B0502020202020204" pitchFamily="34" charset="0"/>
              </a:rPr>
              <a:t>What sort of atmosphere is there at the party?</a:t>
            </a:r>
          </a:p>
          <a:p>
            <a:pPr marL="457200" indent="-457200">
              <a:buAutoNum type="arabicPeriod"/>
            </a:pPr>
            <a:r>
              <a:rPr lang="en-GB" sz="2800" b="1" dirty="0">
                <a:latin typeface="Century Gothic" panose="020B0502020202020204" pitchFamily="34" charset="0"/>
              </a:rPr>
              <a:t>What do the party guests think of Scrooge? How do you know?</a:t>
            </a:r>
          </a:p>
          <a:p>
            <a:pPr marL="457200" indent="-457200">
              <a:buAutoNum type="arabicPeriod"/>
            </a:pPr>
            <a:r>
              <a:rPr lang="en-GB" sz="2800" b="1" dirty="0">
                <a:latin typeface="Century Gothic" panose="020B0502020202020204" pitchFamily="34" charset="0"/>
              </a:rPr>
              <a:t>How does Scrooge show he is beginning to change while watching the party?</a:t>
            </a:r>
          </a:p>
        </p:txBody>
      </p:sp>
      <p:sp>
        <p:nvSpPr>
          <p:cNvPr id="9" name="TextBox 8">
            <a:extLst>
              <a:ext uri="{FF2B5EF4-FFF2-40B4-BE49-F238E27FC236}">
                <a16:creationId xmlns:a16="http://schemas.microsoft.com/office/drawing/2014/main" id="{D4172B79-435A-4E4D-89A1-C5543F4B907E}"/>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8849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898</Words>
  <Application>Microsoft Office PowerPoint</Application>
  <PresentationFormat>Widescreen</PresentationFormat>
  <Paragraphs>110</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Berlin Sans FB</vt:lpstr>
      <vt:lpstr>Calibri</vt:lpstr>
      <vt:lpstr>Calibri Light</vt:lpstr>
      <vt:lpstr>Century Gothic</vt:lpstr>
      <vt:lpstr>Open Sans</vt:lpstr>
      <vt:lpstr>Roboto</vt:lpstr>
      <vt:lpstr>Office Theme</vt:lpstr>
      <vt:lpstr>sso</vt:lpstr>
      <vt:lpstr>sso</vt:lpstr>
      <vt:lpstr>sso</vt:lpstr>
      <vt:lpstr>sso</vt:lpstr>
      <vt:lpstr>sso</vt:lpstr>
      <vt:lpstr>sso</vt:lpstr>
      <vt:lpstr>sso</vt:lpstr>
      <vt:lpstr>sso</vt:lpstr>
      <vt:lpstr>sso</vt:lpstr>
      <vt:lpstr>sso</vt:lpstr>
      <vt:lpstr>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A Allen</cp:lastModifiedBy>
  <cp:revision>90</cp:revision>
  <dcterms:created xsi:type="dcterms:W3CDTF">2017-08-21T14:08:59Z</dcterms:created>
  <dcterms:modified xsi:type="dcterms:W3CDTF">2020-12-04T10:43:54Z</dcterms:modified>
</cp:coreProperties>
</file>