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15" r:id="rId2"/>
    <p:sldId id="258" r:id="rId3"/>
    <p:sldId id="317" r:id="rId4"/>
    <p:sldId id="259" r:id="rId5"/>
    <p:sldId id="318" r:id="rId6"/>
    <p:sldId id="262" r:id="rId7"/>
    <p:sldId id="319" r:id="rId8"/>
    <p:sldId id="320" r:id="rId9"/>
    <p:sldId id="321" r:id="rId10"/>
    <p:sldId id="322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5D1"/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6323" autoAdjust="0"/>
  </p:normalViewPr>
  <p:slideViewPr>
    <p:cSldViewPr snapToGrid="0">
      <p:cViewPr varScale="1">
        <p:scale>
          <a:sx n="63" d="100"/>
          <a:sy n="63" d="100"/>
        </p:scale>
        <p:origin x="-93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9DAB0-81BC-4B70-AC09-532A9D9B113B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5A5FF-2233-4C43-8F15-69930E298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4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This – as with all aspects of the lesson – can be edited to suit your group.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313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Homework is optional - Print</a:t>
            </a:r>
            <a:r>
              <a:rPr lang="en-GB" baseline="0" dirty="0" smtClean="0"/>
              <a:t> off this slide to give out as homework.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20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0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22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36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02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64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11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17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5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0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6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2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61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9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174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822028" y="1648496"/>
            <a:ext cx="3052293" cy="37477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 smtClean="0"/>
              <a:t>Success Criteria:</a:t>
            </a:r>
          </a:p>
          <a:p>
            <a:pPr algn="ctr"/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To identify the feelings shown in the relationship.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2"/>
                </a:solidFill>
              </a:rPr>
              <a:t>To explain the effect of the language in the quotation and how it links to the play’s context.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To use </a:t>
            </a:r>
            <a:r>
              <a:rPr lang="en-GB" dirty="0" smtClean="0">
                <a:solidFill>
                  <a:srgbClr val="00B050"/>
                </a:solidFill>
              </a:rPr>
              <a:t>PETER </a:t>
            </a:r>
            <a:r>
              <a:rPr lang="en-GB" dirty="0" smtClean="0">
                <a:solidFill>
                  <a:srgbClr val="00B050"/>
                </a:solidFill>
              </a:rPr>
              <a:t>to structure ideas about the relationship shown.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0" y="0"/>
            <a:ext cx="2395470" cy="1874520"/>
          </a:xfrm>
          <a:prstGeom prst="wedgeRoundRectCallout">
            <a:avLst>
              <a:gd name="adj1" fmla="val 38844"/>
              <a:gd name="adj2" fmla="val 74662"/>
              <a:gd name="adj3" fmla="val 16667"/>
            </a:avLst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u="sng" dirty="0" smtClean="0">
                <a:latin typeface="Comic Sans MS" panose="030F0702030302020204" pitchFamily="66" charset="0"/>
              </a:rPr>
              <a:t>Key Words:</a:t>
            </a:r>
          </a:p>
          <a:p>
            <a:pPr algn="ctr"/>
            <a:r>
              <a:rPr lang="en-GB" sz="1600" dirty="0" smtClean="0">
                <a:latin typeface="Comic Sans MS" panose="030F0702030302020204" pitchFamily="66" charset="0"/>
              </a:rPr>
              <a:t>Marred</a:t>
            </a:r>
          </a:p>
          <a:p>
            <a:pPr algn="ctr"/>
            <a:r>
              <a:rPr lang="en-GB" sz="1600" dirty="0" smtClean="0">
                <a:latin typeface="Comic Sans MS" panose="030F0702030302020204" pitchFamily="66" charset="0"/>
              </a:rPr>
              <a:t>Iambic pentameter</a:t>
            </a:r>
          </a:p>
          <a:p>
            <a:pPr algn="ctr"/>
            <a:r>
              <a:rPr lang="en-GB" sz="1600" dirty="0" smtClean="0">
                <a:latin typeface="Comic Sans MS" panose="030F0702030302020204" pitchFamily="66" charset="0"/>
              </a:rPr>
              <a:t>Astrological</a:t>
            </a:r>
          </a:p>
          <a:p>
            <a:pPr algn="ctr"/>
            <a:r>
              <a:rPr lang="en-GB" sz="1600" dirty="0" smtClean="0">
                <a:latin typeface="Comic Sans MS" panose="030F0702030302020204" pitchFamily="66" charset="0"/>
              </a:rPr>
              <a:t>Loathed</a:t>
            </a:r>
          </a:p>
          <a:p>
            <a:pPr algn="ctr"/>
            <a:r>
              <a:rPr lang="en-GB" sz="1600" dirty="0" smtClean="0">
                <a:latin typeface="Comic Sans MS" panose="030F0702030302020204" pitchFamily="66" charset="0"/>
              </a:rPr>
              <a:t>omen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75933" y="3691053"/>
            <a:ext cx="4861930" cy="155001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7200" b="1" dirty="0" smtClean="0">
              <a:latin typeface="AR BERKLEY" panose="02000000000000000000" pitchFamily="2" charset="0"/>
            </a:endParaRPr>
          </a:p>
          <a:p>
            <a:pPr algn="ctr"/>
            <a:r>
              <a:rPr lang="en-GB" sz="7200" b="1" dirty="0" smtClean="0">
                <a:latin typeface="AR BERKLEY" panose="02000000000000000000" pitchFamily="2" charset="0"/>
              </a:rPr>
              <a:t>‘Romeo + Juliet’</a:t>
            </a:r>
            <a:endParaRPr lang="en-GB" sz="7200" b="1" dirty="0">
              <a:latin typeface="AR BERKLEY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75065" y="0"/>
            <a:ext cx="2416935" cy="12878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/>
              <a:t>Lesson 8: Theme </a:t>
            </a:r>
            <a:r>
              <a:rPr lang="en-GB" sz="2000" b="1" u="sng" dirty="0" smtClean="0"/>
              <a:t>– Love</a:t>
            </a:r>
            <a:endParaRPr lang="en-GB" sz="2000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524000" y="5719286"/>
            <a:ext cx="9144000" cy="1077540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 u="sng" dirty="0" smtClean="0"/>
              <a:t>Learning Objectives: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 smtClean="0"/>
              <a:t>AO1: </a:t>
            </a:r>
            <a:r>
              <a:rPr lang="en-GB" sz="1800" dirty="0"/>
              <a:t>U</a:t>
            </a:r>
            <a:r>
              <a:rPr lang="en-GB" sz="1800" dirty="0" smtClean="0"/>
              <a:t>se </a:t>
            </a:r>
            <a:r>
              <a:rPr lang="en-GB" sz="1800" dirty="0"/>
              <a:t>textual references, including quotations, to support and illustrate interpretations</a:t>
            </a:r>
            <a:r>
              <a:rPr lang="en-GB" sz="1800" dirty="0" smtClean="0"/>
              <a:t>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 smtClean="0"/>
              <a:t>AO2</a:t>
            </a:r>
            <a:r>
              <a:rPr lang="en-GB" sz="1800" dirty="0"/>
              <a:t>: Analyse the language, form and structure used by a writer to create meanings and </a:t>
            </a:r>
            <a:r>
              <a:rPr lang="en-GB" sz="1800" dirty="0" smtClean="0"/>
              <a:t>effects.</a:t>
            </a:r>
            <a:endParaRPr lang="en-GB" sz="1800" b="1" u="sng" dirty="0"/>
          </a:p>
        </p:txBody>
      </p:sp>
    </p:spTree>
    <p:extLst>
      <p:ext uri="{BB962C8B-B14F-4D97-AF65-F5344CB8AC3E}">
        <p14:creationId xmlns:p14="http://schemas.microsoft.com/office/powerpoint/2010/main" val="91456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19404" y="6065950"/>
            <a:ext cx="11472596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04" y="-16203"/>
            <a:ext cx="11472596" cy="6082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3063541" y="3075058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Extension Task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689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3075058" y="3075058"/>
            <a:ext cx="6858002" cy="70788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Homework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7887" y="0"/>
            <a:ext cx="11484113" cy="1182321"/>
          </a:xfrm>
          <a:prstGeom prst="rect">
            <a:avLst/>
          </a:prstGeom>
          <a:solidFill>
            <a:srgbClr val="FF99FF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 smtClean="0">
                <a:latin typeface="+mn-lt"/>
              </a:rPr>
              <a:t>Homework</a:t>
            </a:r>
            <a:endParaRPr lang="en-GB" sz="6000" b="1" dirty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887" y="1182321"/>
            <a:ext cx="11484113" cy="5675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7200" dirty="0"/>
          </a:p>
        </p:txBody>
      </p:sp>
      <p:sp>
        <p:nvSpPr>
          <p:cNvPr id="2" name="Rectangle 1"/>
          <p:cNvSpPr/>
          <p:nvPr/>
        </p:nvSpPr>
        <p:spPr>
          <a:xfrm>
            <a:off x="990600" y="1343890"/>
            <a:ext cx="10744200" cy="4980709"/>
          </a:xfrm>
          <a:prstGeom prst="rect">
            <a:avLst/>
          </a:prstGeom>
          <a:solidFill>
            <a:srgbClr val="FB35D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Write a four line poem for the front of a Valentine’s day card using words from one of the categories of images.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</a:rPr>
              <a:t>For Example: 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</a:rPr>
              <a:t>Astrological Imagery </a:t>
            </a:r>
            <a:r>
              <a:rPr lang="en-GB" sz="4000" b="1" dirty="0" smtClean="0">
                <a:solidFill>
                  <a:schemeClr val="tx1"/>
                </a:solidFill>
              </a:rPr>
              <a:t>-</a:t>
            </a:r>
            <a:endParaRPr lang="en-GB" sz="4000" b="1" dirty="0">
              <a:solidFill>
                <a:schemeClr val="tx1"/>
              </a:solidFill>
            </a:endParaRPr>
          </a:p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The brightest of suns</a:t>
            </a:r>
          </a:p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Could not dim your twinkling eyes</a:t>
            </a:r>
          </a:p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As they gaze upon</a:t>
            </a:r>
          </a:p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The expanse of our shared universe </a:t>
            </a:r>
            <a:endParaRPr lang="en-GB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5128" y="122742"/>
            <a:ext cx="11314458" cy="830997"/>
          </a:xfrm>
          <a:prstGeom prst="rect">
            <a:avLst/>
          </a:prstGeom>
          <a:solidFill>
            <a:srgbClr val="D987C7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Write today’s date - </a:t>
            </a:r>
            <a:fld id="{4B86CBAB-F592-48CA-9DBC-3822CA5BD95A}" type="datetime2">
              <a:rPr lang="en-GB" sz="2400" b="1">
                <a:latin typeface="Century Gothic" panose="020B0502020202020204" pitchFamily="34" charset="0"/>
              </a:rPr>
              <a:pPr/>
              <a:t>Wednesday, 25 March 2020</a:t>
            </a:fld>
            <a:r>
              <a:rPr lang="en-GB" sz="2400" dirty="0">
                <a:latin typeface="Century Gothic" panose="020B0502020202020204" pitchFamily="34" charset="0"/>
              </a:rPr>
              <a:t> and today’s title – </a:t>
            </a:r>
            <a:r>
              <a:rPr lang="en-GB" sz="2400" dirty="0" smtClean="0">
                <a:latin typeface="Century Gothic" panose="020B0502020202020204" pitchFamily="34" charset="0"/>
              </a:rPr>
              <a:t>Romeo and Juliet Revision</a:t>
            </a:r>
            <a:r>
              <a:rPr lang="en-GB" sz="2400" b="1" dirty="0" smtClean="0"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in your book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835128" y="953739"/>
            <a:ext cx="11314458" cy="477167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Quick </a:t>
            </a:r>
            <a:r>
              <a:rPr kumimoji="0" lang="en-GB" sz="32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quiz: turn to the back of your books – no. 1-15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ea typeface="+mj-ea"/>
              <a:cs typeface="+mj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3912" y="1446146"/>
            <a:ext cx="11385674" cy="53489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Act 1: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1. What are the names of the two feuding families?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2. Where does the play take place?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3. What does Prince Escalus say will happen to the next person who ‘disturbs’ the streets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4. What is the name of the man who wishes to marry Juliet?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5. “And too soon </a:t>
            </a:r>
            <a:r>
              <a:rPr lang="en-GB" b="1" kern="0" dirty="0" err="1">
                <a:solidFill>
                  <a:prstClr val="black"/>
                </a:solidFill>
                <a:latin typeface="Comic Sans MS"/>
              </a:rPr>
              <a:t>marr’d</a:t>
            </a:r>
            <a:r>
              <a:rPr lang="en-GB" b="1" kern="0" dirty="0">
                <a:solidFill>
                  <a:prstClr val="black"/>
                </a:solidFill>
                <a:latin typeface="Comic Sans MS"/>
              </a:rPr>
              <a:t> are those so early made. Earth has swallowed all my hopes but she; she’s the 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hopeful lady </a:t>
            </a:r>
            <a:r>
              <a:rPr lang="en-GB" b="1" kern="0" dirty="0">
                <a:solidFill>
                  <a:prstClr val="black"/>
                </a:solidFill>
                <a:latin typeface="Comic Sans MS"/>
              </a:rPr>
              <a:t>of my earth.” Which character says this and who are they talking about?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6. Who does Romeo say he is in love with at the beginning of the play?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7. How old is Juliet?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8. How do the Nurse and Lady Capulet describe Paris?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9. Who is Romeo’s best friend?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10. What do Benvolio and Mercutio try to persuade Romeo to do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11. Finish Romeo’s line: “Did my heart love till now? Forswear it, sight…”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12. Which character first recognises Romeo?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13. Who is Tybalt – which family does he belong to?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14. Which character tells Juliet who Romeo is?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15. Why does Juliet say “my only love sprung from my only hate” when talking about </a:t>
            </a:r>
            <a:r>
              <a:rPr lang="en-GB" kern="0" dirty="0">
                <a:solidFill>
                  <a:prstClr val="black"/>
                </a:solidFill>
                <a:latin typeface="Comic Sans MS"/>
              </a:rPr>
              <a:t>Romeo?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4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792550" y="0"/>
            <a:ext cx="11314458" cy="477167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Answers!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ea typeface="+mj-ea"/>
              <a:cs typeface="+mj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1334" y="592707"/>
            <a:ext cx="11385674" cy="612813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</a:rPr>
              <a:t>Act 1: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1. What are the names of the two feuding families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? </a:t>
            </a:r>
            <a:r>
              <a:rPr lang="en-GB" b="1" kern="0" dirty="0" smtClean="0">
                <a:solidFill>
                  <a:srgbClr val="FF0000"/>
                </a:solidFill>
                <a:latin typeface="Comic Sans MS"/>
              </a:rPr>
              <a:t>Montague &amp; Capulet</a:t>
            </a:r>
            <a:endParaRPr lang="en-GB" b="1" kern="0" dirty="0">
              <a:solidFill>
                <a:srgbClr val="FF0000"/>
              </a:solidFill>
              <a:latin typeface="Comic Sans MS"/>
            </a:endParaRP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2. Where does the play take place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? </a:t>
            </a:r>
            <a:r>
              <a:rPr lang="en-GB" b="1" kern="0" dirty="0" smtClean="0">
                <a:solidFill>
                  <a:srgbClr val="FF0000"/>
                </a:solidFill>
                <a:latin typeface="Comic Sans MS"/>
              </a:rPr>
              <a:t>Verona, Italy</a:t>
            </a:r>
            <a:endParaRPr lang="en-GB" b="1" kern="0" dirty="0">
              <a:solidFill>
                <a:srgbClr val="FF0000"/>
              </a:solidFill>
              <a:latin typeface="Comic Sans MS"/>
            </a:endParaRP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3. What does Prince Escalus say will happen to the next person who ‘disturbs’ the streets?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Your lives shall pay the forfeit of the peace</a:t>
            </a:r>
            <a:endParaRPr lang="en-GB" b="1" kern="0" dirty="0" smtClean="0">
              <a:solidFill>
                <a:srgbClr val="FF0000"/>
              </a:solidFill>
              <a:latin typeface="Comic Sans MS"/>
            </a:endParaRP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4. What is the name of the man who wishes to marry Juliet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? </a:t>
            </a:r>
            <a:r>
              <a:rPr lang="en-GB" b="1" kern="0" dirty="0" smtClean="0">
                <a:solidFill>
                  <a:srgbClr val="FF0000"/>
                </a:solidFill>
                <a:latin typeface="Comic Sans MS"/>
              </a:rPr>
              <a:t>The County Paris</a:t>
            </a:r>
            <a:endParaRPr lang="en-GB" b="1" kern="0" dirty="0">
              <a:solidFill>
                <a:srgbClr val="FF0000"/>
              </a:solidFill>
              <a:latin typeface="Comic Sans MS"/>
            </a:endParaRP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5. “And too soon </a:t>
            </a:r>
            <a:r>
              <a:rPr lang="en-GB" b="1" kern="0" dirty="0" err="1">
                <a:solidFill>
                  <a:prstClr val="black"/>
                </a:solidFill>
                <a:latin typeface="Comic Sans MS"/>
              </a:rPr>
              <a:t>marr’d</a:t>
            </a:r>
            <a:r>
              <a:rPr lang="en-GB" b="1" kern="0" dirty="0">
                <a:solidFill>
                  <a:prstClr val="black"/>
                </a:solidFill>
                <a:latin typeface="Comic Sans MS"/>
              </a:rPr>
              <a:t> are those so early made. Earth has swallowed all my hopes but she; she’s the 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hopeful lady </a:t>
            </a:r>
            <a:r>
              <a:rPr lang="en-GB" b="1" kern="0" dirty="0">
                <a:solidFill>
                  <a:prstClr val="black"/>
                </a:solidFill>
                <a:latin typeface="Comic Sans MS"/>
              </a:rPr>
              <a:t>of my earth.” Which character says this and who are they talking about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? </a:t>
            </a:r>
            <a:r>
              <a:rPr lang="en-GB" b="1" kern="0" dirty="0" smtClean="0">
                <a:solidFill>
                  <a:srgbClr val="FF0000"/>
                </a:solidFill>
                <a:latin typeface="Comic Sans MS"/>
              </a:rPr>
              <a:t>Lord Capulet, Juliet</a:t>
            </a:r>
            <a:endParaRPr lang="en-GB" b="1" kern="0" dirty="0">
              <a:solidFill>
                <a:srgbClr val="FF0000"/>
              </a:solidFill>
              <a:latin typeface="Comic Sans MS"/>
            </a:endParaRP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6. Who does Romeo say he is in love with at the beginning of the play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? </a:t>
            </a:r>
            <a:r>
              <a:rPr lang="en-GB" b="1" kern="0" dirty="0" smtClean="0">
                <a:solidFill>
                  <a:srgbClr val="FF0000"/>
                </a:solidFill>
                <a:latin typeface="Comic Sans MS"/>
              </a:rPr>
              <a:t>Rosaline</a:t>
            </a:r>
            <a:endParaRPr lang="en-GB" b="1" kern="0" dirty="0">
              <a:solidFill>
                <a:srgbClr val="FF0000"/>
              </a:solidFill>
              <a:latin typeface="Comic Sans MS"/>
            </a:endParaRP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7. How old is Juliet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? </a:t>
            </a:r>
            <a:r>
              <a:rPr lang="en-GB" b="1" kern="0" dirty="0" smtClean="0">
                <a:solidFill>
                  <a:srgbClr val="FF0000"/>
                </a:solidFill>
                <a:latin typeface="Comic Sans MS"/>
              </a:rPr>
              <a:t>13 years , nearly 14</a:t>
            </a:r>
            <a:endParaRPr lang="en-GB" b="1" kern="0" dirty="0">
              <a:solidFill>
                <a:srgbClr val="FF0000"/>
              </a:solidFill>
              <a:latin typeface="Comic Sans MS"/>
            </a:endParaRP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8. How do the Nurse and Lady Capulet describe Paris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? </a:t>
            </a:r>
            <a:r>
              <a:rPr lang="en-GB" b="1" kern="0" dirty="0" smtClean="0">
                <a:solidFill>
                  <a:srgbClr val="FF0000"/>
                </a:solidFill>
                <a:latin typeface="Comic Sans MS"/>
              </a:rPr>
              <a:t>A Man of Wax</a:t>
            </a:r>
            <a:endParaRPr lang="en-GB" b="1" kern="0" dirty="0">
              <a:solidFill>
                <a:srgbClr val="FF0000"/>
              </a:solidFill>
              <a:latin typeface="Comic Sans MS"/>
            </a:endParaRP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9. Who is Romeo’s best friend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? </a:t>
            </a:r>
            <a:r>
              <a:rPr lang="en-GB" b="1" kern="0" dirty="0" smtClean="0">
                <a:solidFill>
                  <a:srgbClr val="FF0000"/>
                </a:solidFill>
                <a:latin typeface="Comic Sans MS"/>
              </a:rPr>
              <a:t>Benvolio</a:t>
            </a:r>
            <a:endParaRPr lang="en-GB" b="1" kern="0" dirty="0">
              <a:solidFill>
                <a:srgbClr val="FF0000"/>
              </a:solidFill>
              <a:latin typeface="Comic Sans MS"/>
            </a:endParaRP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10. What do Benvolio and Mercutio try to persuade Romeo to do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? </a:t>
            </a:r>
            <a:r>
              <a:rPr lang="en-GB" b="1" kern="0" dirty="0" smtClean="0">
                <a:solidFill>
                  <a:srgbClr val="FF0000"/>
                </a:solidFill>
                <a:latin typeface="Comic Sans MS"/>
              </a:rPr>
              <a:t>Examine other beauties – go out and enjoy himself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11. Finish Romeo’s line: “Did my heart love till now? Forswear it, sight…”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For I ne'er saw true beauty till this night.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12. Which character first recognises Romeo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? </a:t>
            </a:r>
            <a:r>
              <a:rPr lang="en-GB" b="1" kern="0" dirty="0" smtClean="0">
                <a:solidFill>
                  <a:srgbClr val="FF0000"/>
                </a:solidFill>
                <a:latin typeface="Comic Sans MS"/>
              </a:rPr>
              <a:t>Tybalt</a:t>
            </a:r>
            <a:endParaRPr lang="en-GB" b="1" kern="0" dirty="0">
              <a:solidFill>
                <a:srgbClr val="FF0000"/>
              </a:solidFill>
              <a:latin typeface="Comic Sans MS"/>
            </a:endParaRP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13. Who is Tybalt – which family does he belong to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? </a:t>
            </a:r>
            <a:r>
              <a:rPr lang="en-GB" b="1" kern="0" dirty="0" smtClean="0">
                <a:solidFill>
                  <a:srgbClr val="FF0000"/>
                </a:solidFill>
                <a:latin typeface="Comic Sans MS"/>
              </a:rPr>
              <a:t>Juliet’s cousin - Capulet</a:t>
            </a:r>
            <a:endParaRPr lang="en-GB" b="1" kern="0" dirty="0">
              <a:solidFill>
                <a:srgbClr val="FF0000"/>
              </a:solidFill>
              <a:latin typeface="Comic Sans MS"/>
            </a:endParaRP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14. Which character tells Juliet who Romeo is</a:t>
            </a:r>
            <a:r>
              <a:rPr lang="en-GB" b="1" kern="0" dirty="0" smtClean="0">
                <a:solidFill>
                  <a:prstClr val="black"/>
                </a:solidFill>
                <a:latin typeface="Comic Sans MS"/>
              </a:rPr>
              <a:t>? </a:t>
            </a:r>
            <a:r>
              <a:rPr lang="en-GB" b="1" kern="0" dirty="0" smtClean="0">
                <a:solidFill>
                  <a:srgbClr val="FF0000"/>
                </a:solidFill>
                <a:latin typeface="Comic Sans MS"/>
              </a:rPr>
              <a:t>The Nurse</a:t>
            </a:r>
            <a:endParaRPr lang="en-GB" b="1" kern="0" dirty="0">
              <a:solidFill>
                <a:srgbClr val="FF0000"/>
              </a:solidFill>
              <a:latin typeface="Comic Sans MS"/>
            </a:endParaRP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15. Why does Juliet say “my only love sprung from my only hate” when talking about </a:t>
            </a:r>
            <a:r>
              <a:rPr lang="en-GB" kern="0" dirty="0">
                <a:solidFill>
                  <a:prstClr val="black"/>
                </a:solidFill>
                <a:latin typeface="Comic Sans MS"/>
              </a:rPr>
              <a:t>Romeo? </a:t>
            </a:r>
            <a:r>
              <a:rPr lang="en-GB" kern="0" dirty="0">
                <a:solidFill>
                  <a:srgbClr val="FF0000"/>
                </a:solidFill>
                <a:latin typeface="Comic Sans MS"/>
              </a:rPr>
              <a:t>The only man I love is the son of the only man I hate!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5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213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6" y="29884"/>
            <a:ext cx="11543394" cy="1188720"/>
          </a:xfrm>
          <a:solidFill>
            <a:srgbClr val="D987C7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Read the keywords and match their definition: Write them in your books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Unlocking vocabulary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607" y="172172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Berlin Sans FB Demi" panose="020E0802020502020306" pitchFamily="34" charset="0"/>
              </a:rPr>
              <a:t>Iambic pentameter</a:t>
            </a:r>
            <a:endParaRPr lang="en-GB" sz="40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1377" y="5808006"/>
            <a:ext cx="398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Marred</a:t>
            </a:r>
            <a:endParaRPr lang="en-GB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648606" y="3716053"/>
            <a:ext cx="398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loathed</a:t>
            </a:r>
            <a:endParaRPr lang="en-GB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532702" y="3798753"/>
            <a:ext cx="413900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Arial Narrow" panose="020B0606020202030204" pitchFamily="34" charset="0"/>
              </a:rPr>
              <a:t>Information relating to the stars that can effect a life.</a:t>
            </a:r>
            <a:endParaRPr lang="en-GB" sz="24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5675" y="1287060"/>
            <a:ext cx="6716325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latin typeface="Baskerville Old Face" panose="02020602080505020303" pitchFamily="18" charset="0"/>
              </a:rPr>
              <a:t>A </a:t>
            </a:r>
            <a:r>
              <a:rPr lang="en-GB" sz="2000" i="1" dirty="0">
                <a:latin typeface="Baskerville Old Face" panose="02020602080505020303" pitchFamily="18" charset="0"/>
              </a:rPr>
              <a:t>line of verse with five metrical feet, each consisting of one short (or unstressed) syllable followed by one long (or stressed) </a:t>
            </a:r>
            <a:r>
              <a:rPr lang="en-GB" sz="2000" i="1" dirty="0" smtClean="0">
                <a:latin typeface="Baskerville Old Face" panose="02020602080505020303" pitchFamily="18" charset="0"/>
              </a:rPr>
              <a:t>syllable.</a:t>
            </a:r>
            <a:endParaRPr lang="en-GB" sz="2000" i="1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721" y="2551005"/>
            <a:ext cx="4343399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Feel </a:t>
            </a:r>
            <a:r>
              <a:rPr lang="en-GB" sz="3200" i="1" dirty="0">
                <a:latin typeface="Aharoni" panose="02010803020104030203" pitchFamily="2" charset="-79"/>
                <a:cs typeface="Aharoni" panose="02010803020104030203" pitchFamily="2" charset="-79"/>
              </a:rPr>
              <a:t>intense dislike or disgust </a:t>
            </a:r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for.</a:t>
            </a:r>
            <a:endParaRPr lang="en-GB" sz="32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095" y="5270517"/>
            <a:ext cx="651761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To impair </a:t>
            </a:r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quality or appearance of;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spoil.</a:t>
            </a:r>
            <a:endParaRPr lang="en-GB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35266" y="2535616"/>
            <a:ext cx="23567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 smtClean="0">
                <a:solidFill>
                  <a:prstClr val="black"/>
                </a:solidFill>
                <a:latin typeface="Candara" panose="020E0502030303020204" pitchFamily="34" charset="0"/>
              </a:rPr>
              <a:t>Omen</a:t>
            </a:r>
            <a:endParaRPr lang="en-GB" sz="66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14158" y="5471257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798753"/>
            <a:ext cx="3262349" cy="14449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an event regarded as a portent of good or </a:t>
            </a:r>
            <a:r>
              <a:rPr lang="en-GB" sz="2800" b="1" i="1" dirty="0" smtClean="0">
                <a:solidFill>
                  <a:schemeClr val="tx1"/>
                </a:solidFill>
              </a:rPr>
              <a:t>evil.</a:t>
            </a:r>
            <a:endParaRPr lang="en-GB" sz="28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5675" y="2325158"/>
            <a:ext cx="345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astrological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1272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61825" y="10103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6" y="29884"/>
            <a:ext cx="11543394" cy="1188720"/>
          </a:xfrm>
          <a:solidFill>
            <a:srgbClr val="D987C7"/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/>
              <a:t>ANSWERS!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Unlocking vocabulary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607" y="172172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Berlin Sans FB Demi" panose="020E0802020502020306" pitchFamily="34" charset="0"/>
              </a:rPr>
              <a:t>Iambic pentameter</a:t>
            </a:r>
            <a:endParaRPr lang="en-GB" sz="40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1377" y="5808006"/>
            <a:ext cx="398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Marred</a:t>
            </a:r>
            <a:endParaRPr lang="en-GB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989255" y="4394031"/>
            <a:ext cx="398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loathed</a:t>
            </a:r>
            <a:endParaRPr lang="en-GB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532702" y="3798753"/>
            <a:ext cx="413900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Arial Narrow" panose="020B0606020202030204" pitchFamily="34" charset="0"/>
              </a:rPr>
              <a:t>Information relating to the stars that can effect a life.</a:t>
            </a:r>
            <a:endParaRPr lang="en-GB" sz="24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5675" y="1287060"/>
            <a:ext cx="6716325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latin typeface="Baskerville Old Face" panose="02020602080505020303" pitchFamily="18" charset="0"/>
              </a:rPr>
              <a:t>A </a:t>
            </a:r>
            <a:r>
              <a:rPr lang="en-GB" sz="2000" i="1" dirty="0">
                <a:latin typeface="Baskerville Old Face" panose="02020602080505020303" pitchFamily="18" charset="0"/>
              </a:rPr>
              <a:t>line of verse with five metrical feet, each consisting of one short (or unstressed) syllable followed by one long (or stressed) </a:t>
            </a:r>
            <a:r>
              <a:rPr lang="en-GB" sz="2000" i="1" dirty="0" smtClean="0">
                <a:latin typeface="Baskerville Old Face" panose="02020602080505020303" pitchFamily="18" charset="0"/>
              </a:rPr>
              <a:t>syllable.</a:t>
            </a:r>
            <a:endParaRPr lang="en-GB" sz="2000" i="1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721" y="2551005"/>
            <a:ext cx="4343399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Feel </a:t>
            </a:r>
            <a:r>
              <a:rPr lang="en-GB" sz="3200" i="1" dirty="0">
                <a:latin typeface="Aharoni" panose="02010803020104030203" pitchFamily="2" charset="-79"/>
                <a:cs typeface="Aharoni" panose="02010803020104030203" pitchFamily="2" charset="-79"/>
              </a:rPr>
              <a:t>intense dislike or disgust </a:t>
            </a:r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for.</a:t>
            </a:r>
            <a:endParaRPr lang="en-GB" sz="32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095" y="5270517"/>
            <a:ext cx="651761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To impair </a:t>
            </a:r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quality or appearance of;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spoil.</a:t>
            </a:r>
            <a:endParaRPr lang="en-GB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35266" y="2535616"/>
            <a:ext cx="23567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 smtClean="0">
                <a:solidFill>
                  <a:prstClr val="black"/>
                </a:solidFill>
                <a:latin typeface="Candara" panose="020E0502030303020204" pitchFamily="34" charset="0"/>
              </a:rPr>
              <a:t>Omen</a:t>
            </a:r>
            <a:endParaRPr lang="en-GB" sz="66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14158" y="5471257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798753"/>
            <a:ext cx="3262349" cy="14449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an event regarded as a portent of good or </a:t>
            </a:r>
            <a:r>
              <a:rPr lang="en-GB" sz="2800" b="1" i="1" dirty="0" smtClean="0">
                <a:solidFill>
                  <a:schemeClr val="tx1"/>
                </a:solidFill>
              </a:rPr>
              <a:t>evil.</a:t>
            </a:r>
            <a:endParaRPr lang="en-GB" sz="28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5675" y="2325158"/>
            <a:ext cx="345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astrological</a:t>
            </a:r>
            <a:endParaRPr lang="en-GB" sz="5400" dirty="0"/>
          </a:p>
        </p:txBody>
      </p:sp>
      <p:sp>
        <p:nvSpPr>
          <p:cNvPr id="18" name="Right Arrow 17"/>
          <p:cNvSpPr/>
          <p:nvPr/>
        </p:nvSpPr>
        <p:spPr>
          <a:xfrm rot="20192611">
            <a:off x="4568258" y="1518649"/>
            <a:ext cx="1095894" cy="406156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7002610">
            <a:off x="5407403" y="3328140"/>
            <a:ext cx="709195" cy="284213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3810739" flipV="1">
            <a:off x="11239876" y="3480566"/>
            <a:ext cx="594087" cy="385588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19027760">
            <a:off x="2326119" y="3644653"/>
            <a:ext cx="915766" cy="522340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13055283">
            <a:off x="6407438" y="5749417"/>
            <a:ext cx="722428" cy="338823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74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957077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Learning 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1425" y="116633"/>
            <a:ext cx="1069940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How does Shakespeare </a:t>
            </a:r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show the theme of love?</a:t>
            </a:r>
            <a:endParaRPr lang="en-GB" sz="36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n this lesson you will be mastering the following:</a:t>
            </a:r>
          </a:p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4000" b="1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identify </a:t>
            </a:r>
            <a:r>
              <a:rPr lang="en-GB" sz="40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the feelings shown in the relationship.</a:t>
            </a:r>
          </a:p>
          <a:p>
            <a:r>
              <a:rPr lang="en-GB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explain the effect of the language in the quotation and how it links to the play’s context.</a:t>
            </a:r>
          </a:p>
          <a:p>
            <a:r>
              <a:rPr lang="en-GB" sz="4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use PETER to structure ideas about the relationship shown</a:t>
            </a:r>
            <a:r>
              <a:rPr lang="en-GB" sz="4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.</a:t>
            </a:r>
            <a:endParaRPr lang="en-GB" sz="4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08960" y="953037"/>
            <a:ext cx="7269480" cy="45243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Discussion </a:t>
            </a:r>
          </a:p>
          <a:p>
            <a:pPr algn="ctr"/>
            <a:endParaRPr lang="en-GB" sz="2800" b="1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How seriously should we take Romeo’s new found love for Juliet?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Does his language suggest that he is now genuinely in love, or is this just another infatuation</a:t>
            </a:r>
            <a:r>
              <a:rPr lang="en-GB" sz="2800" dirty="0" smtClean="0">
                <a:solidFill>
                  <a:schemeClr val="tx1"/>
                </a:solidFill>
              </a:rPr>
              <a:t>?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What evidence do we have to link this to?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5" name="Rounded Rectangle 4"/>
          <p:cNvSpPr/>
          <p:nvPr/>
        </p:nvSpPr>
        <p:spPr>
          <a:xfrm>
            <a:off x="2659118" y="624315"/>
            <a:ext cx="7861738" cy="5044965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Let’s read! 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Act 2 scene 1&amp;2  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Romeo: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Benvolio: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Mercutio: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Juliet: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Nurse:</a:t>
            </a:r>
            <a:endParaRPr lang="en-GB" sz="4000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Reading task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681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35714" y="6104586"/>
            <a:ext cx="11456285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AO2: Analyse the language, form and structure used by a writer to create meanings and effects</a:t>
            </a:r>
            <a:r>
              <a:rPr lang="en-GB" sz="2000" dirty="0" smtClean="0"/>
              <a:t>.</a:t>
            </a:r>
            <a:endParaRPr lang="en-GB" sz="2000" dirty="0"/>
          </a:p>
        </p:txBody>
      </p:sp>
      <p:sp>
        <p:nvSpPr>
          <p:cNvPr id="7" name="Heart 6"/>
          <p:cNvSpPr/>
          <p:nvPr/>
        </p:nvSpPr>
        <p:spPr>
          <a:xfrm>
            <a:off x="3734873" y="953037"/>
            <a:ext cx="5525037" cy="4250028"/>
          </a:xfrm>
          <a:prstGeom prst="hear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449391" y="245212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/>
              <a:t>JULIET</a:t>
            </a:r>
            <a:r>
              <a:rPr lang="en-GB" dirty="0"/>
              <a:t> </a:t>
            </a:r>
            <a:r>
              <a:rPr lang="en-GB" i="1" dirty="0"/>
              <a:t>(aside)</a:t>
            </a:r>
            <a:r>
              <a:rPr lang="en-GB" dirty="0"/>
              <a:t> My only love sprung from my only hate!</a:t>
            </a:r>
          </a:p>
          <a:p>
            <a:pPr algn="ctr"/>
            <a:r>
              <a:rPr lang="en-GB" dirty="0"/>
              <a:t>Too early seen unknown, and known too late!</a:t>
            </a:r>
          </a:p>
          <a:p>
            <a:pPr algn="ctr"/>
            <a:r>
              <a:rPr lang="en-GB" dirty="0"/>
              <a:t>Prodigious birth of love it is to me,</a:t>
            </a:r>
          </a:p>
          <a:p>
            <a:pPr algn="ctr"/>
            <a:r>
              <a:rPr lang="en-GB" dirty="0"/>
              <a:t>That I must love a </a:t>
            </a:r>
            <a:r>
              <a:rPr lang="en-GB" dirty="0" err="1"/>
              <a:t>loathèd</a:t>
            </a:r>
            <a:r>
              <a:rPr lang="en-GB" dirty="0"/>
              <a:t> enemy.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49391" y="5238327"/>
            <a:ext cx="6096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GB" sz="1600" dirty="0" smtClean="0"/>
              <a:t>In </a:t>
            </a:r>
            <a:r>
              <a:rPr lang="en-GB" sz="1600" dirty="0"/>
              <a:t>Shakespeare's time: a "prodigy" was someone or something abnormal, a monstrosity. Prodigies were taken to be omens of a family's bad </a:t>
            </a:r>
            <a:r>
              <a:rPr lang="en-GB" sz="1600" dirty="0" smtClean="0"/>
              <a:t>fortune.</a:t>
            </a:r>
            <a:endParaRPr lang="en-GB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9" y="1889760"/>
            <a:ext cx="2988762" cy="2988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391" y="122553"/>
            <a:ext cx="2746420" cy="27464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Checking understanding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775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5715" y="-3"/>
            <a:ext cx="11456285" cy="985425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Listen to me read Romeo’s speech and think of one word/ phrase that sticks in your mind the most and why.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525800" y="1808871"/>
            <a:ext cx="2470031" cy="220516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Night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Imagery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39223" y="985423"/>
            <a:ext cx="2218842" cy="19260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Religious Imagery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788915" y="3937688"/>
            <a:ext cx="2470031" cy="209351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Light Imagery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425078" y="3363565"/>
            <a:ext cx="2728026" cy="228891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Astrological Imagery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23931" y="1021534"/>
            <a:ext cx="2079292" cy="181437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Images of nature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2" name="Vertical Scroll 11"/>
          <p:cNvSpPr/>
          <p:nvPr/>
        </p:nvSpPr>
        <p:spPr>
          <a:xfrm>
            <a:off x="614377" y="1214174"/>
            <a:ext cx="3817887" cy="4817027"/>
          </a:xfrm>
          <a:prstGeom prst="verticalScroll">
            <a:avLst/>
          </a:prstGeom>
          <a:solidFill>
            <a:srgbClr val="FF99FF"/>
          </a:solidFill>
          <a:ln>
            <a:solidFill>
              <a:srgbClr val="FB35D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Task: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Using your copy of the play. Identify language choices and categorise 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images in Romeo’s speech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through mind 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maps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Use the headings here to help you.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Explode quotes and offer alternative ideas</a:t>
            </a:r>
            <a:endParaRPr lang="en-US" sz="2000" dirty="0" smtClean="0">
              <a:solidFill>
                <a:schemeClr val="tx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 smtClean="0">
              <a:solidFill>
                <a:schemeClr val="tx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 smtClean="0">
              <a:solidFill>
                <a:schemeClr val="tx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735714" y="6104586"/>
            <a:ext cx="11456285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AO2: </a:t>
            </a:r>
            <a:r>
              <a:rPr lang="en-GB" sz="2000" dirty="0"/>
              <a:t>Analyse the language, form and structure used by a writer to create meanings and effects</a:t>
            </a:r>
            <a:r>
              <a:rPr lang="en-GB" sz="2000" dirty="0" smtClean="0"/>
              <a:t>.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Mastery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47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1302</Words>
  <Application>Microsoft Office PowerPoint</Application>
  <PresentationFormat>Custom</PresentationFormat>
  <Paragraphs>144</Paragraphs>
  <Slides>11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Read the keywords and match their definition: Write them in your books</vt:lpstr>
      <vt:lpstr>ANSWERS!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Bede's Voluntary Catholic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Weatherhead</dc:creator>
  <cp:lastModifiedBy>Deb</cp:lastModifiedBy>
  <cp:revision>89</cp:revision>
  <dcterms:created xsi:type="dcterms:W3CDTF">2020-03-23T09:40:11Z</dcterms:created>
  <dcterms:modified xsi:type="dcterms:W3CDTF">2020-03-25T13:40:28Z</dcterms:modified>
</cp:coreProperties>
</file>