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8" r:id="rId2"/>
    <p:sldId id="258" r:id="rId3"/>
    <p:sldId id="259" r:id="rId4"/>
    <p:sldId id="309" r:id="rId5"/>
    <p:sldId id="262" r:id="rId6"/>
    <p:sldId id="310" r:id="rId7"/>
    <p:sldId id="311" r:id="rId8"/>
    <p:sldId id="315" r:id="rId9"/>
    <p:sldId id="313" r:id="rId10"/>
    <p:sldId id="312" r:id="rId11"/>
    <p:sldId id="314" r:id="rId12"/>
    <p:sldId id="272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D1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6323" autoAdjust="0"/>
  </p:normalViewPr>
  <p:slideViewPr>
    <p:cSldViewPr snapToGrid="0">
      <p:cViewPr varScale="1">
        <p:scale>
          <a:sx n="79" d="100"/>
          <a:sy n="79" d="100"/>
        </p:scale>
        <p:origin x="12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Homework is optional - Print</a:t>
            </a:r>
            <a:r>
              <a:rPr lang="en-GB" baseline="0" dirty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very basic task and will not provide enough</a:t>
            </a:r>
            <a:r>
              <a:rPr lang="en-GB" baseline="0" dirty="0"/>
              <a:t> challenge for the top sets. SEE NEXT SLIDE FOR DIFFERENTIATION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14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NEXT SLIDE FOR DIFFERENTIATION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147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NEXT SLIDE FOR DIFFERENTIATION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06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sets won’t need this formulaic scaffolding but helps to show elements needed in answers. Also talk about</a:t>
            </a:r>
            <a:r>
              <a:rPr lang="en-GB" baseline="0" dirty="0"/>
              <a:t> contemporary/modern audience reactions.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66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nice</a:t>
            </a:r>
            <a:r>
              <a:rPr lang="en-GB" baseline="0" dirty="0"/>
              <a:t> and easy task that can be done as an extension or given as homework. </a:t>
            </a:r>
            <a:r>
              <a:rPr lang="en-GB" baseline="0"/>
              <a:t>Print </a:t>
            </a:r>
            <a:r>
              <a:rPr lang="en-GB" baseline="0" dirty="0"/>
              <a:t>off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68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To explore the language that Romeo uses to describe Juliet.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To use quotations to support views on his character.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To analyse language techniques used and how they develop our opinions about Romeo.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u="sng" dirty="0"/>
              <a:t>Learning Objectives:</a:t>
            </a: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/>
              <a:t>AO1: use textual references, including quotations, to support and illustrate interpretations.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/>
              <a:t>AO2: Analyse the language used by a writer to create meanings and effects.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-1" y="0"/>
            <a:ext cx="3307081" cy="204216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sng" dirty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Infatuation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Soliloquy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Alternative interpretation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Ethiope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Trooping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61160" y="3429001"/>
            <a:ext cx="6420119" cy="135635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latin typeface="AR BERKLEY" panose="02000000000000000000" pitchFamily="2" charset="0"/>
              </a:rPr>
              <a:t>‘Romeo + Juliet’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/>
              <a:t>Lesson 7: Character - Romeo</a:t>
            </a:r>
          </a:p>
        </p:txBody>
      </p:sp>
    </p:spTree>
    <p:extLst>
      <p:ext uri="{BB962C8B-B14F-4D97-AF65-F5344CB8AC3E}">
        <p14:creationId xmlns:p14="http://schemas.microsoft.com/office/powerpoint/2010/main" val="761887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60520" y="632997"/>
            <a:ext cx="7269480" cy="4524315"/>
          </a:xfrm>
          <a:prstGeom prst="rect">
            <a:avLst/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Discussion </a:t>
            </a: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How seriously should we take Romeo’s new found love for Juliet?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Does his language suggest that he is now genuinely in love, or is this just another infatuation?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What evidence do we have to link this to?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7720" y="487680"/>
            <a:ext cx="3246120" cy="542544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solidFill>
                  <a:sysClr val="windowText" lastClr="000000"/>
                </a:solidFill>
              </a:rPr>
              <a:t>Thinking hard </a:t>
            </a:r>
            <a:r>
              <a:rPr lang="en-GB" sz="3600" b="1" dirty="0">
                <a:solidFill>
                  <a:sysClr val="windowText" lastClr="000000"/>
                </a:solidFill>
              </a:rPr>
              <a:t>-Romeo’s name means:</a:t>
            </a:r>
          </a:p>
          <a:p>
            <a:pPr algn="ctr"/>
            <a:endParaRPr lang="en-GB" sz="36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GB" sz="3600" b="1" dirty="0">
                <a:solidFill>
                  <a:sysClr val="windowText" lastClr="000000"/>
                </a:solidFill>
              </a:rPr>
              <a:t>a roamer, a wanderer.</a:t>
            </a:r>
          </a:p>
          <a:p>
            <a:pPr algn="ctr"/>
            <a:endParaRPr lang="en-GB" sz="36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GB" sz="3600" b="1" dirty="0">
                <a:solidFill>
                  <a:sysClr val="windowText" lastClr="000000"/>
                </a:solidFill>
              </a:rPr>
              <a:t>Is there any evidence of this?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7720" y="6065950"/>
            <a:ext cx="11384280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Checking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37169006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8268" y="5251502"/>
            <a:ext cx="5765507" cy="15465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i="1" dirty="0"/>
              <a:t>Romeo &amp; Juliet Act 1 Scene 5 Images Task </a:t>
            </a:r>
            <a:r>
              <a:rPr lang="en-GB" sz="1350" dirty="0"/>
              <a:t>– </a:t>
            </a:r>
          </a:p>
          <a:p>
            <a:r>
              <a:rPr lang="en-GB" sz="1350" dirty="0"/>
              <a:t>Step1. Match a quotation from Romeo’s soliloquy and his first words to Juliet to each of the images above. </a:t>
            </a:r>
          </a:p>
          <a:p>
            <a:r>
              <a:rPr lang="en-GB" sz="1350" dirty="0"/>
              <a:t>Step 2. Annotate meanings/ connotations and ‘</a:t>
            </a:r>
            <a:r>
              <a:rPr lang="en-GB" sz="1350" i="1" dirty="0"/>
              <a:t>explode</a:t>
            </a:r>
            <a:r>
              <a:rPr lang="en-GB" sz="1350" dirty="0"/>
              <a:t>’ each quote to identify language techniques and word types in at least SIX of these quotations. </a:t>
            </a:r>
          </a:p>
          <a:p>
            <a:r>
              <a:rPr lang="en-GB" sz="1350" dirty="0"/>
              <a:t>THEN answer this question: “How does Shakespeare present Romeo’s first sight of Juliet?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119" y="178419"/>
            <a:ext cx="2583310" cy="2733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56" y="178419"/>
            <a:ext cx="2039224" cy="200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56" y="3214423"/>
            <a:ext cx="1785512" cy="2978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425" y="261532"/>
            <a:ext cx="1823299" cy="2650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499" y="3173453"/>
            <a:ext cx="2343150" cy="1952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4437" y="261532"/>
            <a:ext cx="2143125" cy="2143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3941" y="3118498"/>
            <a:ext cx="2762250" cy="1657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373" y="340171"/>
            <a:ext cx="1781175" cy="2571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7879" y="2994895"/>
            <a:ext cx="2495550" cy="1838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0610" y="4541403"/>
            <a:ext cx="2057400" cy="22193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3063541" y="3075058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Extension Task</a:t>
            </a:r>
          </a:p>
        </p:txBody>
      </p:sp>
    </p:spTree>
    <p:extLst>
      <p:ext uri="{BB962C8B-B14F-4D97-AF65-F5344CB8AC3E}">
        <p14:creationId xmlns:p14="http://schemas.microsoft.com/office/powerpoint/2010/main" val="243478832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Homework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latin typeface="+mn-lt"/>
              </a:rPr>
              <a:t>Homework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990600" y="1343890"/>
            <a:ext cx="10744200" cy="498070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Write a gossip column reporting all that went on at the Ball. You might consider: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was seen with who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was wearing what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said what to whom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•	Who did what to whom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</a:rPr>
              <a:t>You can elaborate some of these details. Use what you remember from the play and the film.</a:t>
            </a:r>
          </a:p>
          <a:p>
            <a:pPr algn="ctr"/>
            <a:endParaRPr lang="en-GB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206" y="977821"/>
            <a:ext cx="11516503" cy="707886"/>
          </a:xfrm>
          <a:prstGeom prst="rect">
            <a:avLst/>
          </a:prstGeom>
          <a:solidFill>
            <a:srgbClr val="FD33B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Let’s read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Monday, 19 October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Romeo and Juliet Revision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00289" y="1868587"/>
            <a:ext cx="7122336" cy="4745573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We must finish Act 1 scene 5  From line 92 – end.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Romeo: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Nurse: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Benvolio:</a:t>
            </a:r>
          </a:p>
          <a:p>
            <a:pPr algn="ctr"/>
            <a:r>
              <a:rPr lang="en-GB" sz="4000" dirty="0">
                <a:solidFill>
                  <a:sysClr val="windowText" lastClr="000000"/>
                </a:solidFill>
              </a:rPr>
              <a:t>Capulet:</a:t>
            </a: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Read the keywords and match their definition: Write them in your books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Berlin Sans FB Demi" panose="020E0802020502020306" pitchFamily="34" charset="0"/>
              </a:rPr>
              <a:t>Alternative interpretation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Trooping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Ethiope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an act of speaking one's thoughts aloud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2233" y="1287060"/>
            <a:ext cx="439583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>
                <a:latin typeface="Baskerville Old Face" panose="02020602080505020303" pitchFamily="18" charset="0"/>
              </a:rPr>
              <a:t>To give multiple ideas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Archaic words for a dark-skinned person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095" y="4766626"/>
            <a:ext cx="651761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group of people come or go together or in large numbers.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2269" y="2694490"/>
            <a:ext cx="4169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>
                <a:solidFill>
                  <a:prstClr val="black"/>
                </a:solidFill>
                <a:latin typeface="Candara" panose="020E0502030303020204" pitchFamily="34" charset="0"/>
              </a:rPr>
              <a:t>Infatuation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>
                <a:solidFill>
                  <a:schemeClr val="tx1"/>
                </a:solidFill>
              </a:rPr>
              <a:t>an intense but short-lived passion or admiration for someone or something.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293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Soliloquy</a:t>
            </a:r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/>
          </a:bodyPr>
          <a:lstStyle/>
          <a:p>
            <a:pPr algn="ctr"/>
            <a:r>
              <a:rPr lang="en-GB" dirty="0"/>
              <a:t>ANSWERS!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607" y="172172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Berlin Sans FB Demi" panose="020E0802020502020306" pitchFamily="34" charset="0"/>
              </a:rPr>
              <a:t>Alternative interpretation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Trooping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Ethiope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2702" y="379875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an act of speaking one's thoughts aloud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2233" y="1287060"/>
            <a:ext cx="4395833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>
                <a:latin typeface="Baskerville Old Face" panose="02020602080505020303" pitchFamily="18" charset="0"/>
              </a:rPr>
              <a:t>To give multiple ideas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3433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Archaic words for a dark-skinned person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095" y="4766626"/>
            <a:ext cx="651761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group of people come or go together or in large numbers.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2269" y="2694490"/>
            <a:ext cx="4169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>
                <a:solidFill>
                  <a:prstClr val="black"/>
                </a:solidFill>
                <a:latin typeface="Candara" panose="020E0502030303020204" pitchFamily="34" charset="0"/>
              </a:rPr>
              <a:t>Infatuation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798753"/>
            <a:ext cx="3262349" cy="1444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1" dirty="0">
                <a:solidFill>
                  <a:schemeClr val="tx1"/>
                </a:solidFill>
              </a:rPr>
              <a:t>an intense but short-lived passion or admiration for someone or something.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5675" y="2325158"/>
            <a:ext cx="293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Soliloquy</a:t>
            </a:r>
          </a:p>
        </p:txBody>
      </p:sp>
      <p:sp>
        <p:nvSpPr>
          <p:cNvPr id="18" name="Right Arrow 17"/>
          <p:cNvSpPr/>
          <p:nvPr/>
        </p:nvSpPr>
        <p:spPr>
          <a:xfrm rot="20192611">
            <a:off x="5193584" y="1468185"/>
            <a:ext cx="1095894" cy="40615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7002610">
            <a:off x="5407403" y="3328140"/>
            <a:ext cx="709195" cy="28421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3810739" flipV="1">
            <a:off x="11422790" y="3593783"/>
            <a:ext cx="401943" cy="287281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13055283">
            <a:off x="5239817" y="5428212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9027760">
            <a:off x="2326119" y="3644653"/>
            <a:ext cx="915766" cy="522340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54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use language to show Romeo’s character?</a:t>
            </a:r>
          </a:p>
          <a:p>
            <a:pPr algn="ctr"/>
            <a:r>
              <a:rPr lang="en-GB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To explore the language that Romeo uses to describe Juliet.</a:t>
            </a:r>
          </a:p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use quotations to support views on his character.</a:t>
            </a:r>
          </a:p>
          <a:p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To analyse language techniques used and how they develop our opinions about Romeo.</a:t>
            </a: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4785" y="801664"/>
            <a:ext cx="5989320" cy="5094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300" b="1" dirty="0"/>
              <a:t>ROMEO</a:t>
            </a:r>
          </a:p>
          <a:p>
            <a:endParaRPr lang="en-GB" sz="2300" b="1" dirty="0"/>
          </a:p>
          <a:p>
            <a:r>
              <a:rPr lang="en-GB" sz="2300" dirty="0"/>
              <a:t>Oh, she doth teach the torches to burn bright!</a:t>
            </a:r>
          </a:p>
          <a:p>
            <a:r>
              <a:rPr lang="en-GB" sz="2300" dirty="0"/>
              <a:t>It seems she hangs upon the cheek of night</a:t>
            </a:r>
          </a:p>
          <a:p>
            <a:r>
              <a:rPr lang="en-GB" sz="2300" dirty="0"/>
              <a:t>Like a rich jewel in an </a:t>
            </a:r>
            <a:r>
              <a:rPr lang="en-GB" sz="2300" dirty="0" err="1"/>
              <a:t>Ethiope’s</a:t>
            </a:r>
            <a:r>
              <a:rPr lang="en-GB" sz="2300" dirty="0"/>
              <a:t> ear,</a:t>
            </a:r>
          </a:p>
          <a:p>
            <a:r>
              <a:rPr lang="en-GB" sz="2300" dirty="0"/>
              <a:t>Beauty too rich for use, for earth too dear.</a:t>
            </a:r>
          </a:p>
          <a:p>
            <a:r>
              <a:rPr lang="en-GB" sz="2300" dirty="0"/>
              <a:t>So shows a snowy dove trooping with crows</a:t>
            </a:r>
          </a:p>
          <a:p>
            <a:r>
              <a:rPr lang="en-GB" sz="2300" dirty="0"/>
              <a:t>As yonder lady o'er her fellows shows.</a:t>
            </a:r>
          </a:p>
          <a:p>
            <a:r>
              <a:rPr lang="en-GB" sz="2300" dirty="0"/>
              <a:t>The measure done, I’ll watch her place of stand,</a:t>
            </a:r>
          </a:p>
          <a:p>
            <a:r>
              <a:rPr lang="en-GB" sz="2300" dirty="0"/>
              <a:t>And, touching hers, make </a:t>
            </a:r>
            <a:r>
              <a:rPr lang="en-GB" sz="2300" dirty="0" err="1"/>
              <a:t>blessèd</a:t>
            </a:r>
            <a:r>
              <a:rPr lang="en-GB" sz="2300" dirty="0"/>
              <a:t> my rude hand.</a:t>
            </a:r>
          </a:p>
          <a:p>
            <a:r>
              <a:rPr lang="en-GB" sz="2300" dirty="0"/>
              <a:t>Did my heart love till now? Forswear it, sight!</a:t>
            </a:r>
          </a:p>
          <a:p>
            <a:r>
              <a:rPr lang="en-GB" sz="2300" dirty="0"/>
              <a:t>For I ne'er saw true beauty till this night.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-1"/>
            <a:ext cx="6743700" cy="682359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Match the boxes to Romeo’s soliloquy.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2042" y="1353771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Juliet lights up the room.</a:t>
            </a:r>
          </a:p>
        </p:txBody>
      </p:sp>
      <p:sp>
        <p:nvSpPr>
          <p:cNvPr id="8" name="Rectangle 7"/>
          <p:cNvSpPr/>
          <p:nvPr/>
        </p:nvSpPr>
        <p:spPr>
          <a:xfrm>
            <a:off x="717836" y="2497324"/>
            <a:ext cx="2370893" cy="100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She is far more beautiful than the other girls.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6360" y="3739059"/>
            <a:ext cx="1993650" cy="9916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Juliet is like a dove walking amongst crows.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8128" y="5109067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Rhyming couplet.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10800" y="728733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Unearthly beauty.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59663" y="1696671"/>
            <a:ext cx="1714500" cy="914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Romeo’s shock and amazement.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10800" y="2843012"/>
            <a:ext cx="1714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Rhetorical question.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09890" y="3761267"/>
            <a:ext cx="1714500" cy="9454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She’s like a beautiful exotic jewel.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39699" y="4957291"/>
            <a:ext cx="2056702" cy="989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He will touch her hand when the dance is over.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141971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4785" y="801664"/>
            <a:ext cx="5989320" cy="5094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300" b="1" dirty="0"/>
              <a:t>ROMEO</a:t>
            </a:r>
          </a:p>
          <a:p>
            <a:endParaRPr lang="en-GB" sz="2300" b="1" dirty="0"/>
          </a:p>
          <a:p>
            <a:r>
              <a:rPr lang="en-GB" sz="2300" dirty="0"/>
              <a:t>Oh, she doth teach the torches to burn bright!</a:t>
            </a:r>
          </a:p>
          <a:p>
            <a:r>
              <a:rPr lang="en-GB" sz="2300" dirty="0"/>
              <a:t>It seems she hangs upon the cheek of night</a:t>
            </a:r>
          </a:p>
          <a:p>
            <a:r>
              <a:rPr lang="en-GB" sz="2300" dirty="0"/>
              <a:t>Like a rich jewel in an </a:t>
            </a:r>
            <a:r>
              <a:rPr lang="en-GB" sz="2300" dirty="0" err="1"/>
              <a:t>Ethiope’s</a:t>
            </a:r>
            <a:r>
              <a:rPr lang="en-GB" sz="2300" dirty="0"/>
              <a:t> ear,</a:t>
            </a:r>
          </a:p>
          <a:p>
            <a:r>
              <a:rPr lang="en-GB" sz="2300" dirty="0"/>
              <a:t>Beauty too rich for use, for earth too dear.</a:t>
            </a:r>
          </a:p>
          <a:p>
            <a:r>
              <a:rPr lang="en-GB" sz="2300" dirty="0"/>
              <a:t>So shows a snowy dove trooping with crows</a:t>
            </a:r>
          </a:p>
          <a:p>
            <a:r>
              <a:rPr lang="en-GB" sz="2300" dirty="0"/>
              <a:t>As yonder lady o'er her fellows shows.</a:t>
            </a:r>
          </a:p>
          <a:p>
            <a:r>
              <a:rPr lang="en-GB" sz="2300" dirty="0"/>
              <a:t>The measure done, I’ll watch her place of stand,</a:t>
            </a:r>
          </a:p>
          <a:p>
            <a:r>
              <a:rPr lang="en-GB" sz="2300" dirty="0"/>
              <a:t>And, touching hers, make </a:t>
            </a:r>
            <a:r>
              <a:rPr lang="en-GB" sz="2300" dirty="0" err="1"/>
              <a:t>blessèd</a:t>
            </a:r>
            <a:r>
              <a:rPr lang="en-GB" sz="2300" dirty="0"/>
              <a:t> my rude hand.</a:t>
            </a:r>
          </a:p>
          <a:p>
            <a:r>
              <a:rPr lang="en-GB" sz="2300" dirty="0"/>
              <a:t>Did my heart love till now? Forswear it, sight!</a:t>
            </a:r>
          </a:p>
          <a:p>
            <a:r>
              <a:rPr lang="en-GB" sz="2300" dirty="0"/>
              <a:t>For I ne'er saw true beauty till this night.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-1"/>
            <a:ext cx="6743700" cy="682359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Read and annotate Romeo’s soliloquy.</a:t>
            </a:r>
          </a:p>
        </p:txBody>
      </p:sp>
      <p:sp>
        <p:nvSpPr>
          <p:cNvPr id="9" name="Rectangle 8"/>
          <p:cNvSpPr/>
          <p:nvPr/>
        </p:nvSpPr>
        <p:spPr>
          <a:xfrm>
            <a:off x="852258" y="733454"/>
            <a:ext cx="2420370" cy="1420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types of imagery does Shakespeare use?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2258" y="3901440"/>
            <a:ext cx="1917450" cy="12076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does the rhyme scheme suggest?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59662" y="1443750"/>
            <a:ext cx="2064698" cy="1619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do we learn about Romeo’s characterisation?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09889" y="4053840"/>
            <a:ext cx="2182109" cy="15392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methods/linguistic devices does Shakespeare use?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237162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4785" y="801664"/>
            <a:ext cx="5989320" cy="5094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300" b="1" dirty="0"/>
              <a:t>ROMEO</a:t>
            </a:r>
          </a:p>
          <a:p>
            <a:endParaRPr lang="en-GB" sz="2300" b="1" dirty="0"/>
          </a:p>
          <a:p>
            <a:r>
              <a:rPr lang="en-GB" sz="2300" dirty="0"/>
              <a:t>Oh, she doth teach the torches to burn bright!</a:t>
            </a:r>
          </a:p>
          <a:p>
            <a:r>
              <a:rPr lang="en-GB" sz="2300" dirty="0"/>
              <a:t>It seems she hangs upon the cheek of night</a:t>
            </a:r>
          </a:p>
          <a:p>
            <a:r>
              <a:rPr lang="en-GB" sz="2300" dirty="0"/>
              <a:t>Like a rich jewel in an </a:t>
            </a:r>
            <a:r>
              <a:rPr lang="en-GB" sz="2300" dirty="0" err="1"/>
              <a:t>Ethiope’s</a:t>
            </a:r>
            <a:r>
              <a:rPr lang="en-GB" sz="2300" dirty="0"/>
              <a:t> ear,</a:t>
            </a:r>
          </a:p>
          <a:p>
            <a:r>
              <a:rPr lang="en-GB" sz="2300" dirty="0"/>
              <a:t>Beauty too rich for use, for earth too dear.</a:t>
            </a:r>
          </a:p>
          <a:p>
            <a:r>
              <a:rPr lang="en-GB" sz="2300" dirty="0"/>
              <a:t>So shows a snowy dove trooping with crows</a:t>
            </a:r>
          </a:p>
          <a:p>
            <a:r>
              <a:rPr lang="en-GB" sz="2300" dirty="0"/>
              <a:t>As yonder lady o'er her fellows shows.</a:t>
            </a:r>
          </a:p>
          <a:p>
            <a:r>
              <a:rPr lang="en-GB" sz="2300" dirty="0"/>
              <a:t>The measure done, I’ll watch her place of stand,</a:t>
            </a:r>
          </a:p>
          <a:p>
            <a:r>
              <a:rPr lang="en-GB" sz="2300" dirty="0"/>
              <a:t>And, touching hers, make </a:t>
            </a:r>
            <a:r>
              <a:rPr lang="en-GB" sz="2300" dirty="0" err="1"/>
              <a:t>blessèd</a:t>
            </a:r>
            <a:r>
              <a:rPr lang="en-GB" sz="2300" dirty="0"/>
              <a:t> my rude hand.</a:t>
            </a:r>
          </a:p>
          <a:p>
            <a:r>
              <a:rPr lang="en-GB" sz="2300" dirty="0"/>
              <a:t>Did my heart love till now? Forswear it, sight!</a:t>
            </a:r>
          </a:p>
          <a:p>
            <a:r>
              <a:rPr lang="en-GB" sz="2300" dirty="0"/>
              <a:t>For I ne'er saw true beauty till this night.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-1"/>
            <a:ext cx="6743700" cy="682359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Read and annotate Romeo’s soliloquy.</a:t>
            </a:r>
          </a:p>
        </p:txBody>
      </p:sp>
      <p:sp>
        <p:nvSpPr>
          <p:cNvPr id="9" name="Rectangle 8"/>
          <p:cNvSpPr/>
          <p:nvPr/>
        </p:nvSpPr>
        <p:spPr>
          <a:xfrm>
            <a:off x="852258" y="733454"/>
            <a:ext cx="2420370" cy="1420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types of imagery does Shakespeare use?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2258" y="3901440"/>
            <a:ext cx="1917450" cy="12076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does the rhyme scheme suggest?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59662" y="1443750"/>
            <a:ext cx="2064698" cy="16194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do we learn about Romeo’s characterisation?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09889" y="4053840"/>
            <a:ext cx="2182109" cy="15392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What methods/linguistic devices does Shakespeare use?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4122038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7720" y="114837"/>
            <a:ext cx="11094720" cy="6063198"/>
          </a:xfrm>
          <a:prstGeom prst="rect">
            <a:avLst/>
          </a:prstGeom>
          <a:solidFill>
            <a:schemeClr val="bg1"/>
          </a:solidFill>
          <a:ln>
            <a:solidFill>
              <a:srgbClr val="FB35D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tx1"/>
                </a:solidFill>
              </a:rPr>
              <a:t>Writing task:</a:t>
            </a:r>
          </a:p>
          <a:p>
            <a:pPr algn="ctr"/>
            <a:r>
              <a:rPr lang="en-GB" sz="4800" dirty="0">
                <a:solidFill>
                  <a:schemeClr val="tx1"/>
                </a:solidFill>
              </a:rPr>
              <a:t>How does Shakespeare use language to show Romeo’s character?</a:t>
            </a:r>
          </a:p>
          <a:p>
            <a:pPr algn="ctr"/>
            <a:r>
              <a:rPr lang="en-GB" sz="3600" dirty="0">
                <a:solidFill>
                  <a:srgbClr val="FF0000"/>
                </a:solidFill>
              </a:rPr>
              <a:t>Shakespeare shows Romeo to be infatuated with Juliet the first time that he sees her.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>
                <a:solidFill>
                  <a:srgbClr val="FFC000"/>
                </a:solidFill>
              </a:rPr>
              <a:t>He describes her as a ‘snowy dove trooping with crows’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>
                <a:solidFill>
                  <a:srgbClr val="00B050"/>
                </a:solidFill>
              </a:rPr>
              <a:t>this imagery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>
                <a:solidFill>
                  <a:srgbClr val="00B0F0"/>
                </a:solidFill>
              </a:rPr>
              <a:t>of light and dark shows Juliet to have the quality of brilliance in comparison to other women at the masquerade ball. </a:t>
            </a:r>
            <a:r>
              <a:rPr lang="en-GB" sz="3600" dirty="0">
                <a:solidFill>
                  <a:srgbClr val="7030A0"/>
                </a:solidFill>
              </a:rPr>
              <a:t>To be compared to a ‘snowy dove’ allows a reader to think …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7720" y="6065950"/>
            <a:ext cx="11384280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effects.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51520" y="228600"/>
            <a:ext cx="3383280" cy="5943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P</a:t>
            </a:r>
            <a:r>
              <a:rPr lang="en-GB" sz="5400" b="1" dirty="0">
                <a:solidFill>
                  <a:schemeClr val="tx1"/>
                </a:solidFill>
              </a:rPr>
              <a:t>.</a:t>
            </a:r>
            <a:r>
              <a:rPr lang="en-GB" sz="5400" b="1" dirty="0">
                <a:solidFill>
                  <a:srgbClr val="FFC000"/>
                </a:solidFill>
              </a:rPr>
              <a:t>E</a:t>
            </a:r>
            <a:r>
              <a:rPr lang="en-GB" sz="5400" b="1" dirty="0">
                <a:solidFill>
                  <a:schemeClr val="tx1"/>
                </a:solidFill>
              </a:rPr>
              <a:t>.</a:t>
            </a:r>
            <a:r>
              <a:rPr lang="en-GB" sz="5400" b="1" dirty="0">
                <a:solidFill>
                  <a:srgbClr val="00B050"/>
                </a:solidFill>
              </a:rPr>
              <a:t>T</a:t>
            </a:r>
            <a:r>
              <a:rPr lang="en-GB" sz="5400" b="1" dirty="0">
                <a:solidFill>
                  <a:schemeClr val="tx1"/>
                </a:solidFill>
              </a:rPr>
              <a:t>.</a:t>
            </a:r>
            <a:r>
              <a:rPr lang="en-GB" sz="5400" b="1" dirty="0">
                <a:solidFill>
                  <a:srgbClr val="00B0F0"/>
                </a:solidFill>
              </a:rPr>
              <a:t>E</a:t>
            </a:r>
            <a:r>
              <a:rPr lang="en-GB" sz="5400" b="1" dirty="0">
                <a:solidFill>
                  <a:schemeClr val="tx1"/>
                </a:solidFill>
              </a:rPr>
              <a:t>.</a:t>
            </a:r>
            <a:r>
              <a:rPr lang="en-GB" sz="5400" b="1" dirty="0">
                <a:solidFill>
                  <a:srgbClr val="7030A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2024495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1331</Words>
  <Application>Microsoft Office PowerPoint</Application>
  <PresentationFormat>Widescreen</PresentationFormat>
  <Paragraphs>178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Aharoni</vt:lpstr>
      <vt:lpstr>AR BERKLEY</vt:lpstr>
      <vt:lpstr>Arial</vt:lpstr>
      <vt:lpstr>Arial Narrow</vt:lpstr>
      <vt:lpstr>Baskerville Old Face</vt:lpstr>
      <vt:lpstr>Berlin Sans FB Demi</vt:lpstr>
      <vt:lpstr>Calibri</vt:lpstr>
      <vt:lpstr>Calibri Light</vt:lpstr>
      <vt:lpstr>Candara</vt:lpstr>
      <vt:lpstr>Century Gothic</vt:lpstr>
      <vt:lpstr>Comic Sans MS</vt:lpstr>
      <vt:lpstr>Office Theme</vt:lpstr>
      <vt:lpstr>PowerPoint Presentation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S Ryan</cp:lastModifiedBy>
  <cp:revision>84</cp:revision>
  <cp:lastPrinted>2020-10-19T07:44:08Z</cp:lastPrinted>
  <dcterms:created xsi:type="dcterms:W3CDTF">2020-03-23T09:40:11Z</dcterms:created>
  <dcterms:modified xsi:type="dcterms:W3CDTF">2020-10-19T07:49:19Z</dcterms:modified>
</cp:coreProperties>
</file>